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9" r:id="rId4"/>
    <p:sldId id="336" r:id="rId5"/>
    <p:sldId id="260" r:id="rId6"/>
    <p:sldId id="337" r:id="rId7"/>
    <p:sldId id="338" r:id="rId8"/>
    <p:sldId id="339" r:id="rId9"/>
    <p:sldId id="340" r:id="rId10"/>
    <p:sldId id="341" r:id="rId11"/>
    <p:sldId id="342" r:id="rId12"/>
    <p:sldId id="343" r:id="rId13"/>
    <p:sldId id="346" r:id="rId14"/>
    <p:sldId id="345" r:id="rId15"/>
    <p:sldId id="344" r:id="rId16"/>
    <p:sldId id="347" r:id="rId17"/>
    <p:sldId id="348" r:id="rId18"/>
    <p:sldId id="349" r:id="rId19"/>
    <p:sldId id="350" r:id="rId20"/>
    <p:sldId id="351" r:id="rId21"/>
    <p:sldId id="352" r:id="rId22"/>
    <p:sldId id="353"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307DD-43C0-5B35-EAD2-BF6EB9F4128D}" v="107" dt="2020-03-03T16:22:47.943"/>
    <p1510:client id="{444A0E1B-2D5F-E83F-75DC-F56C7FB810FB}" v="232" dt="2020-03-03T16:15:01.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547" autoAdjust="0"/>
  </p:normalViewPr>
  <p:slideViewPr>
    <p:cSldViewPr snapToGrid="0">
      <p:cViewPr varScale="1">
        <p:scale>
          <a:sx n="57" d="100"/>
          <a:sy n="57" d="100"/>
        </p:scale>
        <p:origin x="12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E072B44-6E16-41DF-9B06-9E6DD013F8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74324B-FFCE-45AB-B4FA-2EE697F7FDAF}">
      <dgm:prSet/>
      <dgm:spPr/>
      <dgm:t>
        <a:bodyPr/>
        <a:lstStyle/>
        <a:p>
          <a:r>
            <a:rPr lang="en-US"/>
            <a:t>Abundant natural resources </a:t>
          </a:r>
        </a:p>
      </dgm:t>
    </dgm:pt>
    <dgm:pt modelId="{D6C700BA-F5DC-4FB2-AA87-DAA6FF70D4FA}" type="parTrans" cxnId="{8C12663C-7BD3-4EB7-8733-2A1DBEE83584}">
      <dgm:prSet/>
      <dgm:spPr/>
      <dgm:t>
        <a:bodyPr/>
        <a:lstStyle/>
        <a:p>
          <a:endParaRPr lang="en-US"/>
        </a:p>
      </dgm:t>
    </dgm:pt>
    <dgm:pt modelId="{896997B2-D7CB-48F1-B197-623254AABBBC}" type="sibTrans" cxnId="{8C12663C-7BD3-4EB7-8733-2A1DBEE83584}">
      <dgm:prSet/>
      <dgm:spPr/>
      <dgm:t>
        <a:bodyPr/>
        <a:lstStyle/>
        <a:p>
          <a:endParaRPr lang="en-US"/>
        </a:p>
      </dgm:t>
    </dgm:pt>
    <dgm:pt modelId="{77BD1463-AB97-4EE2-98C6-77D326F45DEF}">
      <dgm:prSet/>
      <dgm:spPr/>
      <dgm:t>
        <a:bodyPr/>
        <a:lstStyle/>
        <a:p>
          <a:r>
            <a:rPr lang="en-US"/>
            <a:t>Favorable Geography</a:t>
          </a:r>
        </a:p>
      </dgm:t>
    </dgm:pt>
    <dgm:pt modelId="{4499143B-7F7C-4B85-A151-22E23DCF4E24}" type="parTrans" cxnId="{22790248-5B64-4F51-AA32-3E3CD114C0A9}">
      <dgm:prSet/>
      <dgm:spPr/>
      <dgm:t>
        <a:bodyPr/>
        <a:lstStyle/>
        <a:p>
          <a:endParaRPr lang="en-US"/>
        </a:p>
      </dgm:t>
    </dgm:pt>
    <dgm:pt modelId="{1A0B904A-7C77-4821-9712-18C3F7069311}" type="sibTrans" cxnId="{22790248-5B64-4F51-AA32-3E3CD114C0A9}">
      <dgm:prSet/>
      <dgm:spPr/>
      <dgm:t>
        <a:bodyPr/>
        <a:lstStyle/>
        <a:p>
          <a:endParaRPr lang="en-US"/>
        </a:p>
      </dgm:t>
    </dgm:pt>
    <dgm:pt modelId="{393054A4-C949-440F-8584-42BC3ECF0C32}">
      <dgm:prSet/>
      <dgm:spPr/>
      <dgm:t>
        <a:bodyPr/>
        <a:lstStyle/>
        <a:p>
          <a:r>
            <a:rPr lang="en-US"/>
            <a:t>Favorable climate for new ideas </a:t>
          </a:r>
        </a:p>
      </dgm:t>
    </dgm:pt>
    <dgm:pt modelId="{5E6AFD0C-8FD5-4D91-9C38-8E3C1AB00BD2}" type="parTrans" cxnId="{EE00F8A3-2A5E-45C8-83DF-699C931E4248}">
      <dgm:prSet/>
      <dgm:spPr/>
      <dgm:t>
        <a:bodyPr/>
        <a:lstStyle/>
        <a:p>
          <a:endParaRPr lang="en-US"/>
        </a:p>
      </dgm:t>
    </dgm:pt>
    <dgm:pt modelId="{792233F4-48A8-4E67-B92A-3775416AE73F}" type="sibTrans" cxnId="{EE00F8A3-2A5E-45C8-83DF-699C931E4248}">
      <dgm:prSet/>
      <dgm:spPr/>
      <dgm:t>
        <a:bodyPr/>
        <a:lstStyle/>
        <a:p>
          <a:endParaRPr lang="en-US"/>
        </a:p>
      </dgm:t>
    </dgm:pt>
    <dgm:pt modelId="{FE34A357-9746-4622-83C3-FF4C779F0134}">
      <dgm:prSet/>
      <dgm:spPr/>
      <dgm:t>
        <a:bodyPr/>
        <a:lstStyle/>
        <a:p>
          <a:r>
            <a:rPr lang="en-US"/>
            <a:t>Good banking and finance system </a:t>
          </a:r>
        </a:p>
      </dgm:t>
    </dgm:pt>
    <dgm:pt modelId="{735F9F6B-139C-4F64-A479-753A2EFBA788}" type="parTrans" cxnId="{F9D2E15A-BEDC-4B10-97BE-D1569312624E}">
      <dgm:prSet/>
      <dgm:spPr/>
      <dgm:t>
        <a:bodyPr/>
        <a:lstStyle/>
        <a:p>
          <a:endParaRPr lang="en-US"/>
        </a:p>
      </dgm:t>
    </dgm:pt>
    <dgm:pt modelId="{D3D4F98C-93CB-4C57-BDA9-6FF8749DD0BD}" type="sibTrans" cxnId="{F9D2E15A-BEDC-4B10-97BE-D1569312624E}">
      <dgm:prSet/>
      <dgm:spPr/>
      <dgm:t>
        <a:bodyPr/>
        <a:lstStyle/>
        <a:p>
          <a:endParaRPr lang="en-US"/>
        </a:p>
      </dgm:t>
    </dgm:pt>
    <dgm:pt modelId="{969D040F-BF08-4005-BAAE-E0CFBD5AE334}">
      <dgm:prSet/>
      <dgm:spPr/>
      <dgm:t>
        <a:bodyPr/>
        <a:lstStyle/>
        <a:p>
          <a:r>
            <a:rPr lang="en-US"/>
            <a:t>Political stability</a:t>
          </a:r>
        </a:p>
      </dgm:t>
    </dgm:pt>
    <dgm:pt modelId="{96C8A8C6-C24A-4DC3-94AA-0C3C056D7367}" type="parTrans" cxnId="{A9E357E1-7575-486A-888D-870661DF0051}">
      <dgm:prSet/>
      <dgm:spPr/>
      <dgm:t>
        <a:bodyPr/>
        <a:lstStyle/>
        <a:p>
          <a:endParaRPr lang="en-US"/>
        </a:p>
      </dgm:t>
    </dgm:pt>
    <dgm:pt modelId="{12A22A3B-0941-4213-B52E-208AAF5D0B94}" type="sibTrans" cxnId="{A9E357E1-7575-486A-888D-870661DF0051}">
      <dgm:prSet/>
      <dgm:spPr/>
      <dgm:t>
        <a:bodyPr/>
        <a:lstStyle/>
        <a:p>
          <a:endParaRPr lang="en-US"/>
        </a:p>
      </dgm:t>
    </dgm:pt>
    <dgm:pt modelId="{AD30E39B-5DE6-4CD2-8051-983A2F336FA1}" type="pres">
      <dgm:prSet presAssocID="{BE072B44-6E16-41DF-9B06-9E6DD013F856}" presName="root" presStyleCnt="0">
        <dgm:presLayoutVars>
          <dgm:dir/>
          <dgm:resizeHandles val="exact"/>
        </dgm:presLayoutVars>
      </dgm:prSet>
      <dgm:spPr/>
      <dgm:t>
        <a:bodyPr/>
        <a:lstStyle/>
        <a:p>
          <a:endParaRPr lang="en-US"/>
        </a:p>
      </dgm:t>
    </dgm:pt>
    <dgm:pt modelId="{C2A3D024-D076-49F3-86C6-9B966D3C380C}" type="pres">
      <dgm:prSet presAssocID="{9E74324B-FFCE-45AB-B4FA-2EE697F7FDAF}" presName="compNode" presStyleCnt="0"/>
      <dgm:spPr/>
    </dgm:pt>
    <dgm:pt modelId="{A8196975-04DF-4349-A137-500920F00B80}" type="pres">
      <dgm:prSet presAssocID="{9E74324B-FFCE-45AB-B4FA-2EE697F7FDAF}" presName="bgRect" presStyleLbl="bgShp" presStyleIdx="0" presStyleCnt="5"/>
      <dgm:spPr/>
    </dgm:pt>
    <dgm:pt modelId="{9E92B752-33C5-4FF3-9362-F15D86653485}" type="pres">
      <dgm:prSet presAssocID="{9E74324B-FFCE-45AB-B4FA-2EE697F7FDAF}"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eciduous tree"/>
        </a:ext>
      </dgm:extLst>
    </dgm:pt>
    <dgm:pt modelId="{E321D980-ECBB-4A41-8D20-B687BF8984AE}" type="pres">
      <dgm:prSet presAssocID="{9E74324B-FFCE-45AB-B4FA-2EE697F7FDAF}" presName="spaceRect" presStyleCnt="0"/>
      <dgm:spPr/>
    </dgm:pt>
    <dgm:pt modelId="{A7C5BC7F-19DE-4CA0-8009-050877F72DBC}" type="pres">
      <dgm:prSet presAssocID="{9E74324B-FFCE-45AB-B4FA-2EE697F7FDAF}" presName="parTx" presStyleLbl="revTx" presStyleIdx="0" presStyleCnt="5">
        <dgm:presLayoutVars>
          <dgm:chMax val="0"/>
          <dgm:chPref val="0"/>
        </dgm:presLayoutVars>
      </dgm:prSet>
      <dgm:spPr/>
      <dgm:t>
        <a:bodyPr/>
        <a:lstStyle/>
        <a:p>
          <a:endParaRPr lang="en-US"/>
        </a:p>
      </dgm:t>
    </dgm:pt>
    <dgm:pt modelId="{CED7E3F2-75A0-4755-A156-73619890E349}" type="pres">
      <dgm:prSet presAssocID="{896997B2-D7CB-48F1-B197-623254AABBBC}" presName="sibTrans" presStyleCnt="0"/>
      <dgm:spPr/>
    </dgm:pt>
    <dgm:pt modelId="{FB3DF1C7-DB80-437F-94CB-4CF1E5AA7C9C}" type="pres">
      <dgm:prSet presAssocID="{77BD1463-AB97-4EE2-98C6-77D326F45DEF}" presName="compNode" presStyleCnt="0"/>
      <dgm:spPr/>
    </dgm:pt>
    <dgm:pt modelId="{5052F957-58EA-4817-8D7A-99BF6A0D309E}" type="pres">
      <dgm:prSet presAssocID="{77BD1463-AB97-4EE2-98C6-77D326F45DEF}" presName="bgRect" presStyleLbl="bgShp" presStyleIdx="1" presStyleCnt="5"/>
      <dgm:spPr/>
    </dgm:pt>
    <dgm:pt modelId="{D33B0729-190A-4EBC-B685-4C2F86BA8B55}" type="pres">
      <dgm:prSet presAssocID="{77BD1463-AB97-4EE2-98C6-77D326F45DEF}"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9E69B798-A522-4187-BC79-1D63D130EC0E}" type="pres">
      <dgm:prSet presAssocID="{77BD1463-AB97-4EE2-98C6-77D326F45DEF}" presName="spaceRect" presStyleCnt="0"/>
      <dgm:spPr/>
    </dgm:pt>
    <dgm:pt modelId="{6400848D-3017-41B3-A7BE-0BE1BAACD850}" type="pres">
      <dgm:prSet presAssocID="{77BD1463-AB97-4EE2-98C6-77D326F45DEF}" presName="parTx" presStyleLbl="revTx" presStyleIdx="1" presStyleCnt="5">
        <dgm:presLayoutVars>
          <dgm:chMax val="0"/>
          <dgm:chPref val="0"/>
        </dgm:presLayoutVars>
      </dgm:prSet>
      <dgm:spPr/>
      <dgm:t>
        <a:bodyPr/>
        <a:lstStyle/>
        <a:p>
          <a:endParaRPr lang="en-US"/>
        </a:p>
      </dgm:t>
    </dgm:pt>
    <dgm:pt modelId="{950A9771-5B44-4044-AA51-E58B41A3FBE8}" type="pres">
      <dgm:prSet presAssocID="{1A0B904A-7C77-4821-9712-18C3F7069311}" presName="sibTrans" presStyleCnt="0"/>
      <dgm:spPr/>
    </dgm:pt>
    <dgm:pt modelId="{8FCAEBA6-7DAC-45F4-8133-4AD198E85B7E}" type="pres">
      <dgm:prSet presAssocID="{393054A4-C949-440F-8584-42BC3ECF0C32}" presName="compNode" presStyleCnt="0"/>
      <dgm:spPr/>
    </dgm:pt>
    <dgm:pt modelId="{3548F1B3-EFA3-43EE-A85B-60334E2EBD03}" type="pres">
      <dgm:prSet presAssocID="{393054A4-C949-440F-8584-42BC3ECF0C32}" presName="bgRect" presStyleLbl="bgShp" presStyleIdx="2" presStyleCnt="5"/>
      <dgm:spPr/>
    </dgm:pt>
    <dgm:pt modelId="{02E27380-A729-4B89-828E-643FBD6C37DA}" type="pres">
      <dgm:prSet presAssocID="{393054A4-C949-440F-8584-42BC3ECF0C32}"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ightbulb"/>
        </a:ext>
      </dgm:extLst>
    </dgm:pt>
    <dgm:pt modelId="{44F4DA21-FBB8-455D-A8C8-0E9036F4EDEE}" type="pres">
      <dgm:prSet presAssocID="{393054A4-C949-440F-8584-42BC3ECF0C32}" presName="spaceRect" presStyleCnt="0"/>
      <dgm:spPr/>
    </dgm:pt>
    <dgm:pt modelId="{0520FA49-7FF2-4356-8F63-F3497CE9FAC7}" type="pres">
      <dgm:prSet presAssocID="{393054A4-C949-440F-8584-42BC3ECF0C32}" presName="parTx" presStyleLbl="revTx" presStyleIdx="2" presStyleCnt="5">
        <dgm:presLayoutVars>
          <dgm:chMax val="0"/>
          <dgm:chPref val="0"/>
        </dgm:presLayoutVars>
      </dgm:prSet>
      <dgm:spPr/>
      <dgm:t>
        <a:bodyPr/>
        <a:lstStyle/>
        <a:p>
          <a:endParaRPr lang="en-US"/>
        </a:p>
      </dgm:t>
    </dgm:pt>
    <dgm:pt modelId="{00C09FBC-D80F-4736-AA6F-71593EDD7558}" type="pres">
      <dgm:prSet presAssocID="{792233F4-48A8-4E67-B92A-3775416AE73F}" presName="sibTrans" presStyleCnt="0"/>
      <dgm:spPr/>
    </dgm:pt>
    <dgm:pt modelId="{5167B7DF-811B-4910-A15A-562319B82EB1}" type="pres">
      <dgm:prSet presAssocID="{FE34A357-9746-4622-83C3-FF4C779F0134}" presName="compNode" presStyleCnt="0"/>
      <dgm:spPr/>
    </dgm:pt>
    <dgm:pt modelId="{ADEEAB91-8DB8-4C4D-8A41-CD2340E86356}" type="pres">
      <dgm:prSet presAssocID="{FE34A357-9746-4622-83C3-FF4C779F0134}" presName="bgRect" presStyleLbl="bgShp" presStyleIdx="3" presStyleCnt="5"/>
      <dgm:spPr/>
    </dgm:pt>
    <dgm:pt modelId="{DF9F3CD5-A608-4CEC-9B0C-93137F7A04A6}" type="pres">
      <dgm:prSet presAssocID="{FE34A357-9746-4622-83C3-FF4C779F0134}"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4B9A5C60-9AFD-4FAF-AABE-733C4E3F9EBC}" type="pres">
      <dgm:prSet presAssocID="{FE34A357-9746-4622-83C3-FF4C779F0134}" presName="spaceRect" presStyleCnt="0"/>
      <dgm:spPr/>
    </dgm:pt>
    <dgm:pt modelId="{F122785D-E91A-4F3C-B36F-76F6199CB141}" type="pres">
      <dgm:prSet presAssocID="{FE34A357-9746-4622-83C3-FF4C779F0134}" presName="parTx" presStyleLbl="revTx" presStyleIdx="3" presStyleCnt="5">
        <dgm:presLayoutVars>
          <dgm:chMax val="0"/>
          <dgm:chPref val="0"/>
        </dgm:presLayoutVars>
      </dgm:prSet>
      <dgm:spPr/>
      <dgm:t>
        <a:bodyPr/>
        <a:lstStyle/>
        <a:p>
          <a:endParaRPr lang="en-US"/>
        </a:p>
      </dgm:t>
    </dgm:pt>
    <dgm:pt modelId="{A984684C-E50B-4580-BAA3-D599D47F6FB7}" type="pres">
      <dgm:prSet presAssocID="{D3D4F98C-93CB-4C57-BDA9-6FF8749DD0BD}" presName="sibTrans" presStyleCnt="0"/>
      <dgm:spPr/>
    </dgm:pt>
    <dgm:pt modelId="{149CF1DD-7C12-4B60-9C12-39B3A3BA0FB5}" type="pres">
      <dgm:prSet presAssocID="{969D040F-BF08-4005-BAAE-E0CFBD5AE334}" presName="compNode" presStyleCnt="0"/>
      <dgm:spPr/>
    </dgm:pt>
    <dgm:pt modelId="{81F3ED99-76C5-42A2-BE12-CEE74FF26556}" type="pres">
      <dgm:prSet presAssocID="{969D040F-BF08-4005-BAAE-E0CFBD5AE334}" presName="bgRect" presStyleLbl="bgShp" presStyleIdx="4" presStyleCnt="5"/>
      <dgm:spPr/>
    </dgm:pt>
    <dgm:pt modelId="{0E9EBDEE-DC2B-4E80-95C9-40A34B1DB658}" type="pres">
      <dgm:prSet presAssocID="{969D040F-BF08-4005-BAAE-E0CFBD5AE334}"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B26FF0F9-0529-4188-8418-4EA5DBC811F9}" type="pres">
      <dgm:prSet presAssocID="{969D040F-BF08-4005-BAAE-E0CFBD5AE334}" presName="spaceRect" presStyleCnt="0"/>
      <dgm:spPr/>
    </dgm:pt>
    <dgm:pt modelId="{FD4B822D-6BE6-4282-8948-54C201CD493C}" type="pres">
      <dgm:prSet presAssocID="{969D040F-BF08-4005-BAAE-E0CFBD5AE334}" presName="parTx" presStyleLbl="revTx" presStyleIdx="4" presStyleCnt="5">
        <dgm:presLayoutVars>
          <dgm:chMax val="0"/>
          <dgm:chPref val="0"/>
        </dgm:presLayoutVars>
      </dgm:prSet>
      <dgm:spPr/>
      <dgm:t>
        <a:bodyPr/>
        <a:lstStyle/>
        <a:p>
          <a:endParaRPr lang="en-US"/>
        </a:p>
      </dgm:t>
    </dgm:pt>
  </dgm:ptLst>
  <dgm:cxnLst>
    <dgm:cxn modelId="{629FB5A7-C7D7-44ED-B221-245BAD20393C}" type="presOf" srcId="{FE34A357-9746-4622-83C3-FF4C779F0134}" destId="{F122785D-E91A-4F3C-B36F-76F6199CB141}" srcOrd="0" destOrd="0" presId="urn:microsoft.com/office/officeart/2018/2/layout/IconVerticalSolidList"/>
    <dgm:cxn modelId="{28BF1217-8953-4CB8-93E0-BC73FA49224E}" type="presOf" srcId="{393054A4-C949-440F-8584-42BC3ECF0C32}" destId="{0520FA49-7FF2-4356-8F63-F3497CE9FAC7}" srcOrd="0" destOrd="0" presId="urn:microsoft.com/office/officeart/2018/2/layout/IconVerticalSolidList"/>
    <dgm:cxn modelId="{86A6D412-3ABB-40F9-AC3E-7F16E732AD15}" type="presOf" srcId="{BE072B44-6E16-41DF-9B06-9E6DD013F856}" destId="{AD30E39B-5DE6-4CD2-8051-983A2F336FA1}" srcOrd="0" destOrd="0" presId="urn:microsoft.com/office/officeart/2018/2/layout/IconVerticalSolidList"/>
    <dgm:cxn modelId="{E42EB4C6-24DC-4CF9-A592-FA57DF2739E1}" type="presOf" srcId="{969D040F-BF08-4005-BAAE-E0CFBD5AE334}" destId="{FD4B822D-6BE6-4282-8948-54C201CD493C}" srcOrd="0" destOrd="0" presId="urn:microsoft.com/office/officeart/2018/2/layout/IconVerticalSolidList"/>
    <dgm:cxn modelId="{7AE2DA84-72F2-4EB3-8AE4-A3EE0819F7D2}" type="presOf" srcId="{77BD1463-AB97-4EE2-98C6-77D326F45DEF}" destId="{6400848D-3017-41B3-A7BE-0BE1BAACD850}" srcOrd="0" destOrd="0" presId="urn:microsoft.com/office/officeart/2018/2/layout/IconVerticalSolidList"/>
    <dgm:cxn modelId="{8C12663C-7BD3-4EB7-8733-2A1DBEE83584}" srcId="{BE072B44-6E16-41DF-9B06-9E6DD013F856}" destId="{9E74324B-FFCE-45AB-B4FA-2EE697F7FDAF}" srcOrd="0" destOrd="0" parTransId="{D6C700BA-F5DC-4FB2-AA87-DAA6FF70D4FA}" sibTransId="{896997B2-D7CB-48F1-B197-623254AABBBC}"/>
    <dgm:cxn modelId="{F10BE3CE-D6D9-4427-94C7-435D8A5ADD4C}" type="presOf" srcId="{9E74324B-FFCE-45AB-B4FA-2EE697F7FDAF}" destId="{A7C5BC7F-19DE-4CA0-8009-050877F72DBC}" srcOrd="0" destOrd="0" presId="urn:microsoft.com/office/officeart/2018/2/layout/IconVerticalSolidList"/>
    <dgm:cxn modelId="{22790248-5B64-4F51-AA32-3E3CD114C0A9}" srcId="{BE072B44-6E16-41DF-9B06-9E6DD013F856}" destId="{77BD1463-AB97-4EE2-98C6-77D326F45DEF}" srcOrd="1" destOrd="0" parTransId="{4499143B-7F7C-4B85-A151-22E23DCF4E24}" sibTransId="{1A0B904A-7C77-4821-9712-18C3F7069311}"/>
    <dgm:cxn modelId="{F9D2E15A-BEDC-4B10-97BE-D1569312624E}" srcId="{BE072B44-6E16-41DF-9B06-9E6DD013F856}" destId="{FE34A357-9746-4622-83C3-FF4C779F0134}" srcOrd="3" destOrd="0" parTransId="{735F9F6B-139C-4F64-A479-753A2EFBA788}" sibTransId="{D3D4F98C-93CB-4C57-BDA9-6FF8749DD0BD}"/>
    <dgm:cxn modelId="{A9E357E1-7575-486A-888D-870661DF0051}" srcId="{BE072B44-6E16-41DF-9B06-9E6DD013F856}" destId="{969D040F-BF08-4005-BAAE-E0CFBD5AE334}" srcOrd="4" destOrd="0" parTransId="{96C8A8C6-C24A-4DC3-94AA-0C3C056D7367}" sibTransId="{12A22A3B-0941-4213-B52E-208AAF5D0B94}"/>
    <dgm:cxn modelId="{EE00F8A3-2A5E-45C8-83DF-699C931E4248}" srcId="{BE072B44-6E16-41DF-9B06-9E6DD013F856}" destId="{393054A4-C949-440F-8584-42BC3ECF0C32}" srcOrd="2" destOrd="0" parTransId="{5E6AFD0C-8FD5-4D91-9C38-8E3C1AB00BD2}" sibTransId="{792233F4-48A8-4E67-B92A-3775416AE73F}"/>
    <dgm:cxn modelId="{08E71732-F432-4A8F-9DD8-75F7B2736FE9}" type="presParOf" srcId="{AD30E39B-5DE6-4CD2-8051-983A2F336FA1}" destId="{C2A3D024-D076-49F3-86C6-9B966D3C380C}" srcOrd="0" destOrd="0" presId="urn:microsoft.com/office/officeart/2018/2/layout/IconVerticalSolidList"/>
    <dgm:cxn modelId="{0E6CBEAB-D5D1-4E8A-A97C-700FA5BA8740}" type="presParOf" srcId="{C2A3D024-D076-49F3-86C6-9B966D3C380C}" destId="{A8196975-04DF-4349-A137-500920F00B80}" srcOrd="0" destOrd="0" presId="urn:microsoft.com/office/officeart/2018/2/layout/IconVerticalSolidList"/>
    <dgm:cxn modelId="{EDBCE09F-5927-4964-A1BD-271489601ECD}" type="presParOf" srcId="{C2A3D024-D076-49F3-86C6-9B966D3C380C}" destId="{9E92B752-33C5-4FF3-9362-F15D86653485}" srcOrd="1" destOrd="0" presId="urn:microsoft.com/office/officeart/2018/2/layout/IconVerticalSolidList"/>
    <dgm:cxn modelId="{4C554B32-B744-468B-A50F-5F163274E8EF}" type="presParOf" srcId="{C2A3D024-D076-49F3-86C6-9B966D3C380C}" destId="{E321D980-ECBB-4A41-8D20-B687BF8984AE}" srcOrd="2" destOrd="0" presId="urn:microsoft.com/office/officeart/2018/2/layout/IconVerticalSolidList"/>
    <dgm:cxn modelId="{0047E50F-CB42-45EC-BF6C-A435BD4B9BFC}" type="presParOf" srcId="{C2A3D024-D076-49F3-86C6-9B966D3C380C}" destId="{A7C5BC7F-19DE-4CA0-8009-050877F72DBC}" srcOrd="3" destOrd="0" presId="urn:microsoft.com/office/officeart/2018/2/layout/IconVerticalSolidList"/>
    <dgm:cxn modelId="{CD4B9B5C-313E-44CF-BC68-05E69EAB66BC}" type="presParOf" srcId="{AD30E39B-5DE6-4CD2-8051-983A2F336FA1}" destId="{CED7E3F2-75A0-4755-A156-73619890E349}" srcOrd="1" destOrd="0" presId="urn:microsoft.com/office/officeart/2018/2/layout/IconVerticalSolidList"/>
    <dgm:cxn modelId="{F12576F0-E92C-4C79-A5AA-71E8BA80AB77}" type="presParOf" srcId="{AD30E39B-5DE6-4CD2-8051-983A2F336FA1}" destId="{FB3DF1C7-DB80-437F-94CB-4CF1E5AA7C9C}" srcOrd="2" destOrd="0" presId="urn:microsoft.com/office/officeart/2018/2/layout/IconVerticalSolidList"/>
    <dgm:cxn modelId="{C2156A28-BF84-4CC9-9454-3984CFA59216}" type="presParOf" srcId="{FB3DF1C7-DB80-437F-94CB-4CF1E5AA7C9C}" destId="{5052F957-58EA-4817-8D7A-99BF6A0D309E}" srcOrd="0" destOrd="0" presId="urn:microsoft.com/office/officeart/2018/2/layout/IconVerticalSolidList"/>
    <dgm:cxn modelId="{72B36EBF-F8C6-4C84-9D9C-3A7218608D66}" type="presParOf" srcId="{FB3DF1C7-DB80-437F-94CB-4CF1E5AA7C9C}" destId="{D33B0729-190A-4EBC-B685-4C2F86BA8B55}" srcOrd="1" destOrd="0" presId="urn:microsoft.com/office/officeart/2018/2/layout/IconVerticalSolidList"/>
    <dgm:cxn modelId="{0EB6A2B4-8645-4E55-BBCD-0C6D1D8C6559}" type="presParOf" srcId="{FB3DF1C7-DB80-437F-94CB-4CF1E5AA7C9C}" destId="{9E69B798-A522-4187-BC79-1D63D130EC0E}" srcOrd="2" destOrd="0" presId="urn:microsoft.com/office/officeart/2018/2/layout/IconVerticalSolidList"/>
    <dgm:cxn modelId="{08A5A4E7-86D6-4130-A3CF-28CB87AC0306}" type="presParOf" srcId="{FB3DF1C7-DB80-437F-94CB-4CF1E5AA7C9C}" destId="{6400848D-3017-41B3-A7BE-0BE1BAACD850}" srcOrd="3" destOrd="0" presId="urn:microsoft.com/office/officeart/2018/2/layout/IconVerticalSolidList"/>
    <dgm:cxn modelId="{852F3320-3673-4668-AD5E-0C30A427CCE6}" type="presParOf" srcId="{AD30E39B-5DE6-4CD2-8051-983A2F336FA1}" destId="{950A9771-5B44-4044-AA51-E58B41A3FBE8}" srcOrd="3" destOrd="0" presId="urn:microsoft.com/office/officeart/2018/2/layout/IconVerticalSolidList"/>
    <dgm:cxn modelId="{9433DB5D-D95D-4D14-BDB8-78B868CB8D7F}" type="presParOf" srcId="{AD30E39B-5DE6-4CD2-8051-983A2F336FA1}" destId="{8FCAEBA6-7DAC-45F4-8133-4AD198E85B7E}" srcOrd="4" destOrd="0" presId="urn:microsoft.com/office/officeart/2018/2/layout/IconVerticalSolidList"/>
    <dgm:cxn modelId="{D0687E44-14C4-477E-9352-A6E053424BD5}" type="presParOf" srcId="{8FCAEBA6-7DAC-45F4-8133-4AD198E85B7E}" destId="{3548F1B3-EFA3-43EE-A85B-60334E2EBD03}" srcOrd="0" destOrd="0" presId="urn:microsoft.com/office/officeart/2018/2/layout/IconVerticalSolidList"/>
    <dgm:cxn modelId="{63A078ED-3B59-4E56-8DB3-898EC4F4147C}" type="presParOf" srcId="{8FCAEBA6-7DAC-45F4-8133-4AD198E85B7E}" destId="{02E27380-A729-4B89-828E-643FBD6C37DA}" srcOrd="1" destOrd="0" presId="urn:microsoft.com/office/officeart/2018/2/layout/IconVerticalSolidList"/>
    <dgm:cxn modelId="{33B8E690-6676-4A18-A689-069A976C281A}" type="presParOf" srcId="{8FCAEBA6-7DAC-45F4-8133-4AD198E85B7E}" destId="{44F4DA21-FBB8-455D-A8C8-0E9036F4EDEE}" srcOrd="2" destOrd="0" presId="urn:microsoft.com/office/officeart/2018/2/layout/IconVerticalSolidList"/>
    <dgm:cxn modelId="{AB35A2BB-B527-423A-A693-71536F92BE26}" type="presParOf" srcId="{8FCAEBA6-7DAC-45F4-8133-4AD198E85B7E}" destId="{0520FA49-7FF2-4356-8F63-F3497CE9FAC7}" srcOrd="3" destOrd="0" presId="urn:microsoft.com/office/officeart/2018/2/layout/IconVerticalSolidList"/>
    <dgm:cxn modelId="{A80FED0A-32AE-4838-817F-201A5817A0B4}" type="presParOf" srcId="{AD30E39B-5DE6-4CD2-8051-983A2F336FA1}" destId="{00C09FBC-D80F-4736-AA6F-71593EDD7558}" srcOrd="5" destOrd="0" presId="urn:microsoft.com/office/officeart/2018/2/layout/IconVerticalSolidList"/>
    <dgm:cxn modelId="{2D2B1F9B-7741-4AC0-8D6F-DE790D28BDD6}" type="presParOf" srcId="{AD30E39B-5DE6-4CD2-8051-983A2F336FA1}" destId="{5167B7DF-811B-4910-A15A-562319B82EB1}" srcOrd="6" destOrd="0" presId="urn:microsoft.com/office/officeart/2018/2/layout/IconVerticalSolidList"/>
    <dgm:cxn modelId="{AEA0F699-11AD-4B4C-BAE9-8BEEAD641AE8}" type="presParOf" srcId="{5167B7DF-811B-4910-A15A-562319B82EB1}" destId="{ADEEAB91-8DB8-4C4D-8A41-CD2340E86356}" srcOrd="0" destOrd="0" presId="urn:microsoft.com/office/officeart/2018/2/layout/IconVerticalSolidList"/>
    <dgm:cxn modelId="{E6B35F12-A586-41D5-8C74-FE71C7FB63E4}" type="presParOf" srcId="{5167B7DF-811B-4910-A15A-562319B82EB1}" destId="{DF9F3CD5-A608-4CEC-9B0C-93137F7A04A6}" srcOrd="1" destOrd="0" presId="urn:microsoft.com/office/officeart/2018/2/layout/IconVerticalSolidList"/>
    <dgm:cxn modelId="{EB1EFB2C-2BCF-4272-892D-B3FE417B5BFD}" type="presParOf" srcId="{5167B7DF-811B-4910-A15A-562319B82EB1}" destId="{4B9A5C60-9AFD-4FAF-AABE-733C4E3F9EBC}" srcOrd="2" destOrd="0" presId="urn:microsoft.com/office/officeart/2018/2/layout/IconVerticalSolidList"/>
    <dgm:cxn modelId="{2B5C6382-8429-4138-ABBB-4C6C4BCE4184}" type="presParOf" srcId="{5167B7DF-811B-4910-A15A-562319B82EB1}" destId="{F122785D-E91A-4F3C-B36F-76F6199CB141}" srcOrd="3" destOrd="0" presId="urn:microsoft.com/office/officeart/2018/2/layout/IconVerticalSolidList"/>
    <dgm:cxn modelId="{56DE6134-18F5-47E4-A023-FBFBD87DD405}" type="presParOf" srcId="{AD30E39B-5DE6-4CD2-8051-983A2F336FA1}" destId="{A984684C-E50B-4580-BAA3-D599D47F6FB7}" srcOrd="7" destOrd="0" presId="urn:microsoft.com/office/officeart/2018/2/layout/IconVerticalSolidList"/>
    <dgm:cxn modelId="{57606160-8244-49ED-8376-DD9EDEDDD6D6}" type="presParOf" srcId="{AD30E39B-5DE6-4CD2-8051-983A2F336FA1}" destId="{149CF1DD-7C12-4B60-9C12-39B3A3BA0FB5}" srcOrd="8" destOrd="0" presId="urn:microsoft.com/office/officeart/2018/2/layout/IconVerticalSolidList"/>
    <dgm:cxn modelId="{1D5EF3CE-85D4-47BF-8739-837DADAF1690}" type="presParOf" srcId="{149CF1DD-7C12-4B60-9C12-39B3A3BA0FB5}" destId="{81F3ED99-76C5-42A2-BE12-CEE74FF26556}" srcOrd="0" destOrd="0" presId="urn:microsoft.com/office/officeart/2018/2/layout/IconVerticalSolidList"/>
    <dgm:cxn modelId="{29BD45CE-5383-4716-9D9F-5744E1EAAFCD}" type="presParOf" srcId="{149CF1DD-7C12-4B60-9C12-39B3A3BA0FB5}" destId="{0E9EBDEE-DC2B-4E80-95C9-40A34B1DB658}" srcOrd="1" destOrd="0" presId="urn:microsoft.com/office/officeart/2018/2/layout/IconVerticalSolidList"/>
    <dgm:cxn modelId="{378FDCD8-09DA-4123-AD48-E89CD0ED8CD8}" type="presParOf" srcId="{149CF1DD-7C12-4B60-9C12-39B3A3BA0FB5}" destId="{B26FF0F9-0529-4188-8418-4EA5DBC811F9}" srcOrd="2" destOrd="0" presId="urn:microsoft.com/office/officeart/2018/2/layout/IconVerticalSolidList"/>
    <dgm:cxn modelId="{3046629B-61D6-4DAC-A2D4-81DA287DA959}" type="presParOf" srcId="{149CF1DD-7C12-4B60-9C12-39B3A3BA0FB5}" destId="{FD4B822D-6BE6-4282-8948-54C201CD49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96975-04DF-4349-A137-500920F00B80}">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2B752-33C5-4FF3-9362-F15D86653485}">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5BC7F-19DE-4CA0-8009-050877F72DBC}">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Abundant natural resources </a:t>
          </a:r>
        </a:p>
      </dsp:txBody>
      <dsp:txXfrm>
        <a:off x="1131174" y="4597"/>
        <a:ext cx="5382429" cy="979371"/>
      </dsp:txXfrm>
    </dsp:sp>
    <dsp:sp modelId="{5052F957-58EA-4817-8D7A-99BF6A0D309E}">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B0729-190A-4EBC-B685-4C2F86BA8B55}">
      <dsp:nvSpPr>
        <dsp:cNvPr id="0" name=""/>
        <dsp:cNvSpPr/>
      </dsp:nvSpPr>
      <dsp:spPr>
        <a:xfrm>
          <a:off x="296259" y="1449171"/>
          <a:ext cx="538654" cy="53865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00848D-3017-41B3-A7BE-0BE1BAACD850}">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Favorable Geography</a:t>
          </a:r>
        </a:p>
      </dsp:txBody>
      <dsp:txXfrm>
        <a:off x="1131174" y="1228812"/>
        <a:ext cx="5382429" cy="979371"/>
      </dsp:txXfrm>
    </dsp:sp>
    <dsp:sp modelId="{3548F1B3-EFA3-43EE-A85B-60334E2EBD03}">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27380-A729-4B89-828E-643FBD6C37DA}">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20FA49-7FF2-4356-8F63-F3497CE9FAC7}">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Favorable climate for new ideas </a:t>
          </a:r>
        </a:p>
      </dsp:txBody>
      <dsp:txXfrm>
        <a:off x="1131174" y="2453027"/>
        <a:ext cx="5382429" cy="979371"/>
      </dsp:txXfrm>
    </dsp:sp>
    <dsp:sp modelId="{ADEEAB91-8DB8-4C4D-8A41-CD2340E86356}">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F3CD5-A608-4CEC-9B0C-93137F7A04A6}">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2785D-E91A-4F3C-B36F-76F6199CB141}">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Good banking and finance system </a:t>
          </a:r>
        </a:p>
      </dsp:txBody>
      <dsp:txXfrm>
        <a:off x="1131174" y="3677241"/>
        <a:ext cx="5382429" cy="979371"/>
      </dsp:txXfrm>
    </dsp:sp>
    <dsp:sp modelId="{81F3ED99-76C5-42A2-BE12-CEE74FF26556}">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EBDEE-DC2B-4E80-95C9-40A34B1DB658}">
      <dsp:nvSpPr>
        <dsp:cNvPr id="0" name=""/>
        <dsp:cNvSpPr/>
      </dsp:nvSpPr>
      <dsp:spPr>
        <a:xfrm>
          <a:off x="296259" y="5121814"/>
          <a:ext cx="538654" cy="53865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B822D-6BE6-4282-8948-54C201CD493C}">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Political stability</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540" cy="4620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341" y="1"/>
            <a:ext cx="3011540" cy="462015"/>
          </a:xfrm>
          <a:prstGeom prst="rect">
            <a:avLst/>
          </a:prstGeom>
        </p:spPr>
        <p:txBody>
          <a:bodyPr vert="horz" lIns="91440" tIns="45720" rIns="91440" bIns="45720" rtlCol="0"/>
          <a:lstStyle>
            <a:lvl1pPr algn="r">
              <a:defRPr sz="1200"/>
            </a:lvl1pPr>
          </a:lstStyle>
          <a:p>
            <a:fld id="{237B5C6F-8C57-4AD7-BC19-208C4B7F7D0F}" type="datetimeFigureOut">
              <a:rPr lang="en-US" smtClean="0"/>
              <a:t>3/3/2020</a:t>
            </a:fld>
            <a:endParaRPr lang="en-US"/>
          </a:p>
        </p:txBody>
      </p:sp>
      <p:sp>
        <p:nvSpPr>
          <p:cNvPr id="4" name="Footer Placeholder 3"/>
          <p:cNvSpPr>
            <a:spLocks noGrp="1"/>
          </p:cNvSpPr>
          <p:nvPr>
            <p:ph type="ftr" sz="quarter" idx="2"/>
          </p:nvPr>
        </p:nvSpPr>
        <p:spPr>
          <a:xfrm>
            <a:off x="0" y="8774061"/>
            <a:ext cx="3011540" cy="4620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341" y="8774061"/>
            <a:ext cx="3011540" cy="462014"/>
          </a:xfrm>
          <a:prstGeom prst="rect">
            <a:avLst/>
          </a:prstGeom>
        </p:spPr>
        <p:txBody>
          <a:bodyPr vert="horz" lIns="91440" tIns="45720" rIns="91440" bIns="45720" rtlCol="0" anchor="b"/>
          <a:lstStyle>
            <a:lvl1pPr algn="r">
              <a:defRPr sz="1200"/>
            </a:lvl1pPr>
          </a:lstStyle>
          <a:p>
            <a:fld id="{F20C29FC-8090-47F4-BCBC-4F0491F5E048}" type="slidenum">
              <a:rPr lang="en-US" smtClean="0"/>
              <a:t>‹#›</a:t>
            </a:fld>
            <a:endParaRPr lang="en-US"/>
          </a:p>
        </p:txBody>
      </p:sp>
    </p:spTree>
    <p:extLst>
      <p:ext uri="{BB962C8B-B14F-4D97-AF65-F5344CB8AC3E}">
        <p14:creationId xmlns:p14="http://schemas.microsoft.com/office/powerpoint/2010/main" val="1699381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1" cy="1678760"/>
          </a:xfrm>
          <a:prstGeom prst="rect">
            <a:avLst/>
          </a:prstGeom>
        </p:spPr>
        <p:txBody>
          <a:bodyPr vert="horz" lIns="157752" tIns="78876" rIns="157752" bIns="78876" rtlCol="0"/>
          <a:lstStyle>
            <a:lvl1pPr algn="l">
              <a:defRPr sz="2100"/>
            </a:lvl1pPr>
          </a:lstStyle>
          <a:p>
            <a:endParaRPr lang="en-US"/>
          </a:p>
        </p:txBody>
      </p:sp>
      <p:sp>
        <p:nvSpPr>
          <p:cNvPr id="3" name="Date Placeholder 2"/>
          <p:cNvSpPr>
            <a:spLocks noGrp="1"/>
          </p:cNvSpPr>
          <p:nvPr>
            <p:ph type="dt" idx="1"/>
          </p:nvPr>
        </p:nvSpPr>
        <p:spPr>
          <a:xfrm>
            <a:off x="3936767" y="0"/>
            <a:ext cx="3011701" cy="1678760"/>
          </a:xfrm>
          <a:prstGeom prst="rect">
            <a:avLst/>
          </a:prstGeom>
        </p:spPr>
        <p:txBody>
          <a:bodyPr vert="horz" lIns="157752" tIns="78876" rIns="157752" bIns="78876" rtlCol="0"/>
          <a:lstStyle>
            <a:lvl1pPr algn="r">
              <a:defRPr sz="2100"/>
            </a:lvl1pPr>
          </a:lstStyle>
          <a:p>
            <a:fld id="{8B97CCC6-B191-45C8-938E-82B7CF178B5B}" type="datetimeFigureOut">
              <a:rPr lang="en-US" smtClean="0"/>
              <a:t>3/3/2020</a:t>
            </a:fld>
            <a:endParaRPr lang="en-US"/>
          </a:p>
        </p:txBody>
      </p:sp>
      <p:sp>
        <p:nvSpPr>
          <p:cNvPr id="4" name="Slide Image Placeholder 3"/>
          <p:cNvSpPr>
            <a:spLocks noGrp="1" noRot="1" noChangeAspect="1"/>
          </p:cNvSpPr>
          <p:nvPr>
            <p:ph type="sldImg" idx="2"/>
          </p:nvPr>
        </p:nvSpPr>
        <p:spPr>
          <a:xfrm>
            <a:off x="-6562725" y="4181475"/>
            <a:ext cx="20075525" cy="11293475"/>
          </a:xfrm>
          <a:prstGeom prst="rect">
            <a:avLst/>
          </a:prstGeom>
          <a:noFill/>
          <a:ln w="12700">
            <a:solidFill>
              <a:prstClr val="black"/>
            </a:solidFill>
          </a:ln>
        </p:spPr>
        <p:txBody>
          <a:bodyPr vert="horz" lIns="157752" tIns="78876" rIns="157752" bIns="78876" rtlCol="0" anchor="ctr"/>
          <a:lstStyle/>
          <a:p>
            <a:endParaRPr lang="en-US"/>
          </a:p>
        </p:txBody>
      </p:sp>
      <p:sp>
        <p:nvSpPr>
          <p:cNvPr id="5" name="Notes Placeholder 4"/>
          <p:cNvSpPr>
            <a:spLocks noGrp="1"/>
          </p:cNvSpPr>
          <p:nvPr>
            <p:ph type="body" sz="quarter" idx="3"/>
          </p:nvPr>
        </p:nvSpPr>
        <p:spPr>
          <a:xfrm>
            <a:off x="695009" y="16102138"/>
            <a:ext cx="5560060" cy="13174477"/>
          </a:xfrm>
          <a:prstGeom prst="rect">
            <a:avLst/>
          </a:prstGeom>
        </p:spPr>
        <p:txBody>
          <a:bodyPr vert="horz" lIns="157752" tIns="78876" rIns="157752" bIns="788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1780234"/>
            <a:ext cx="3011701" cy="1678756"/>
          </a:xfrm>
          <a:prstGeom prst="rect">
            <a:avLst/>
          </a:prstGeom>
        </p:spPr>
        <p:txBody>
          <a:bodyPr vert="horz" lIns="157752" tIns="78876" rIns="157752" bIns="78876" rtlCol="0" anchor="b"/>
          <a:lstStyle>
            <a:lvl1pPr algn="l">
              <a:defRPr sz="2100"/>
            </a:lvl1pPr>
          </a:lstStyle>
          <a:p>
            <a:endParaRPr lang="en-US"/>
          </a:p>
        </p:txBody>
      </p:sp>
      <p:sp>
        <p:nvSpPr>
          <p:cNvPr id="7" name="Slide Number Placeholder 6"/>
          <p:cNvSpPr>
            <a:spLocks noGrp="1"/>
          </p:cNvSpPr>
          <p:nvPr>
            <p:ph type="sldNum" sz="quarter" idx="5"/>
          </p:nvPr>
        </p:nvSpPr>
        <p:spPr>
          <a:xfrm>
            <a:off x="3936767" y="31780234"/>
            <a:ext cx="3011701" cy="1678756"/>
          </a:xfrm>
          <a:prstGeom prst="rect">
            <a:avLst/>
          </a:prstGeom>
        </p:spPr>
        <p:txBody>
          <a:bodyPr vert="horz" lIns="157752" tIns="78876" rIns="157752" bIns="78876" rtlCol="0" anchor="b"/>
          <a:lstStyle>
            <a:lvl1pPr algn="r">
              <a:defRPr sz="2100"/>
            </a:lvl1pPr>
          </a:lstStyle>
          <a:p>
            <a:fld id="{4AEEBDB0-1474-4536-A3C6-AC8BC05F0090}" type="slidenum">
              <a:rPr lang="en-US" smtClean="0"/>
              <a:t>‹#›</a:t>
            </a:fld>
            <a:endParaRPr lang="en-US"/>
          </a:p>
        </p:txBody>
      </p:sp>
    </p:spTree>
    <p:extLst>
      <p:ext uri="{BB962C8B-B14F-4D97-AF65-F5344CB8AC3E}">
        <p14:creationId xmlns:p14="http://schemas.microsoft.com/office/powerpoint/2010/main" val="47684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1</a:t>
            </a:fld>
            <a:endParaRPr lang="en-US"/>
          </a:p>
        </p:txBody>
      </p:sp>
    </p:spTree>
    <p:extLst>
      <p:ext uri="{BB962C8B-B14F-4D97-AF65-F5344CB8AC3E}">
        <p14:creationId xmlns:p14="http://schemas.microsoft.com/office/powerpoint/2010/main" val="135960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Look carefully at this table. The figures on the right are in British pounds. Most of the cotton imported to the British Isles during the 18</a:t>
            </a:r>
            <a:r>
              <a:rPr lang="en-US" altLang="en-US" baseline="30000" dirty="0">
                <a:latin typeface="Times New Roman" panose="02020603050405020304" pitchFamily="18" charset="0"/>
              </a:rPr>
              <a:t>th</a:t>
            </a:r>
            <a:r>
              <a:rPr lang="en-US" altLang="en-US" dirty="0">
                <a:latin typeface="Times New Roman" panose="02020603050405020304" pitchFamily="18" charset="0"/>
              </a:rPr>
              <a:t> century came from the Americas. How do you think the American Revolution affected this trade?</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Are the figures consistently increasing or decreasing? What do the changes in the figures tell you about the pace of the Industrial Revolution in Britain?</a:t>
            </a:r>
          </a:p>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10</a:t>
            </a:fld>
            <a:endParaRPr lang="en-US"/>
          </a:p>
        </p:txBody>
      </p:sp>
    </p:spTree>
    <p:extLst>
      <p:ext uri="{BB962C8B-B14F-4D97-AF65-F5344CB8AC3E}">
        <p14:creationId xmlns:p14="http://schemas.microsoft.com/office/powerpoint/2010/main" val="266830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By 1802, the cotton/textile industry made up between 4 and 5 percent of Britain’s national income. By 1812, 100,000 spinners and 250,000 weavers were working in the industry. Production had grown to 8 percent and had overtaken the woolen industry. More than half the value of British home exports in 1830 consisted of cotton textiles. </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The cotton industry originally developed in three main British districts: Manchester, the Midlands, and the Clyde Valley in Scotland. By the 1780s, the industry became more concentrated in Lancashire, where a large proportion of the population depended on cotton and textile production. Do you think this dependence might have presented any concerns for the people of Lancashire? What are some dangers of single-product economies?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Look at the tables again. In what years were the increases or decreases in manufacturing inconsistent? What factors might have accounted for these inconsistencies (e.g., bad harvests, political unrest)?</a:t>
            </a:r>
          </a:p>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11</a:t>
            </a:fld>
            <a:endParaRPr lang="en-US"/>
          </a:p>
        </p:txBody>
      </p:sp>
    </p:spTree>
    <p:extLst>
      <p:ext uri="{BB962C8B-B14F-4D97-AF65-F5344CB8AC3E}">
        <p14:creationId xmlns:p14="http://schemas.microsoft.com/office/powerpoint/2010/main" val="413902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The British government staged the Great Exhibition of 1851 to show off Britain’s economic, industrial, and military superiority. It was a truly international event, with more than 13,000 exhibits from all over the globe showcasing the achievements of the British Empire at home and in the colonies.  </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The British designed the exhibition grounds and buildings to impress the world and the more than 6.2 million visitors who came to the exhibition. The park surrounding the Crystal Palace, for example, contained an impressive set of fountains that used close to 12,000 jets.</a:t>
            </a:r>
          </a:p>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12</a:t>
            </a:fld>
            <a:endParaRPr lang="en-US"/>
          </a:p>
        </p:txBody>
      </p:sp>
    </p:spTree>
    <p:extLst>
      <p:ext uri="{BB962C8B-B14F-4D97-AF65-F5344CB8AC3E}">
        <p14:creationId xmlns:p14="http://schemas.microsoft.com/office/powerpoint/2010/main" val="349406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13</a:t>
            </a:fld>
            <a:endParaRPr lang="en-US"/>
          </a:p>
        </p:txBody>
      </p:sp>
    </p:spTree>
    <p:extLst>
      <p:ext uri="{BB962C8B-B14F-4D97-AF65-F5344CB8AC3E}">
        <p14:creationId xmlns:p14="http://schemas.microsoft.com/office/powerpoint/2010/main" val="288274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14</a:t>
            </a:fld>
            <a:endParaRPr lang="en-US"/>
          </a:p>
        </p:txBody>
      </p:sp>
    </p:spTree>
    <p:extLst>
      <p:ext uri="{BB962C8B-B14F-4D97-AF65-F5344CB8AC3E}">
        <p14:creationId xmlns:p14="http://schemas.microsoft.com/office/powerpoint/2010/main" val="42800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577523">
              <a:defRPr/>
            </a:pPr>
            <a:r>
              <a:rPr lang="en-US" altLang="en-US" dirty="0">
                <a:latin typeface="Times New Roman" panose="02020603050405020304" pitchFamily="18" charset="0"/>
              </a:rPr>
              <a:t>In the illustrations in this slide, workers are shown laboring in the shallow tunnels of late 18</a:t>
            </a:r>
            <a:r>
              <a:rPr lang="en-US" altLang="en-US" baseline="30000" dirty="0">
                <a:latin typeface="Times New Roman" panose="02020603050405020304" pitchFamily="18" charset="0"/>
              </a:rPr>
              <a:t>th</a:t>
            </a:r>
            <a:r>
              <a:rPr lang="en-US" altLang="en-US" dirty="0">
                <a:latin typeface="Times New Roman" panose="02020603050405020304" pitchFamily="18" charset="0"/>
              </a:rPr>
              <a:t>-century mines. Notice that a woman is in the front in the lower picture. Female mine workers often suffered abuse at the hands of male workers. </a:t>
            </a:r>
          </a:p>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15</a:t>
            </a:fld>
            <a:endParaRPr lang="en-US"/>
          </a:p>
        </p:txBody>
      </p:sp>
    </p:spTree>
    <p:extLst>
      <p:ext uri="{BB962C8B-B14F-4D97-AF65-F5344CB8AC3E}">
        <p14:creationId xmlns:p14="http://schemas.microsoft.com/office/powerpoint/2010/main" val="220796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pPr>
            <a:r>
              <a:rPr lang="en-US" dirty="0"/>
              <a:t>During the Industrial Revolution, division of labor occurred along gender lines. Women had different jobs than men, although they participated in many of the same industries during this period. High poverty rates among both single and married women forced many to find work outside their homes in domestic service, textile factories, piecework shops (where workers were paid by the piece), and coal mines.</a:t>
            </a:r>
          </a:p>
          <a:p>
            <a:pPr>
              <a:spcBef>
                <a:spcPct val="30000"/>
              </a:spcBef>
              <a:spcAft>
                <a:spcPct val="0"/>
              </a:spcAft>
            </a:pPr>
            <a:r>
              <a:rPr lang="en-US" dirty="0"/>
              <a:t> </a:t>
            </a:r>
            <a:endParaRPr lang="en-US" dirty="0">
              <a:cs typeface="Calibri"/>
            </a:endParaRPr>
          </a:p>
          <a:p>
            <a:pPr>
              <a:spcBef>
                <a:spcPct val="30000"/>
              </a:spcBef>
              <a:spcAft>
                <a:spcPct val="0"/>
              </a:spcAft>
            </a:pPr>
            <a:r>
              <a:rPr lang="en-US" dirty="0"/>
              <a:t>Some women found that new urban and rural work opportunities improved their way of life and gave them some extra spending money. Others encountered increased poverty, isolation, and dependence on employers for day-to-day sustenance. </a:t>
            </a:r>
            <a:endParaRPr lang="en-US" dirty="0">
              <a:cs typeface="Calibri"/>
            </a:endParaRPr>
          </a:p>
        </p:txBody>
      </p:sp>
      <p:sp>
        <p:nvSpPr>
          <p:cNvPr id="4" name="Slide Number Placeholder 3"/>
          <p:cNvSpPr>
            <a:spLocks noGrp="1"/>
          </p:cNvSpPr>
          <p:nvPr>
            <p:ph type="sldNum" sz="quarter" idx="5"/>
          </p:nvPr>
        </p:nvSpPr>
        <p:spPr/>
        <p:txBody>
          <a:bodyPr/>
          <a:lstStyle/>
          <a:p>
            <a:fld id="{4AEEBDB0-1474-4536-A3C6-AC8BC05F0090}" type="slidenum">
              <a:rPr lang="en-US" smtClean="0"/>
              <a:t>16</a:t>
            </a:fld>
            <a:endParaRPr lang="en-US"/>
          </a:p>
        </p:txBody>
      </p:sp>
    </p:spTree>
    <p:extLst>
      <p:ext uri="{BB962C8B-B14F-4D97-AF65-F5344CB8AC3E}">
        <p14:creationId xmlns:p14="http://schemas.microsoft.com/office/powerpoint/2010/main" val="302945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pPr>
            <a:r>
              <a:rPr lang="en-US" dirty="0"/>
              <a:t>Factories employed many children, benefiting not just from their energy but also from their small fingers, which could manipulate tiny parts of machines more easily. Factories could also legally pay children less than adults, and parents were often eager to send their children to work and bring in more income for the family.</a:t>
            </a:r>
          </a:p>
          <a:p>
            <a:pPr>
              <a:spcBef>
                <a:spcPct val="30000"/>
              </a:spcBef>
              <a:spcAft>
                <a:spcPct val="0"/>
              </a:spcAft>
            </a:pPr>
            <a:endParaRPr lang="en-US" dirty="0"/>
          </a:p>
          <a:p>
            <a:pPr>
              <a:spcBef>
                <a:spcPct val="30000"/>
              </a:spcBef>
              <a:spcAft>
                <a:spcPct val="0"/>
              </a:spcAft>
            </a:pPr>
            <a:r>
              <a:rPr lang="en-US" dirty="0"/>
              <a:t>Children as young as four years old worked long, difficult days for very little pay. Children sometimes worked up to 19 hours a day with single breaks of one hour or less</a:t>
            </a:r>
          </a:p>
        </p:txBody>
      </p:sp>
      <p:sp>
        <p:nvSpPr>
          <p:cNvPr id="4" name="Slide Number Placeholder 3"/>
          <p:cNvSpPr>
            <a:spLocks noGrp="1"/>
          </p:cNvSpPr>
          <p:nvPr>
            <p:ph type="sldNum" sz="quarter" idx="5"/>
          </p:nvPr>
        </p:nvSpPr>
        <p:spPr/>
        <p:txBody>
          <a:bodyPr/>
          <a:lstStyle/>
          <a:p>
            <a:fld id="{4AEEBDB0-1474-4536-A3C6-AC8BC05F0090}" type="slidenum">
              <a:rPr lang="en-US" smtClean="0"/>
              <a:t>17</a:t>
            </a:fld>
            <a:endParaRPr lang="en-US"/>
          </a:p>
        </p:txBody>
      </p:sp>
    </p:spTree>
    <p:extLst>
      <p:ext uri="{BB962C8B-B14F-4D97-AF65-F5344CB8AC3E}">
        <p14:creationId xmlns:p14="http://schemas.microsoft.com/office/powerpoint/2010/main" val="2094321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pPr>
            <a:r>
              <a:rPr lang="en-US" dirty="0"/>
              <a:t>The smallest and youngest children in textile factories usually worked as scavengers. This very dangerous task involved picking up tiny pieces of loose cotton from under the machinery.</a:t>
            </a:r>
          </a:p>
          <a:p>
            <a:pPr>
              <a:spcBef>
                <a:spcPct val="30000"/>
              </a:spcBef>
              <a:spcAft>
                <a:spcPct val="0"/>
              </a:spcAft>
            </a:pPr>
            <a:endParaRPr lang="en-US" dirty="0"/>
          </a:p>
          <a:p>
            <a:pPr>
              <a:spcBef>
                <a:spcPct val="30000"/>
              </a:spcBef>
              <a:spcAft>
                <a:spcPct val="0"/>
              </a:spcAft>
            </a:pPr>
            <a:r>
              <a:rPr lang="en-US" dirty="0"/>
              <a:t>Working conditions in British mines were perhaps even worse. An 1842 Parliamentary Committee reporting on mines found that many children were working under intolerable circumstances. Children as young as four years old worked as “trappers,” opening underground doors to let “</a:t>
            </a:r>
            <a:r>
              <a:rPr lang="en-US" dirty="0" err="1"/>
              <a:t>hurriers</a:t>
            </a:r>
            <a:r>
              <a:rPr lang="en-US" dirty="0"/>
              <a:t>” (also children) pull through loaded wagons. Often working in the dark because they could not afford candles, children labored in these conditions up to 12 hours a day. The Parliamentary Committee further reported that miners beat the children for falling asleep on the job. </a:t>
            </a:r>
          </a:p>
        </p:txBody>
      </p:sp>
      <p:sp>
        <p:nvSpPr>
          <p:cNvPr id="4" name="Slide Number Placeholder 3"/>
          <p:cNvSpPr>
            <a:spLocks noGrp="1"/>
          </p:cNvSpPr>
          <p:nvPr>
            <p:ph type="sldNum" sz="quarter" idx="5"/>
          </p:nvPr>
        </p:nvSpPr>
        <p:spPr/>
        <p:txBody>
          <a:bodyPr/>
          <a:lstStyle/>
          <a:p>
            <a:fld id="{4AEEBDB0-1474-4536-A3C6-AC8BC05F0090}" type="slidenum">
              <a:rPr lang="en-US" smtClean="0"/>
              <a:t>18</a:t>
            </a:fld>
            <a:endParaRPr lang="en-US"/>
          </a:p>
        </p:txBody>
      </p:sp>
    </p:spTree>
    <p:extLst>
      <p:ext uri="{BB962C8B-B14F-4D97-AF65-F5344CB8AC3E}">
        <p14:creationId xmlns:p14="http://schemas.microsoft.com/office/powerpoint/2010/main" val="394165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pPr>
            <a:r>
              <a:rPr lang="en-US" dirty="0"/>
              <a:t>Child laborers, most of whom came from severely impoverished backgrounds frequently found it impossible to keep up with the pace required in the factories—primarily because they were often malnourished and debilitated. Many children were beaten for falling behind. They were also beaten or docked pay for arriving to work late and for talking to other children. Apprentices who ran away from factories sometimes faced prison sentences.</a:t>
            </a:r>
          </a:p>
          <a:p>
            <a:pPr>
              <a:spcBef>
                <a:spcPct val="30000"/>
              </a:spcBef>
              <a:spcAft>
                <a:spcPct val="0"/>
              </a:spcAft>
            </a:pPr>
            <a:endParaRPr lang="en-US" dirty="0"/>
          </a:p>
          <a:p>
            <a:pPr>
              <a:spcBef>
                <a:spcPct val="30000"/>
              </a:spcBef>
              <a:spcAft>
                <a:spcPct val="0"/>
              </a:spcAft>
            </a:pPr>
            <a:r>
              <a:rPr lang="en-US" dirty="0"/>
              <a:t>Despite terrible working conditions, meager pay, and vicious punishments, family poverty forced many children to go to work.</a:t>
            </a:r>
          </a:p>
        </p:txBody>
      </p:sp>
      <p:sp>
        <p:nvSpPr>
          <p:cNvPr id="4" name="Slide Number Placeholder 3"/>
          <p:cNvSpPr>
            <a:spLocks noGrp="1"/>
          </p:cNvSpPr>
          <p:nvPr>
            <p:ph type="sldNum" sz="quarter" idx="5"/>
          </p:nvPr>
        </p:nvSpPr>
        <p:spPr/>
        <p:txBody>
          <a:bodyPr/>
          <a:lstStyle/>
          <a:p>
            <a:fld id="{4AEEBDB0-1474-4536-A3C6-AC8BC05F0090}" type="slidenum">
              <a:rPr lang="en-US" smtClean="0"/>
              <a:t>19</a:t>
            </a:fld>
            <a:endParaRPr lang="en-US"/>
          </a:p>
        </p:txBody>
      </p:sp>
    </p:spTree>
    <p:extLst>
      <p:ext uri="{BB962C8B-B14F-4D97-AF65-F5344CB8AC3E}">
        <p14:creationId xmlns:p14="http://schemas.microsoft.com/office/powerpoint/2010/main" val="122924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The Industrial Revolution refers to the rapid changes in the organization of manufacturing industry that transformed countries from rural agricultural to urban industrial economies. It began in the late 18</a:t>
            </a:r>
            <a:r>
              <a:rPr lang="en-US" altLang="en-US" baseline="30000" dirty="0">
                <a:latin typeface="Times New Roman" panose="02020603050405020304" pitchFamily="18" charset="0"/>
              </a:rPr>
              <a:t>th</a:t>
            </a:r>
            <a:r>
              <a:rPr lang="en-US" altLang="en-US" dirty="0">
                <a:latin typeface="Times New Roman" panose="02020603050405020304" pitchFamily="18" charset="0"/>
              </a:rPr>
              <a:t> century in the  Midlands area of England, then spread throughout the country, into continental Europe, and to the northern United States.</a:t>
            </a:r>
          </a:p>
          <a:p>
            <a:pPr eaLnBrk="1" hangingPunct="1"/>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2</a:t>
            </a:fld>
            <a:endParaRPr lang="en-US"/>
          </a:p>
        </p:txBody>
      </p:sp>
    </p:spTree>
    <p:extLst>
      <p:ext uri="{BB962C8B-B14F-4D97-AF65-F5344CB8AC3E}">
        <p14:creationId xmlns:p14="http://schemas.microsoft.com/office/powerpoint/2010/main" val="1284563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spcAft>
                <a:spcPct val="0"/>
              </a:spcAft>
            </a:pPr>
            <a:r>
              <a:rPr lang="en-US" dirty="0"/>
              <a:t>In 1833, the British government passed the Factory Act to improve conditions for child laborers in textile factories. The act stipulated the following:</a:t>
            </a:r>
          </a:p>
          <a:p>
            <a:pPr marL="492976" indent="-492976">
              <a:spcBef>
                <a:spcPct val="30000"/>
              </a:spcBef>
              <a:spcAft>
                <a:spcPct val="0"/>
              </a:spcAft>
              <a:buFont typeface="Arial"/>
              <a:buChar char="•"/>
            </a:pPr>
            <a:r>
              <a:rPr lang="en-US" dirty="0"/>
              <a:t>No child under nine years of age was permitted to work.</a:t>
            </a:r>
          </a:p>
          <a:p>
            <a:pPr marL="492976" indent="-492976">
              <a:spcBef>
                <a:spcPct val="30000"/>
              </a:spcBef>
              <a:spcAft>
                <a:spcPct val="0"/>
              </a:spcAft>
              <a:buFont typeface="Arial"/>
              <a:buChar char="•"/>
            </a:pPr>
            <a:r>
              <a:rPr lang="en-US" dirty="0"/>
              <a:t>Employers had to have a medical or age certificate for each child laborer. </a:t>
            </a:r>
          </a:p>
          <a:p>
            <a:pPr marL="492976" indent="-492976">
              <a:spcBef>
                <a:spcPct val="30000"/>
              </a:spcBef>
              <a:spcAft>
                <a:spcPct val="0"/>
              </a:spcAft>
              <a:buFont typeface="Arial"/>
              <a:buChar char="•"/>
            </a:pPr>
            <a:r>
              <a:rPr lang="en-US" dirty="0"/>
              <a:t>Children between the ages of nine and thirteen could not work more than nine hours a day. </a:t>
            </a:r>
          </a:p>
          <a:p>
            <a:pPr marL="492976" indent="-492976">
              <a:spcBef>
                <a:spcPct val="30000"/>
              </a:spcBef>
              <a:spcAft>
                <a:spcPct val="0"/>
              </a:spcAft>
              <a:buFont typeface="Arial"/>
              <a:buChar char="•"/>
            </a:pPr>
            <a:r>
              <a:rPr lang="en-US" dirty="0"/>
              <a:t>Children between 13 and 18 could not work more than 12 hours a day. </a:t>
            </a:r>
          </a:p>
          <a:p>
            <a:pPr marL="492976" indent="-492976">
              <a:spcBef>
                <a:spcPct val="30000"/>
              </a:spcBef>
              <a:spcAft>
                <a:spcPct val="0"/>
              </a:spcAft>
              <a:buFont typeface="Arial"/>
              <a:buChar char="•"/>
            </a:pPr>
            <a:r>
              <a:rPr lang="en-US" dirty="0"/>
              <a:t>Children could not work at night. </a:t>
            </a:r>
          </a:p>
          <a:p>
            <a:pPr marL="492976" indent="-492976">
              <a:spcBef>
                <a:spcPct val="30000"/>
              </a:spcBef>
              <a:spcAft>
                <a:spcPct val="0"/>
              </a:spcAft>
              <a:buFont typeface="Arial"/>
              <a:buChar char="•"/>
            </a:pPr>
            <a:r>
              <a:rPr lang="en-US" dirty="0"/>
              <a:t>Each child had to receive at least two hours of school per day.</a:t>
            </a:r>
          </a:p>
          <a:p>
            <a:pPr marL="492976" indent="-492976">
              <a:spcBef>
                <a:spcPct val="30000"/>
              </a:spcBef>
              <a:spcAft>
                <a:spcPct val="0"/>
              </a:spcAft>
              <a:buFont typeface="Arial"/>
              <a:buChar char="•"/>
            </a:pPr>
            <a:r>
              <a:rPr lang="en-US" dirty="0"/>
              <a:t>Four factory inspectors were appointed to enforce the law throughout the whole country. </a:t>
            </a:r>
          </a:p>
          <a:p>
            <a:pPr>
              <a:spcBef>
                <a:spcPct val="30000"/>
              </a:spcBef>
              <a:spcAft>
                <a:spcPct val="0"/>
              </a:spcAft>
            </a:pPr>
            <a:endParaRPr lang="en-US" dirty="0"/>
          </a:p>
          <a:p>
            <a:pPr>
              <a:spcBef>
                <a:spcPct val="30000"/>
              </a:spcBef>
              <a:spcAft>
                <a:spcPct val="0"/>
              </a:spcAft>
            </a:pPr>
            <a:r>
              <a:rPr lang="en-US" dirty="0"/>
              <a:t>Despite these conditions, the Factory Act did not put an immediate stop to mistreatment because it only applied to children working in textile mills, not coal mines or other types of factories. </a:t>
            </a:r>
          </a:p>
          <a:p>
            <a:pPr>
              <a:spcBef>
                <a:spcPct val="30000"/>
              </a:spcBef>
              <a:spcAft>
                <a:spcPct val="0"/>
              </a:spcAft>
            </a:pPr>
            <a:endParaRPr lang="en-US" dirty="0"/>
          </a:p>
          <a:p>
            <a:pPr>
              <a:spcBef>
                <a:spcPct val="30000"/>
              </a:spcBef>
              <a:spcAft>
                <a:spcPct val="0"/>
              </a:spcAft>
            </a:pPr>
            <a:r>
              <a:rPr lang="en-US" dirty="0"/>
              <a:t>The Mines Act of 1842 established restrictions on child mine labor, barring children under ten from working in the mines. </a:t>
            </a:r>
          </a:p>
        </p:txBody>
      </p:sp>
      <p:sp>
        <p:nvSpPr>
          <p:cNvPr id="4" name="Slide Number Placeholder 3"/>
          <p:cNvSpPr>
            <a:spLocks noGrp="1"/>
          </p:cNvSpPr>
          <p:nvPr>
            <p:ph type="sldNum" sz="quarter" idx="5"/>
          </p:nvPr>
        </p:nvSpPr>
        <p:spPr/>
        <p:txBody>
          <a:bodyPr/>
          <a:lstStyle/>
          <a:p>
            <a:fld id="{4AEEBDB0-1474-4536-A3C6-AC8BC05F0090}" type="slidenum">
              <a:rPr lang="en-US" smtClean="0"/>
              <a:t>20</a:t>
            </a:fld>
            <a:endParaRPr lang="en-US"/>
          </a:p>
        </p:txBody>
      </p:sp>
    </p:spTree>
    <p:extLst>
      <p:ext uri="{BB962C8B-B14F-4D97-AF65-F5344CB8AC3E}">
        <p14:creationId xmlns:p14="http://schemas.microsoft.com/office/powerpoint/2010/main" val="33841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workers expressed outrage over low wages and the employment of unapprenticed workmen, who did not share the privileges and higher wages of apprenticed workmen. Some of these disgruntled workers, who later came to be called Luddites, broke into factories and destroyed machines. The Luddites referred to themselves as the “Army of Redressers”; their leader was “General Ned Ludd,” although there is little evidence to suggest that he was a real person. The impact of the Luddite movement, however, was felt through the destruction of equipment throughout the Midlands. In a matter of weeks, 200 machines were destroyed and special police units had to be hired to protect factories. The Prince Regent offered a reward (shown in this notice in this slide) to anyone "giving information on any person or persons wickedly breaking the frames.” Today, the term “Luddite” refers to a person who is opposed to new technology.</a:t>
            </a:r>
          </a:p>
        </p:txBody>
      </p:sp>
      <p:sp>
        <p:nvSpPr>
          <p:cNvPr id="4" name="Slide Number Placeholder 3"/>
          <p:cNvSpPr>
            <a:spLocks noGrp="1"/>
          </p:cNvSpPr>
          <p:nvPr>
            <p:ph type="sldNum" sz="quarter" idx="5"/>
          </p:nvPr>
        </p:nvSpPr>
        <p:spPr/>
        <p:txBody>
          <a:bodyPr/>
          <a:lstStyle/>
          <a:p>
            <a:fld id="{4AEEBDB0-1474-4536-A3C6-AC8BC05F0090}" type="slidenum">
              <a:rPr lang="en-US" smtClean="0"/>
              <a:t>21</a:t>
            </a:fld>
            <a:endParaRPr lang="en-US"/>
          </a:p>
        </p:txBody>
      </p:sp>
    </p:spTree>
    <p:extLst>
      <p:ext uri="{BB962C8B-B14F-4D97-AF65-F5344CB8AC3E}">
        <p14:creationId xmlns:p14="http://schemas.microsoft.com/office/powerpoint/2010/main" val="350423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30000"/>
              </a:spcBef>
              <a:spcAft>
                <a:spcPct val="0"/>
              </a:spcAft>
            </a:pPr>
            <a:r>
              <a:rPr lang="en-US" dirty="0"/>
              <a:t>The most celebrated protest of the early 19th century was the “Peterloo Massacre” of 1819. On August 16, 1819, laborers advocating annual parliaments planned a meeting to agitate for universal suffrage. A crowd of about 50,000 gathered in St. Peter’s Fields to listen to several speakers. By early afternoon, the length and size of the meeting so alarmed city magistrates that they ordered armed troops in the Lancashire militia to arrest some of the organizers and disperse the crowd. The soldiers ended up charging and firing upon the crowd, however, killing 11 and wounding approximately 400 others.</a:t>
            </a:r>
          </a:p>
          <a:p>
            <a:pPr>
              <a:spcBef>
                <a:spcPct val="30000"/>
              </a:spcBef>
              <a:spcAft>
                <a:spcPct val="0"/>
              </a:spcAft>
            </a:pPr>
            <a:endParaRPr lang="en-US" dirty="0"/>
          </a:p>
          <a:p>
            <a:pPr>
              <a:spcBef>
                <a:spcPct val="30000"/>
              </a:spcBef>
              <a:spcAft>
                <a:spcPct val="0"/>
              </a:spcAft>
            </a:pPr>
            <a:r>
              <a:rPr lang="en-US" dirty="0"/>
              <a:t>Different sources reported different crowd sizes, but it was undoubtedly well-attended. Here are some of the estimates:</a:t>
            </a:r>
          </a:p>
          <a:p>
            <a:pPr>
              <a:spcBef>
                <a:spcPct val="30000"/>
              </a:spcBef>
              <a:spcAft>
                <a:spcPct val="0"/>
              </a:spcAft>
            </a:pPr>
            <a:endParaRPr lang="en-US" dirty="0"/>
          </a:p>
          <a:p>
            <a:pPr marL="492976" indent="-492976">
              <a:spcBef>
                <a:spcPct val="30000"/>
              </a:spcBef>
              <a:spcAft>
                <a:spcPct val="0"/>
              </a:spcAft>
              <a:buFont typeface="Arial"/>
              <a:buChar char="•"/>
            </a:pPr>
            <a:r>
              <a:rPr lang="en-US" dirty="0"/>
              <a:t>Thomas </a:t>
            </a:r>
            <a:r>
              <a:rPr lang="en-US" dirty="0" err="1"/>
              <a:t>Tatton</a:t>
            </a:r>
            <a:r>
              <a:rPr lang="en-US" dirty="0"/>
              <a:t>, Magistrate, testimony at Hunt's trial, March 1820: 30,000 people</a:t>
            </a:r>
          </a:p>
          <a:p>
            <a:pPr marL="492976" indent="-492976">
              <a:spcBef>
                <a:spcPct val="30000"/>
              </a:spcBef>
              <a:spcAft>
                <a:spcPct val="0"/>
              </a:spcAft>
              <a:buFont typeface="Arial"/>
              <a:buChar char="•"/>
            </a:pPr>
            <a:r>
              <a:rPr lang="en-US" dirty="0"/>
              <a:t>William Hulton, Magistrate, testimony at Hunt's trial, March 1820: 50,000 people</a:t>
            </a:r>
          </a:p>
          <a:p>
            <a:pPr marL="492976" indent="-492976">
              <a:spcBef>
                <a:spcPct val="30000"/>
              </a:spcBef>
              <a:spcAft>
                <a:spcPct val="0"/>
              </a:spcAft>
              <a:buFont typeface="Arial"/>
              <a:buChar char="•"/>
            </a:pPr>
            <a:r>
              <a:rPr lang="en-US" dirty="0"/>
              <a:t>Lord Castlereagh, speech in Parliament: 70,000 people</a:t>
            </a:r>
          </a:p>
          <a:p>
            <a:pPr marL="492976" indent="-492976">
              <a:spcBef>
                <a:spcPct val="30000"/>
              </a:spcBef>
              <a:spcAft>
                <a:spcPct val="0"/>
              </a:spcAft>
              <a:buFont typeface="Arial"/>
              <a:buChar char="•"/>
            </a:pPr>
            <a:r>
              <a:rPr lang="en-US" dirty="0"/>
              <a:t>Samuel Bamford, </a:t>
            </a:r>
            <a:r>
              <a:rPr lang="en-US" i="1" dirty="0"/>
              <a:t>Passages in the Life of a Radical</a:t>
            </a:r>
            <a:r>
              <a:rPr lang="en-US" dirty="0"/>
              <a:t>: 80,000 people</a:t>
            </a:r>
          </a:p>
          <a:p>
            <a:pPr marL="492976" indent="-492976">
              <a:spcBef>
                <a:spcPct val="30000"/>
              </a:spcBef>
              <a:spcAft>
                <a:spcPct val="0"/>
              </a:spcAft>
              <a:buFont typeface="Arial"/>
              <a:buChar char="•"/>
            </a:pPr>
            <a:r>
              <a:rPr lang="en-US" dirty="0"/>
              <a:t>John </a:t>
            </a:r>
            <a:r>
              <a:rPr lang="en-US" dirty="0" err="1"/>
              <a:t>Tyas</a:t>
            </a:r>
            <a:r>
              <a:rPr lang="en-US" dirty="0"/>
              <a:t>, </a:t>
            </a:r>
            <a:r>
              <a:rPr lang="en-US" i="1" dirty="0"/>
              <a:t>The Times</a:t>
            </a:r>
            <a:r>
              <a:rPr lang="en-US" dirty="0"/>
              <a:t>: 80,000 people</a:t>
            </a:r>
          </a:p>
          <a:p>
            <a:pPr marL="492976" indent="-492976">
              <a:spcBef>
                <a:spcPct val="30000"/>
              </a:spcBef>
              <a:spcAft>
                <a:spcPct val="0"/>
              </a:spcAft>
              <a:buFont typeface="Arial"/>
              <a:buChar char="•"/>
            </a:pPr>
            <a:r>
              <a:rPr lang="en-US" dirty="0"/>
              <a:t>George Swift, letter to brother, August 1819: 130,000 people</a:t>
            </a:r>
          </a:p>
          <a:p>
            <a:pPr marL="492976" indent="-492976">
              <a:spcBef>
                <a:spcPct val="30000"/>
              </a:spcBef>
              <a:spcAft>
                <a:spcPct val="0"/>
              </a:spcAft>
              <a:buFont typeface="Arial"/>
              <a:buChar char="•"/>
            </a:pPr>
            <a:r>
              <a:rPr lang="en-US" dirty="0"/>
              <a:t>Henry </a:t>
            </a:r>
            <a:r>
              <a:rPr lang="en-US" dirty="0" err="1"/>
              <a:t>Huntspeech</a:t>
            </a:r>
            <a:r>
              <a:rPr lang="en-US" dirty="0"/>
              <a:t> on September 18 1819: 150,000 people</a:t>
            </a:r>
          </a:p>
          <a:p>
            <a:pPr marL="492976" indent="-492976">
              <a:spcBef>
                <a:spcPct val="30000"/>
              </a:spcBef>
              <a:spcAft>
                <a:spcPct val="0"/>
              </a:spcAft>
              <a:buFont typeface="Arial"/>
              <a:buChar char="•"/>
            </a:pPr>
            <a:r>
              <a:rPr lang="en-US" dirty="0"/>
              <a:t>Richard </a:t>
            </a:r>
            <a:r>
              <a:rPr lang="en-US" dirty="0" err="1"/>
              <a:t>Carlile,</a:t>
            </a:r>
            <a:r>
              <a:rPr lang="en-US" i="1" dirty="0" err="1"/>
              <a:t>The</a:t>
            </a:r>
            <a:r>
              <a:rPr lang="en-US" i="1" dirty="0"/>
              <a:t> Republican</a:t>
            </a:r>
            <a:r>
              <a:rPr lang="en-US" dirty="0"/>
              <a:t>:</a:t>
            </a:r>
            <a:r>
              <a:rPr lang="en-US" i="1" dirty="0"/>
              <a:t> </a:t>
            </a:r>
            <a:r>
              <a:rPr lang="en-US" dirty="0"/>
              <a:t>150,000 people</a:t>
            </a:r>
          </a:p>
          <a:p>
            <a:pPr marL="492976" indent="-492976">
              <a:spcBef>
                <a:spcPct val="30000"/>
              </a:spcBef>
              <a:spcAft>
                <a:spcPct val="0"/>
              </a:spcAft>
              <a:buFont typeface="Arial"/>
              <a:buChar char="•"/>
            </a:pPr>
            <a:r>
              <a:rPr lang="en-US" dirty="0"/>
              <a:t>James Wroe, </a:t>
            </a:r>
            <a:r>
              <a:rPr lang="en-US" i="1" dirty="0"/>
              <a:t>Manchester Observer</a:t>
            </a:r>
            <a:r>
              <a:rPr lang="en-US" dirty="0"/>
              <a:t>: 153,000 people</a:t>
            </a:r>
          </a:p>
          <a:p>
            <a:endParaRPr lang="en-US" dirty="0">
              <a:cs typeface="Calibri"/>
            </a:endParaRPr>
          </a:p>
        </p:txBody>
      </p:sp>
      <p:sp>
        <p:nvSpPr>
          <p:cNvPr id="4" name="Slide Number Placeholder 3"/>
          <p:cNvSpPr>
            <a:spLocks noGrp="1"/>
          </p:cNvSpPr>
          <p:nvPr>
            <p:ph type="sldNum" sz="quarter" idx="5"/>
          </p:nvPr>
        </p:nvSpPr>
        <p:spPr/>
        <p:txBody>
          <a:bodyPr/>
          <a:lstStyle/>
          <a:p>
            <a:fld id="{4AEEBDB0-1474-4536-A3C6-AC8BC05F0090}" type="slidenum">
              <a:rPr lang="en-US" smtClean="0"/>
              <a:t>22</a:t>
            </a:fld>
            <a:endParaRPr lang="en-US"/>
          </a:p>
        </p:txBody>
      </p:sp>
    </p:spTree>
    <p:extLst>
      <p:ext uri="{BB962C8B-B14F-4D97-AF65-F5344CB8AC3E}">
        <p14:creationId xmlns:p14="http://schemas.microsoft.com/office/powerpoint/2010/main" val="324646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3</a:t>
            </a:fld>
            <a:endParaRPr lang="en-US"/>
          </a:p>
        </p:txBody>
      </p:sp>
    </p:spTree>
    <p:extLst>
      <p:ext uri="{BB962C8B-B14F-4D97-AF65-F5344CB8AC3E}">
        <p14:creationId xmlns:p14="http://schemas.microsoft.com/office/powerpoint/2010/main" val="86722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4</a:t>
            </a:fld>
            <a:endParaRPr lang="en-US"/>
          </a:p>
        </p:txBody>
      </p:sp>
    </p:spTree>
    <p:extLst>
      <p:ext uri="{BB962C8B-B14F-4D97-AF65-F5344CB8AC3E}">
        <p14:creationId xmlns:p14="http://schemas.microsoft.com/office/powerpoint/2010/main" val="40734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5</a:t>
            </a:fld>
            <a:endParaRPr lang="en-US"/>
          </a:p>
        </p:txBody>
      </p:sp>
    </p:spTree>
    <p:extLst>
      <p:ext uri="{BB962C8B-B14F-4D97-AF65-F5344CB8AC3E}">
        <p14:creationId xmlns:p14="http://schemas.microsoft.com/office/powerpoint/2010/main" val="110231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6</a:t>
            </a:fld>
            <a:endParaRPr lang="en-US"/>
          </a:p>
        </p:txBody>
      </p:sp>
    </p:spTree>
    <p:extLst>
      <p:ext uri="{BB962C8B-B14F-4D97-AF65-F5344CB8AC3E}">
        <p14:creationId xmlns:p14="http://schemas.microsoft.com/office/powerpoint/2010/main" val="89443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7</a:t>
            </a:fld>
            <a:endParaRPr lang="en-US"/>
          </a:p>
        </p:txBody>
      </p:sp>
    </p:spTree>
    <p:extLst>
      <p:ext uri="{BB962C8B-B14F-4D97-AF65-F5344CB8AC3E}">
        <p14:creationId xmlns:p14="http://schemas.microsoft.com/office/powerpoint/2010/main" val="423283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EBDB0-1474-4536-A3C6-AC8BC05F0090}" type="slidenum">
              <a:rPr lang="en-US" smtClean="0"/>
              <a:t>8</a:t>
            </a:fld>
            <a:endParaRPr lang="en-US"/>
          </a:p>
        </p:txBody>
      </p:sp>
    </p:spTree>
    <p:extLst>
      <p:ext uri="{BB962C8B-B14F-4D97-AF65-F5344CB8AC3E}">
        <p14:creationId xmlns:p14="http://schemas.microsoft.com/office/powerpoint/2010/main" val="250082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EBDB0-1474-4536-A3C6-AC8BC05F0090}" type="slidenum">
              <a:rPr lang="en-US" smtClean="0"/>
              <a:t>9</a:t>
            </a:fld>
            <a:endParaRPr lang="en-US"/>
          </a:p>
        </p:txBody>
      </p:sp>
    </p:spTree>
    <p:extLst>
      <p:ext uri="{BB962C8B-B14F-4D97-AF65-F5344CB8AC3E}">
        <p14:creationId xmlns:p14="http://schemas.microsoft.com/office/powerpoint/2010/main" val="211244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2FF4-3701-4BCD-A7D5-8F46A5D75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C8AB34-D32C-4B89-AD5F-D7A0A9CAF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8B6107-77EF-4962-A082-01C0072A848C}"/>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5" name="Footer Placeholder 4">
            <a:extLst>
              <a:ext uri="{FF2B5EF4-FFF2-40B4-BE49-F238E27FC236}">
                <a16:creationId xmlns:a16="http://schemas.microsoft.com/office/drawing/2014/main" id="{61B0D964-5FB4-463E-9BBE-4D4653FE9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90C4A-39C7-4357-BB78-F21855B202AD}"/>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417355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BD69-0F29-4B72-A0FA-3650D3AE5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B1135-1613-4B43-8D32-3ABBA5097F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620A-7993-4AE3-841F-34A190D84719}"/>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5" name="Footer Placeholder 4">
            <a:extLst>
              <a:ext uri="{FF2B5EF4-FFF2-40B4-BE49-F238E27FC236}">
                <a16:creationId xmlns:a16="http://schemas.microsoft.com/office/drawing/2014/main" id="{5F272007-47F5-4903-968F-79257653A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5D016-B909-40F4-B83B-637E2BD69DEA}"/>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366061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859E8-0142-47E6-99C8-C11EA10578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E291F4-E495-4DCE-8494-71634852E1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AB7D-32F7-4DAC-939B-49138F2C3CCA}"/>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5" name="Footer Placeholder 4">
            <a:extLst>
              <a:ext uri="{FF2B5EF4-FFF2-40B4-BE49-F238E27FC236}">
                <a16:creationId xmlns:a16="http://schemas.microsoft.com/office/drawing/2014/main" id="{4CD8C972-44E2-4C25-8DDE-59D6A7CCF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57FE1-D6A3-4769-A8D7-CD014F51CF7A}"/>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26651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C384-1341-4BA6-8FE4-994FC5C48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05F0A-BD28-4BFB-AB5A-E19ED25F7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AF163-F696-464C-B377-89E982C81757}"/>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5" name="Footer Placeholder 4">
            <a:extLst>
              <a:ext uri="{FF2B5EF4-FFF2-40B4-BE49-F238E27FC236}">
                <a16:creationId xmlns:a16="http://schemas.microsoft.com/office/drawing/2014/main" id="{17163114-8E29-4B0C-AD88-B6E4E90B6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F8037-7EFF-4142-8644-C773D47971A9}"/>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2071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6CA4-2AC3-4C7A-A9F4-7D157FA302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C69BFD-8C71-4315-8B75-C09A41B34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73E2BE-FF2A-4337-8D40-898E447E5D71}"/>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5" name="Footer Placeholder 4">
            <a:extLst>
              <a:ext uri="{FF2B5EF4-FFF2-40B4-BE49-F238E27FC236}">
                <a16:creationId xmlns:a16="http://schemas.microsoft.com/office/drawing/2014/main" id="{EB1101DE-F3B7-4460-B087-2D0A3C641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444BC-5A2D-439E-AEB8-5B9ABDB5C855}"/>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400054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5530-6F6F-413B-BD93-7D7135475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B2AD2-0B68-428B-A6F1-1E8076C52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B125D-346F-45A0-943B-A695506084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2D08D-265F-4A0D-973E-ABF81D2D77D6}"/>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6" name="Footer Placeholder 5">
            <a:extLst>
              <a:ext uri="{FF2B5EF4-FFF2-40B4-BE49-F238E27FC236}">
                <a16:creationId xmlns:a16="http://schemas.microsoft.com/office/drawing/2014/main" id="{07ADA463-716D-4635-8E79-98D2E54F6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AC08-8381-417D-BDFA-ABBB5608F851}"/>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326069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72F3-C179-411E-ABFA-03257604DF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207F5-EE09-4DD3-93B4-322489114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63C8A-36D2-473C-8ABF-5B3A1CD2C5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C7A586-18E6-47B0-92E4-5A0208B88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46544-D3D0-4218-9B1E-FFC1DF71A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9D056F-D50A-4BAA-8BF1-4C211D1AE34C}"/>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8" name="Footer Placeholder 7">
            <a:extLst>
              <a:ext uri="{FF2B5EF4-FFF2-40B4-BE49-F238E27FC236}">
                <a16:creationId xmlns:a16="http://schemas.microsoft.com/office/drawing/2014/main" id="{4E674E6B-C8FB-4BDB-9A0E-DB619A0074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DE59FD-CA97-4293-9839-1CBFC9AEA90E}"/>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75956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0BA6-F96F-449E-BED3-A10A717404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BDD415-827A-4459-A1F1-57BAE1810837}"/>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4" name="Footer Placeholder 3">
            <a:extLst>
              <a:ext uri="{FF2B5EF4-FFF2-40B4-BE49-F238E27FC236}">
                <a16:creationId xmlns:a16="http://schemas.microsoft.com/office/drawing/2014/main" id="{920D4B56-775C-4F06-A574-D5C87EA88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235E0-F4A2-4867-915A-F8E74F1DF150}"/>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34955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F08A9-D2CD-40E3-87E1-E96710A79B6A}"/>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3" name="Footer Placeholder 2">
            <a:extLst>
              <a:ext uri="{FF2B5EF4-FFF2-40B4-BE49-F238E27FC236}">
                <a16:creationId xmlns:a16="http://schemas.microsoft.com/office/drawing/2014/main" id="{04FF6B5F-1299-4265-B4BA-8699E36EBC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0477F4-DDAA-48A6-A6FE-E4068C41AA77}"/>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20577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E860-DAFA-438B-8AB4-1346CEB5C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10DD78-D994-47E5-B334-F61BB07FF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7B6EA7-9B7D-4C66-AD2B-22ABAB1DB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4712E-24AA-4C81-8879-FDA636194411}"/>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6" name="Footer Placeholder 5">
            <a:extLst>
              <a:ext uri="{FF2B5EF4-FFF2-40B4-BE49-F238E27FC236}">
                <a16:creationId xmlns:a16="http://schemas.microsoft.com/office/drawing/2014/main" id="{DCD862D1-C344-4DDF-8516-2D877BFF6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FC5CA-38D0-4FCB-8A25-D13B60E3352D}"/>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359130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DFDC-78E5-4017-973A-563D3BFDA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DA19A-C899-40CE-AA64-CE7BFBCAC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F0BDE4-3349-4C99-BED5-CF945E418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D9013-3F53-4AC0-8669-90CE979BA5ED}"/>
              </a:ext>
            </a:extLst>
          </p:cNvPr>
          <p:cNvSpPr>
            <a:spLocks noGrp="1"/>
          </p:cNvSpPr>
          <p:nvPr>
            <p:ph type="dt" sz="half" idx="10"/>
          </p:nvPr>
        </p:nvSpPr>
        <p:spPr/>
        <p:txBody>
          <a:bodyPr/>
          <a:lstStyle/>
          <a:p>
            <a:fld id="{B6E3E21C-77E3-4297-AEC5-948CB5CDF744}" type="datetimeFigureOut">
              <a:rPr lang="en-US" smtClean="0"/>
              <a:t>3/3/2020</a:t>
            </a:fld>
            <a:endParaRPr lang="en-US"/>
          </a:p>
        </p:txBody>
      </p:sp>
      <p:sp>
        <p:nvSpPr>
          <p:cNvPr id="6" name="Footer Placeholder 5">
            <a:extLst>
              <a:ext uri="{FF2B5EF4-FFF2-40B4-BE49-F238E27FC236}">
                <a16:creationId xmlns:a16="http://schemas.microsoft.com/office/drawing/2014/main" id="{23575078-318C-47FA-A385-AF7264BF9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F1CB5-93DF-4190-BD72-35716DC361E8}"/>
              </a:ext>
            </a:extLst>
          </p:cNvPr>
          <p:cNvSpPr>
            <a:spLocks noGrp="1"/>
          </p:cNvSpPr>
          <p:nvPr>
            <p:ph type="sldNum" sz="quarter" idx="12"/>
          </p:nvPr>
        </p:nvSpPr>
        <p:spPr/>
        <p:txBody>
          <a:bodyPr/>
          <a:lstStyle/>
          <a:p>
            <a:fld id="{1C88C5CB-D183-482C-BAFE-AA11F9160FA0}" type="slidenum">
              <a:rPr lang="en-US" smtClean="0"/>
              <a:t>‹#›</a:t>
            </a:fld>
            <a:endParaRPr lang="en-US"/>
          </a:p>
        </p:txBody>
      </p:sp>
    </p:spTree>
    <p:extLst>
      <p:ext uri="{BB962C8B-B14F-4D97-AF65-F5344CB8AC3E}">
        <p14:creationId xmlns:p14="http://schemas.microsoft.com/office/powerpoint/2010/main" val="205382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F24CE-BDD5-4EDA-BC1D-AC82E84325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90605-189E-44CF-9D12-22D05DF25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4B2B4-79D8-4D5B-811B-1378FA2B4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3E21C-77E3-4297-AEC5-948CB5CDF744}" type="datetimeFigureOut">
              <a:rPr lang="en-US" smtClean="0"/>
              <a:t>3/3/2020</a:t>
            </a:fld>
            <a:endParaRPr lang="en-US"/>
          </a:p>
        </p:txBody>
      </p:sp>
      <p:sp>
        <p:nvSpPr>
          <p:cNvPr id="5" name="Footer Placeholder 4">
            <a:extLst>
              <a:ext uri="{FF2B5EF4-FFF2-40B4-BE49-F238E27FC236}">
                <a16:creationId xmlns:a16="http://schemas.microsoft.com/office/drawing/2014/main" id="{EDC87DF4-DA1C-49BB-934A-3CC768B84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F9B7F6-44FD-464D-ADE3-C879800285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8C5CB-D183-482C-BAFE-AA11F9160FA0}" type="slidenum">
              <a:rPr lang="en-US" smtClean="0"/>
              <a:t>‹#›</a:t>
            </a:fld>
            <a:endParaRPr lang="en-US"/>
          </a:p>
        </p:txBody>
      </p:sp>
    </p:spTree>
    <p:extLst>
      <p:ext uri="{BB962C8B-B14F-4D97-AF65-F5344CB8AC3E}">
        <p14:creationId xmlns:p14="http://schemas.microsoft.com/office/powerpoint/2010/main" val="1886906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FED5ED7-C587-4D3A-96C0-DD7C1E30B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BDFF2-6943-40C7-9D61-AF303BB888A0}"/>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a:solidFill>
                  <a:schemeClr val="tx1">
                    <a:lumMod val="85000"/>
                    <a:lumOff val="15000"/>
                  </a:schemeClr>
                </a:solidFill>
              </a:rPr>
              <a:t>The Industrial Revolution</a:t>
            </a:r>
          </a:p>
        </p:txBody>
      </p:sp>
      <p:cxnSp>
        <p:nvCxnSpPr>
          <p:cNvPr id="22"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68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6AD15-30F8-4286-8B7E-EBE54CC7D9B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The Cotton Industry</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8963D4D7-3249-43A8-A6A1-65E4E2CE5CBC}"/>
              </a:ext>
            </a:extLst>
          </p:cNvPr>
          <p:cNvPicPr>
            <a:picLocks noGrp="1" noChangeAspect="1"/>
          </p:cNvPicPr>
          <p:nvPr>
            <p:ph idx="1"/>
          </p:nvPr>
        </p:nvPicPr>
        <p:blipFill>
          <a:blip r:embed="rId3"/>
          <a:stretch>
            <a:fillRect/>
          </a:stretch>
        </p:blipFill>
        <p:spPr>
          <a:xfrm>
            <a:off x="5816075" y="492573"/>
            <a:ext cx="5229038" cy="5880796"/>
          </a:xfrm>
          <a:prstGeom prst="rect">
            <a:avLst/>
          </a:prstGeom>
        </p:spPr>
      </p:pic>
      <p:sp>
        <p:nvSpPr>
          <p:cNvPr id="5" name="TextBox 4">
            <a:extLst>
              <a:ext uri="{FF2B5EF4-FFF2-40B4-BE49-F238E27FC236}">
                <a16:creationId xmlns:a16="http://schemas.microsoft.com/office/drawing/2014/main" id="{58271A49-F78B-407C-8ECC-1CB56D1F8F1B}"/>
              </a:ext>
            </a:extLst>
          </p:cNvPr>
          <p:cNvSpPr txBox="1"/>
          <p:nvPr/>
        </p:nvSpPr>
        <p:spPr>
          <a:xfrm>
            <a:off x="1024188" y="4018556"/>
            <a:ext cx="2920666" cy="2308324"/>
          </a:xfrm>
          <a:prstGeom prst="rect">
            <a:avLst/>
          </a:prstGeom>
          <a:noFill/>
        </p:spPr>
        <p:txBody>
          <a:bodyPr wrap="square" rtlCol="0">
            <a:spAutoFit/>
          </a:bodyPr>
          <a:lstStyle/>
          <a:p>
            <a:pPr algn="ctr"/>
            <a:r>
              <a:rPr lang="en-US" dirty="0">
                <a:solidFill>
                  <a:schemeClr val="bg1"/>
                </a:solidFill>
              </a:rPr>
              <a:t>Cotton Imported to Great Britain – Mainly from America</a:t>
            </a:r>
          </a:p>
          <a:p>
            <a:pPr algn="ctr"/>
            <a:endParaRPr lang="en-US" dirty="0">
              <a:solidFill>
                <a:schemeClr val="bg1"/>
              </a:solidFill>
            </a:endParaRPr>
          </a:p>
          <a:p>
            <a:r>
              <a:rPr lang="en-US" i="1" dirty="0">
                <a:solidFill>
                  <a:schemeClr val="bg1"/>
                </a:solidFill>
              </a:rPr>
              <a:t>What is the trend?</a:t>
            </a:r>
          </a:p>
          <a:p>
            <a:endParaRPr lang="en-US" i="1" dirty="0">
              <a:solidFill>
                <a:schemeClr val="bg1"/>
              </a:solidFill>
            </a:endParaRPr>
          </a:p>
          <a:p>
            <a:r>
              <a:rPr lang="en-US" i="1" dirty="0">
                <a:solidFill>
                  <a:schemeClr val="bg1"/>
                </a:solidFill>
              </a:rPr>
              <a:t>Is it consistent across the century?</a:t>
            </a:r>
          </a:p>
        </p:txBody>
      </p:sp>
    </p:spTree>
    <p:extLst>
      <p:ext uri="{BB962C8B-B14F-4D97-AF65-F5344CB8AC3E}">
        <p14:creationId xmlns:p14="http://schemas.microsoft.com/office/powerpoint/2010/main" val="125266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B29A1-592A-4C0F-9093-DB89C9A08C3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Cotton Exports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 up of a logo&#10;&#10;Description automatically generated">
            <a:extLst>
              <a:ext uri="{FF2B5EF4-FFF2-40B4-BE49-F238E27FC236}">
                <a16:creationId xmlns:a16="http://schemas.microsoft.com/office/drawing/2014/main" id="{72A287D6-47F8-4A67-BF10-4DD09223C29E}"/>
              </a:ext>
            </a:extLst>
          </p:cNvPr>
          <p:cNvPicPr>
            <a:picLocks noGrp="1" noChangeAspect="1"/>
          </p:cNvPicPr>
          <p:nvPr>
            <p:ph idx="1"/>
          </p:nvPr>
        </p:nvPicPr>
        <p:blipFill>
          <a:blip r:embed="rId3"/>
          <a:stretch>
            <a:fillRect/>
          </a:stretch>
        </p:blipFill>
        <p:spPr>
          <a:xfrm>
            <a:off x="1236755" y="2426818"/>
            <a:ext cx="3645541" cy="3997637"/>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218" name="Picture 2" descr="Early 1800s America | | 1800s | King cotton, Cotton, Project 4">
            <a:extLst>
              <a:ext uri="{FF2B5EF4-FFF2-40B4-BE49-F238E27FC236}">
                <a16:creationId xmlns:a16="http://schemas.microsoft.com/office/drawing/2014/main" id="{5C0A070E-C12A-489F-A69B-F1B92F81B5B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073" y="2816141"/>
            <a:ext cx="5455917" cy="321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9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006FA0-CCC2-46BB-992A-0195C45B2A87}"/>
              </a:ext>
            </a:extLst>
          </p:cNvPr>
          <p:cNvSpPr>
            <a:spLocks noGrp="1"/>
          </p:cNvSpPr>
          <p:nvPr>
            <p:ph type="title"/>
          </p:nvPr>
        </p:nvSpPr>
        <p:spPr>
          <a:xfrm>
            <a:off x="649270" y="4615840"/>
            <a:ext cx="3885141" cy="1526741"/>
          </a:xfrm>
        </p:spPr>
        <p:txBody>
          <a:bodyPr>
            <a:normAutofit/>
          </a:bodyPr>
          <a:lstStyle/>
          <a:p>
            <a:pPr algn="r"/>
            <a:r>
              <a:rPr lang="en-US" sz="3000">
                <a:solidFill>
                  <a:schemeClr val="bg1"/>
                </a:solidFill>
              </a:rPr>
              <a:t>The Crystal Palace</a:t>
            </a:r>
          </a:p>
        </p:txBody>
      </p:sp>
      <p:pic>
        <p:nvPicPr>
          <p:cNvPr id="4" name="Picture 7" descr="crystal palace">
            <a:extLst>
              <a:ext uri="{FF2B5EF4-FFF2-40B4-BE49-F238E27FC236}">
                <a16:creationId xmlns:a16="http://schemas.microsoft.com/office/drawing/2014/main" id="{CA7BE6B1-09B7-43BF-9871-1C61BAD4CD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12" b="1"/>
          <a:stretch/>
        </p:blipFill>
        <p:spPr>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zcp">
            <a:extLst>
              <a:ext uri="{FF2B5EF4-FFF2-40B4-BE49-F238E27FC236}">
                <a16:creationId xmlns:a16="http://schemas.microsoft.com/office/drawing/2014/main" id="{2067E1F0-B18C-4BDE-91F0-654B901D3D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60" r="3" b="954"/>
          <a:stretch/>
        </p:blipFill>
        <p:spPr>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0" name="Straight Connector 49">
            <a:extLst>
              <a:ext uri="{FF2B5EF4-FFF2-40B4-BE49-F238E27FC236}">
                <a16:creationId xmlns:a16="http://schemas.microsoft.com/office/drawing/2014/main"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0E0707-6722-426C-B0EB-B5BBF305D3B3}"/>
              </a:ext>
            </a:extLst>
          </p:cNvPr>
          <p:cNvSpPr>
            <a:spLocks noGrp="1"/>
          </p:cNvSpPr>
          <p:nvPr>
            <p:ph idx="1"/>
          </p:nvPr>
        </p:nvSpPr>
        <p:spPr>
          <a:xfrm>
            <a:off x="4945336" y="4615840"/>
            <a:ext cx="6609921" cy="1526741"/>
          </a:xfrm>
        </p:spPr>
        <p:txBody>
          <a:bodyPr anchor="ctr">
            <a:normAutofit/>
          </a:bodyPr>
          <a:lstStyle/>
          <a:p>
            <a:pPr>
              <a:buNone/>
            </a:pPr>
            <a:r>
              <a:rPr lang="en-US" altLang="en-US" sz="2200" dirty="0">
                <a:solidFill>
                  <a:schemeClr val="bg1"/>
                </a:solidFill>
                <a:latin typeface="Times New Roman" panose="02020603050405020304" pitchFamily="18" charset="0"/>
                <a:cs typeface="Arial" panose="020B0604020202020204" pitchFamily="34" charset="0"/>
              </a:rPr>
              <a:t>The Great Exhibition of 1851 in London was mounted to symbolize Great Britain’s </a:t>
            </a:r>
            <a:r>
              <a:rPr lang="en-US" altLang="en-US" sz="2200" b="1" dirty="0">
                <a:solidFill>
                  <a:schemeClr val="bg1"/>
                </a:solidFill>
                <a:latin typeface="Times New Roman" panose="02020603050405020304" pitchFamily="18" charset="0"/>
                <a:cs typeface="Arial" panose="020B0604020202020204" pitchFamily="34" charset="0"/>
              </a:rPr>
              <a:t>economic</a:t>
            </a:r>
            <a:r>
              <a:rPr lang="en-US" altLang="en-US" sz="2200" dirty="0">
                <a:solidFill>
                  <a:schemeClr val="bg1"/>
                </a:solidFill>
                <a:latin typeface="Times New Roman" panose="02020603050405020304" pitchFamily="18" charset="0"/>
                <a:cs typeface="Arial" panose="020B0604020202020204" pitchFamily="34" charset="0"/>
              </a:rPr>
              <a:t>, </a:t>
            </a:r>
            <a:r>
              <a:rPr lang="en-US" altLang="en-US" sz="2200" b="1" dirty="0">
                <a:solidFill>
                  <a:schemeClr val="bg1"/>
                </a:solidFill>
                <a:latin typeface="Times New Roman" panose="02020603050405020304" pitchFamily="18" charset="0"/>
                <a:cs typeface="Arial" panose="020B0604020202020204" pitchFamily="34" charset="0"/>
              </a:rPr>
              <a:t>industrial</a:t>
            </a:r>
            <a:r>
              <a:rPr lang="en-US" altLang="en-US" sz="2200" dirty="0">
                <a:solidFill>
                  <a:schemeClr val="bg1"/>
                </a:solidFill>
                <a:latin typeface="Times New Roman" panose="02020603050405020304" pitchFamily="18" charset="0"/>
                <a:cs typeface="Arial" panose="020B0604020202020204" pitchFamily="34" charset="0"/>
              </a:rPr>
              <a:t>, and </a:t>
            </a:r>
            <a:r>
              <a:rPr lang="en-US" altLang="en-US" sz="2200" b="1" dirty="0">
                <a:solidFill>
                  <a:schemeClr val="bg1"/>
                </a:solidFill>
                <a:latin typeface="Times New Roman" panose="02020603050405020304" pitchFamily="18" charset="0"/>
                <a:cs typeface="Arial" panose="020B0604020202020204" pitchFamily="34" charset="0"/>
              </a:rPr>
              <a:t>military superiority</a:t>
            </a:r>
            <a:r>
              <a:rPr lang="en-US" altLang="en-US" sz="2200" dirty="0">
                <a:solidFill>
                  <a:schemeClr val="bg1"/>
                </a:solidFill>
                <a:latin typeface="Times New Roman" panose="02020603050405020304" pitchFamily="18" charset="0"/>
                <a:cs typeface="Arial" panose="020B0604020202020204" pitchFamily="34" charset="0"/>
              </a:rPr>
              <a:t>.</a:t>
            </a:r>
          </a:p>
          <a:p>
            <a:pPr>
              <a:buNone/>
            </a:pPr>
            <a:r>
              <a:rPr lang="en-US" altLang="en-US" sz="2200" dirty="0">
                <a:solidFill>
                  <a:schemeClr val="bg1"/>
                </a:solidFill>
                <a:latin typeface="Times New Roman" panose="02020603050405020304" pitchFamily="18" charset="0"/>
                <a:cs typeface="Arial" panose="020B0604020202020204" pitchFamily="34" charset="0"/>
              </a:rPr>
              <a:t>More than 6.2 million visitors</a:t>
            </a:r>
            <a:r>
              <a:rPr lang="en-US" altLang="en-US" sz="2200" dirty="0">
                <a:solidFill>
                  <a:schemeClr val="bg1"/>
                </a:solidFill>
                <a:latin typeface="Times New Roman" panose="02020603050405020304" pitchFamily="18" charset="0"/>
              </a:rPr>
              <a:t> </a:t>
            </a:r>
            <a:endParaRPr lang="en-US" sz="2200" dirty="0">
              <a:solidFill>
                <a:schemeClr val="bg1"/>
              </a:solidFill>
            </a:endParaRPr>
          </a:p>
        </p:txBody>
      </p:sp>
    </p:spTree>
    <p:extLst>
      <p:ext uri="{BB962C8B-B14F-4D97-AF65-F5344CB8AC3E}">
        <p14:creationId xmlns:p14="http://schemas.microsoft.com/office/powerpoint/2010/main" val="74091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3E1276-EA26-4D9F-97A6-6110AD1A13BC}"/>
              </a:ext>
            </a:extLst>
          </p:cNvPr>
          <p:cNvPicPr>
            <a:picLocks noChangeAspect="1"/>
          </p:cNvPicPr>
          <p:nvPr/>
        </p:nvPicPr>
        <p:blipFill>
          <a:blip r:embed="rId3"/>
          <a:stretch>
            <a:fillRect/>
          </a:stretch>
        </p:blipFill>
        <p:spPr>
          <a:xfrm>
            <a:off x="1875693" y="0"/>
            <a:ext cx="8440614" cy="6858000"/>
          </a:xfrm>
          <a:prstGeom prst="rect">
            <a:avLst/>
          </a:prstGeom>
        </p:spPr>
      </p:pic>
    </p:spTree>
    <p:extLst>
      <p:ext uri="{BB962C8B-B14F-4D97-AF65-F5344CB8AC3E}">
        <p14:creationId xmlns:p14="http://schemas.microsoft.com/office/powerpoint/2010/main" val="107365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0B36A1F2-6CA0-47EE-853F-F6AC262DE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921" y="0"/>
            <a:ext cx="991615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5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562B6-439D-488A-BD7F-7DA186250104}"/>
              </a:ext>
            </a:extLst>
          </p:cNvPr>
          <p:cNvSpPr>
            <a:spLocks noGrp="1"/>
          </p:cNvSpPr>
          <p:nvPr>
            <p:ph type="title"/>
          </p:nvPr>
        </p:nvSpPr>
        <p:spPr>
          <a:xfrm>
            <a:off x="4869421" y="2792443"/>
            <a:ext cx="6465287" cy="1516014"/>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Labor Conditions</a:t>
            </a:r>
          </a:p>
        </p:txBody>
      </p:sp>
      <p:sp>
        <p:nvSpPr>
          <p:cNvPr id="3" name="Content Placeholder 2">
            <a:extLst>
              <a:ext uri="{FF2B5EF4-FFF2-40B4-BE49-F238E27FC236}">
                <a16:creationId xmlns:a16="http://schemas.microsoft.com/office/drawing/2014/main" id="{0ED1E3BC-FB2F-4125-B969-9D08BEFE86A3}"/>
              </a:ext>
            </a:extLst>
          </p:cNvPr>
          <p:cNvSpPr>
            <a:spLocks noGrp="1"/>
          </p:cNvSpPr>
          <p:nvPr>
            <p:ph idx="1"/>
          </p:nvPr>
        </p:nvSpPr>
        <p:spPr>
          <a:xfrm>
            <a:off x="5131550" y="4308457"/>
            <a:ext cx="6465286" cy="602551"/>
          </a:xfrm>
        </p:spPr>
        <p:txBody>
          <a:bodyPr vert="horz" lIns="91440" tIns="45720" rIns="91440" bIns="45720" rtlCol="0">
            <a:normAutofit/>
          </a:bodyPr>
          <a:lstStyle/>
          <a:p>
            <a:pPr marL="0" indent="0">
              <a:buNone/>
            </a:pPr>
            <a:r>
              <a:rPr lang="en-US" altLang="en-US" sz="1900" kern="1200" dirty="0">
                <a:solidFill>
                  <a:srgbClr val="E7E6E6"/>
                </a:solidFill>
                <a:latin typeface="+mn-lt"/>
                <a:ea typeface="+mn-ea"/>
                <a:cs typeface="+mn-cs"/>
              </a:rPr>
              <a:t>Laborers often worked in dangerous and hazardous conditions</a:t>
            </a:r>
            <a:endParaRPr lang="en-US" sz="1900" kern="1200" dirty="0">
              <a:solidFill>
                <a:srgbClr val="E7E6E6"/>
              </a:solidFill>
              <a:latin typeface="+mn-lt"/>
              <a:ea typeface="+mn-ea"/>
              <a:cs typeface="+mn-cs"/>
            </a:endParaRPr>
          </a:p>
        </p:txBody>
      </p:sp>
      <p:pic>
        <p:nvPicPr>
          <p:cNvPr id="6" name="Picture 8" descr="mines">
            <a:extLst>
              <a:ext uri="{FF2B5EF4-FFF2-40B4-BE49-F238E27FC236}">
                <a16:creationId xmlns:a16="http://schemas.microsoft.com/office/drawing/2014/main" id="{ACB8F79D-E069-4860-97D4-8BB35E25C8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67" r="-3" b="26366"/>
          <a:stretch/>
        </p:blipFill>
        <p:spPr>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mines2">
            <a:extLst>
              <a:ext uri="{FF2B5EF4-FFF2-40B4-BE49-F238E27FC236}">
                <a16:creationId xmlns:a16="http://schemas.microsoft.com/office/drawing/2014/main" id="{4F220350-5F67-4FE2-A866-857E3DF0FE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36" r="5896" b="1"/>
          <a:stretch/>
        </p:blipFill>
        <p:spPr>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245" name="Straight Connector 72">
            <a:extLst>
              <a:ext uri="{FF2B5EF4-FFF2-40B4-BE49-F238E27FC236}">
                <a16:creationId xmlns:a16="http://schemas.microsoft.com/office/drawing/2014/main"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42" name="Picture 2" descr="Women and Children during the Industrial Revolution ...">
            <a:extLst>
              <a:ext uri="{FF2B5EF4-FFF2-40B4-BE49-F238E27FC236}">
                <a16:creationId xmlns:a16="http://schemas.microsoft.com/office/drawing/2014/main" id="{9680FA6B-9CEA-45F4-9676-4E1CEBB456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7933"/>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0827DF-D41D-4FDA-BD60-72492AEB5B6F}"/>
              </a:ext>
            </a:extLst>
          </p:cNvPr>
          <p:cNvSpPr txBox="1"/>
          <p:nvPr/>
        </p:nvSpPr>
        <p:spPr>
          <a:xfrm>
            <a:off x="5138287" y="5612524"/>
            <a:ext cx="6196421" cy="369332"/>
          </a:xfrm>
          <a:prstGeom prst="rect">
            <a:avLst/>
          </a:prstGeom>
          <a:noFill/>
        </p:spPr>
        <p:txBody>
          <a:bodyPr wrap="square" rtlCol="0">
            <a:spAutoFit/>
          </a:bodyPr>
          <a:lstStyle/>
          <a:p>
            <a:r>
              <a:rPr lang="en-US" i="1" dirty="0">
                <a:solidFill>
                  <a:schemeClr val="bg1"/>
                </a:solidFill>
              </a:rPr>
              <a:t>Describe the images above, what kind of risks does this show?</a:t>
            </a:r>
          </a:p>
        </p:txBody>
      </p:sp>
    </p:spTree>
    <p:extLst>
      <p:ext uri="{BB962C8B-B14F-4D97-AF65-F5344CB8AC3E}">
        <p14:creationId xmlns:p14="http://schemas.microsoft.com/office/powerpoint/2010/main" val="82772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182E221-EA5A-4058-B2C4-4C3831043050}"/>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Women: The Labor Behind the Industry</a:t>
            </a:r>
            <a:endParaRPr lang="en-US" sz="4000">
              <a:solidFill>
                <a:srgbClr val="FFFFFF"/>
              </a:solidFill>
            </a:endParaRPr>
          </a:p>
        </p:txBody>
      </p:sp>
      <p:pic>
        <p:nvPicPr>
          <p:cNvPr id="4" name="Picture 4" descr="A group of people posing for a photo&#10;&#10;Description generated with very high confidence">
            <a:extLst>
              <a:ext uri="{FF2B5EF4-FFF2-40B4-BE49-F238E27FC236}">
                <a16:creationId xmlns:a16="http://schemas.microsoft.com/office/drawing/2014/main" id="{CEA8BF2B-52E5-497E-86F9-3F3F8C35BB37}"/>
              </a:ext>
            </a:extLst>
          </p:cNvPr>
          <p:cNvPicPr>
            <a:picLocks noChangeAspect="1"/>
          </p:cNvPicPr>
          <p:nvPr/>
        </p:nvPicPr>
        <p:blipFill rotWithShape="1">
          <a:blip r:embed="rId3"/>
          <a:srcRect r="1765" b="-1"/>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A1138D04-4975-490B-BCFA-24552E60048C}"/>
              </a:ext>
            </a:extLst>
          </p:cNvPr>
          <p:cNvSpPr>
            <a:spLocks noGrp="1"/>
          </p:cNvSpPr>
          <p:nvPr>
            <p:ph idx="1"/>
          </p:nvPr>
        </p:nvSpPr>
        <p:spPr>
          <a:xfrm>
            <a:off x="5295569" y="2494450"/>
            <a:ext cx="5471529" cy="3563159"/>
          </a:xfrm>
        </p:spPr>
        <p:txBody>
          <a:bodyPr vert="horz" lIns="91440" tIns="45720" rIns="91440" bIns="45720" rtlCol="0">
            <a:normAutofit/>
          </a:bodyPr>
          <a:lstStyle/>
          <a:p>
            <a:pPr>
              <a:spcBef>
                <a:spcPct val="20000"/>
              </a:spcBef>
              <a:spcAft>
                <a:spcPct val="0"/>
              </a:spcAft>
            </a:pPr>
            <a:r>
              <a:rPr lang="en-US" sz="2400">
                <a:latin typeface="Times New Roman"/>
                <a:cs typeface="Times New Roman"/>
              </a:rPr>
              <a:t>Women had different jobs than men.</a:t>
            </a:r>
            <a:endParaRPr lang="en-US" sz="2400">
              <a:ea typeface="+mn-lt"/>
              <a:cs typeface="+mn-lt"/>
            </a:endParaRPr>
          </a:p>
          <a:p>
            <a:pPr>
              <a:spcBef>
                <a:spcPct val="20000"/>
              </a:spcBef>
              <a:spcAft>
                <a:spcPct val="0"/>
              </a:spcAft>
            </a:pPr>
            <a:r>
              <a:rPr lang="en-US" sz="2400">
                <a:latin typeface="Times New Roman"/>
                <a:cs typeface="Times New Roman"/>
              </a:rPr>
              <a:t>High poverty rates among both single and married women forced many to find work outside of their homes.</a:t>
            </a:r>
            <a:endParaRPr lang="en-US" sz="2400">
              <a:ea typeface="+mn-lt"/>
              <a:cs typeface="+mn-lt"/>
            </a:endParaRPr>
          </a:p>
          <a:p>
            <a:pPr>
              <a:spcBef>
                <a:spcPct val="20000"/>
              </a:spcBef>
              <a:spcAft>
                <a:spcPct val="0"/>
              </a:spcAft>
            </a:pPr>
            <a:r>
              <a:rPr lang="en-US" sz="2400">
                <a:latin typeface="Times New Roman"/>
                <a:cs typeface="Times New Roman"/>
              </a:rPr>
              <a:t>Work improved life for some women giving them extra money</a:t>
            </a:r>
            <a:endParaRPr lang="en-US" sz="2400">
              <a:ea typeface="+mn-lt"/>
              <a:cs typeface="+mn-lt"/>
            </a:endParaRPr>
          </a:p>
          <a:p>
            <a:pPr>
              <a:spcBef>
                <a:spcPct val="20000"/>
              </a:spcBef>
              <a:spcAft>
                <a:spcPct val="0"/>
              </a:spcAft>
            </a:pPr>
            <a:r>
              <a:rPr lang="en-US" sz="2400">
                <a:latin typeface="Times New Roman"/>
                <a:cs typeface="Times New Roman"/>
              </a:rPr>
              <a:t>Others encountered increased poverty, isolation, and dependence on employers for day to day sustenance. </a:t>
            </a:r>
            <a:endParaRPr lang="en-US" sz="2400">
              <a:ea typeface="+mn-lt"/>
              <a:cs typeface="+mn-lt"/>
            </a:endParaRPr>
          </a:p>
          <a:p>
            <a:endParaRPr lang="en-US" sz="2400">
              <a:cs typeface="Calibri"/>
            </a:endParaRPr>
          </a:p>
        </p:txBody>
      </p:sp>
    </p:spTree>
    <p:extLst>
      <p:ext uri="{BB962C8B-B14F-4D97-AF65-F5344CB8AC3E}">
        <p14:creationId xmlns:p14="http://schemas.microsoft.com/office/powerpoint/2010/main" val="19750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57A916-FDD1-44A1-A7A1-70009FD6B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E4BD4-D9DF-474E-A9EF-14CC2C221D4E}"/>
              </a:ext>
            </a:extLst>
          </p:cNvPr>
          <p:cNvSpPr>
            <a:spLocks noGrp="1"/>
          </p:cNvSpPr>
          <p:nvPr>
            <p:ph type="title"/>
          </p:nvPr>
        </p:nvSpPr>
        <p:spPr>
          <a:xfrm>
            <a:off x="8006085" y="1129084"/>
            <a:ext cx="3689091" cy="1960157"/>
          </a:xfrm>
        </p:spPr>
        <p:txBody>
          <a:bodyPr>
            <a:normAutofit/>
          </a:bodyPr>
          <a:lstStyle/>
          <a:p>
            <a:r>
              <a:rPr lang="en-US" sz="4000">
                <a:cs typeface="Calibri Light"/>
              </a:rPr>
              <a:t>Child Labor: Unlimited Hours</a:t>
            </a:r>
            <a:endParaRPr lang="en-US" sz="4000"/>
          </a:p>
        </p:txBody>
      </p:sp>
      <p:pic>
        <p:nvPicPr>
          <p:cNvPr id="4" name="Picture 4" descr="A group of people posing for a photo&#10;&#10;Description generated with very high confidence">
            <a:extLst>
              <a:ext uri="{FF2B5EF4-FFF2-40B4-BE49-F238E27FC236}">
                <a16:creationId xmlns:a16="http://schemas.microsoft.com/office/drawing/2014/main" id="{C66C89BE-63F9-46E7-8897-C2EE5DEC19E5}"/>
              </a:ext>
            </a:extLst>
          </p:cNvPr>
          <p:cNvPicPr>
            <a:picLocks noChangeAspect="1"/>
          </p:cNvPicPr>
          <p:nvPr/>
        </p:nvPicPr>
        <p:blipFill rotWithShape="1">
          <a:blip r:embed="rId3"/>
          <a:srcRect l="75" r="15236"/>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1DF29565-CE38-4B34-8181-ADF3459256C1}"/>
              </a:ext>
            </a:extLst>
          </p:cNvPr>
          <p:cNvSpPr>
            <a:spLocks noGrp="1"/>
          </p:cNvSpPr>
          <p:nvPr>
            <p:ph idx="1"/>
          </p:nvPr>
        </p:nvSpPr>
        <p:spPr>
          <a:xfrm>
            <a:off x="8006085" y="2661087"/>
            <a:ext cx="4034147" cy="3489476"/>
          </a:xfrm>
        </p:spPr>
        <p:txBody>
          <a:bodyPr vert="horz" lIns="91440" tIns="45720" rIns="91440" bIns="45720" rtlCol="0" anchor="t">
            <a:noAutofit/>
          </a:bodyPr>
          <a:lstStyle/>
          <a:p>
            <a:pPr>
              <a:spcBef>
                <a:spcPct val="20000"/>
              </a:spcBef>
              <a:spcAft>
                <a:spcPct val="0"/>
              </a:spcAft>
            </a:pPr>
            <a:r>
              <a:rPr lang="en-US" sz="1800" dirty="0">
                <a:ea typeface="+mn-lt"/>
                <a:cs typeface="+mn-lt"/>
              </a:rPr>
              <a:t>Factories employed children, benefiting from their </a:t>
            </a:r>
          </a:p>
          <a:p>
            <a:pPr lvl="1">
              <a:spcBef>
                <a:spcPct val="20000"/>
              </a:spcBef>
              <a:spcAft>
                <a:spcPct val="0"/>
              </a:spcAft>
            </a:pPr>
            <a:r>
              <a:rPr lang="en-US" sz="1800" dirty="0">
                <a:ea typeface="+mn-lt"/>
                <a:cs typeface="+mn-lt"/>
              </a:rPr>
              <a:t>Energy</a:t>
            </a:r>
          </a:p>
          <a:p>
            <a:pPr lvl="1">
              <a:spcBef>
                <a:spcPct val="20000"/>
              </a:spcBef>
              <a:spcAft>
                <a:spcPct val="0"/>
              </a:spcAft>
            </a:pPr>
            <a:r>
              <a:rPr lang="en-US" sz="1800" dirty="0">
                <a:ea typeface="+mn-lt"/>
                <a:cs typeface="+mn-lt"/>
              </a:rPr>
              <a:t>small fingers *manipulate machinery</a:t>
            </a:r>
          </a:p>
          <a:p>
            <a:pPr lvl="1">
              <a:spcBef>
                <a:spcPct val="20000"/>
              </a:spcBef>
              <a:spcAft>
                <a:spcPct val="0"/>
              </a:spcAft>
            </a:pPr>
            <a:r>
              <a:rPr lang="en-US" sz="1800" dirty="0">
                <a:ea typeface="+mn-lt"/>
                <a:cs typeface="+mn-lt"/>
              </a:rPr>
              <a:t>less pay</a:t>
            </a:r>
          </a:p>
          <a:p>
            <a:pPr lvl="1">
              <a:spcBef>
                <a:spcPct val="20000"/>
              </a:spcBef>
              <a:spcAft>
                <a:spcPct val="0"/>
              </a:spcAft>
            </a:pPr>
            <a:r>
              <a:rPr lang="en-US" sz="1800" dirty="0">
                <a:ea typeface="+mn-lt"/>
                <a:cs typeface="+mn-lt"/>
              </a:rPr>
              <a:t>Extra money for home</a:t>
            </a:r>
          </a:p>
          <a:p>
            <a:pPr>
              <a:spcBef>
                <a:spcPct val="20000"/>
              </a:spcBef>
              <a:spcAft>
                <a:spcPct val="0"/>
              </a:spcAft>
            </a:pPr>
            <a:r>
              <a:rPr lang="en-US" sz="1800" dirty="0">
                <a:ea typeface="+mn-lt"/>
                <a:cs typeface="+mn-lt"/>
              </a:rPr>
              <a:t>19 hour days</a:t>
            </a:r>
          </a:p>
          <a:p>
            <a:pPr>
              <a:spcBef>
                <a:spcPct val="20000"/>
              </a:spcBef>
              <a:spcAft>
                <a:spcPct val="0"/>
              </a:spcAft>
            </a:pPr>
            <a:endParaRPr lang="en-US" sz="1800" dirty="0">
              <a:cs typeface="Calibri"/>
            </a:endParaRPr>
          </a:p>
          <a:p>
            <a:pPr>
              <a:spcBef>
                <a:spcPct val="20000"/>
              </a:spcBef>
              <a:spcAft>
                <a:spcPct val="0"/>
              </a:spcAft>
            </a:pPr>
            <a:endParaRPr lang="en-US" sz="1800" dirty="0">
              <a:cs typeface="Calibri"/>
            </a:endParaRPr>
          </a:p>
          <a:p>
            <a:pPr marL="0" indent="0">
              <a:spcBef>
                <a:spcPct val="20000"/>
              </a:spcBef>
              <a:spcAft>
                <a:spcPct val="0"/>
              </a:spcAft>
              <a:buNone/>
            </a:pPr>
            <a:r>
              <a:rPr lang="en-US" sz="1800" dirty="0">
                <a:cs typeface="Calibri"/>
              </a:rPr>
              <a:t>Factory children attending Sunday School</a:t>
            </a:r>
          </a:p>
          <a:p>
            <a:endParaRPr lang="en-US" sz="1500">
              <a:cs typeface="Calibri"/>
            </a:endParaRPr>
          </a:p>
        </p:txBody>
      </p:sp>
    </p:spTree>
    <p:extLst>
      <p:ext uri="{BB962C8B-B14F-4D97-AF65-F5344CB8AC3E}">
        <p14:creationId xmlns:p14="http://schemas.microsoft.com/office/powerpoint/2010/main" val="103323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BD22EB-FE4D-4FFF-ADC3-AC1193527BE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Child Labor: Dangers</a:t>
            </a:r>
            <a:endParaRPr lang="en-US">
              <a:solidFill>
                <a:srgbClr val="FFFFFF"/>
              </a:solidFill>
            </a:endParaRPr>
          </a:p>
        </p:txBody>
      </p:sp>
      <p:pic>
        <p:nvPicPr>
          <p:cNvPr id="4" name="Picture 4" descr="A black and white photo of a person&#10;&#10;Description generated with high confidence">
            <a:extLst>
              <a:ext uri="{FF2B5EF4-FFF2-40B4-BE49-F238E27FC236}">
                <a16:creationId xmlns:a16="http://schemas.microsoft.com/office/drawing/2014/main" id="{C4C27EB2-59FF-4EA7-824F-F736E169BD37}"/>
              </a:ext>
            </a:extLst>
          </p:cNvPr>
          <p:cNvPicPr>
            <a:picLocks noChangeAspect="1"/>
          </p:cNvPicPr>
          <p:nvPr/>
        </p:nvPicPr>
        <p:blipFill rotWithShape="1">
          <a:blip r:embed="rId3"/>
          <a:srcRect t="4034" r="-1" b="8677"/>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16AF1B-A05E-4314-B121-CEE28CCBA50B}"/>
              </a:ext>
            </a:extLst>
          </p:cNvPr>
          <p:cNvSpPr>
            <a:spLocks noGrp="1"/>
          </p:cNvSpPr>
          <p:nvPr>
            <p:ph idx="1"/>
          </p:nvPr>
        </p:nvSpPr>
        <p:spPr>
          <a:xfrm>
            <a:off x="8029319" y="917725"/>
            <a:ext cx="3424739" cy="4852362"/>
          </a:xfrm>
        </p:spPr>
        <p:txBody>
          <a:bodyPr vert="horz" lIns="91440" tIns="45720" rIns="91440" bIns="45720" rtlCol="0" anchor="ctr">
            <a:normAutofit/>
          </a:bodyPr>
          <a:lstStyle/>
          <a:p>
            <a:pPr>
              <a:spcBef>
                <a:spcPct val="20000"/>
              </a:spcBef>
              <a:spcAft>
                <a:spcPct val="0"/>
              </a:spcAft>
            </a:pPr>
            <a:r>
              <a:rPr lang="en-US" sz="2400" dirty="0">
                <a:solidFill>
                  <a:srgbClr val="FFFFFF"/>
                </a:solidFill>
                <a:ea typeface="+mn-lt"/>
                <a:cs typeface="+mn-lt"/>
              </a:rPr>
              <a:t>Scavengers- picking up tiny pieces of loose cotton from inside machinery. </a:t>
            </a:r>
          </a:p>
          <a:p>
            <a:pPr>
              <a:spcBef>
                <a:spcPct val="20000"/>
              </a:spcBef>
              <a:spcAft>
                <a:spcPct val="0"/>
              </a:spcAft>
            </a:pPr>
            <a:r>
              <a:rPr lang="en-US" sz="2400" dirty="0">
                <a:solidFill>
                  <a:srgbClr val="FFFFFF"/>
                </a:solidFill>
                <a:ea typeface="+mn-lt"/>
                <a:cs typeface="+mn-lt"/>
              </a:rPr>
              <a:t>British mines work- “Trappers” opened underground doors to let “</a:t>
            </a:r>
            <a:r>
              <a:rPr lang="en-US" sz="2400" dirty="0" err="1">
                <a:solidFill>
                  <a:srgbClr val="FFFFFF"/>
                </a:solidFill>
                <a:ea typeface="+mn-lt"/>
                <a:cs typeface="+mn-lt"/>
              </a:rPr>
              <a:t>hurriers</a:t>
            </a:r>
            <a:r>
              <a:rPr lang="en-US" sz="2400" dirty="0">
                <a:solidFill>
                  <a:srgbClr val="FFFFFF"/>
                </a:solidFill>
                <a:ea typeface="+mn-lt"/>
                <a:cs typeface="+mn-lt"/>
              </a:rPr>
              <a:t>” pull through loaded wagons. </a:t>
            </a:r>
          </a:p>
          <a:p>
            <a:pPr lvl="1">
              <a:spcBef>
                <a:spcPct val="20000"/>
              </a:spcBef>
              <a:spcAft>
                <a:spcPct val="0"/>
              </a:spcAft>
            </a:pPr>
            <a:r>
              <a:rPr lang="en-US" dirty="0">
                <a:solidFill>
                  <a:srgbClr val="FFFFFF"/>
                </a:solidFill>
                <a:ea typeface="+mn-lt"/>
                <a:cs typeface="+mn-lt"/>
              </a:rPr>
              <a:t>In the dark for 12 hours/day</a:t>
            </a:r>
            <a:endParaRPr lang="en-US" dirty="0">
              <a:solidFill>
                <a:srgbClr val="FFFFFF"/>
              </a:solidFill>
            </a:endParaRPr>
          </a:p>
        </p:txBody>
      </p:sp>
    </p:spTree>
    <p:extLst>
      <p:ext uri="{BB962C8B-B14F-4D97-AF65-F5344CB8AC3E}">
        <p14:creationId xmlns:p14="http://schemas.microsoft.com/office/powerpoint/2010/main" val="382661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352-E0D0-4270-A5DF-D094AD5CEB3F}"/>
              </a:ext>
            </a:extLst>
          </p:cNvPr>
          <p:cNvSpPr>
            <a:spLocks noGrp="1"/>
          </p:cNvSpPr>
          <p:nvPr>
            <p:ph type="title"/>
          </p:nvPr>
        </p:nvSpPr>
        <p:spPr>
          <a:xfrm>
            <a:off x="4965430" y="629268"/>
            <a:ext cx="6586491" cy="1286160"/>
          </a:xfrm>
        </p:spPr>
        <p:txBody>
          <a:bodyPr anchor="b">
            <a:normAutofit/>
          </a:bodyPr>
          <a:lstStyle/>
          <a:p>
            <a:r>
              <a:rPr lang="en-US" dirty="0">
                <a:cs typeface="Calibri Light"/>
              </a:rPr>
              <a:t>Child Labor: Punishment</a:t>
            </a:r>
            <a:endParaRPr lang="en-US" dirty="0"/>
          </a:p>
        </p:txBody>
      </p:sp>
      <p:sp>
        <p:nvSpPr>
          <p:cNvPr id="3" name="Content Placeholder 2">
            <a:extLst>
              <a:ext uri="{FF2B5EF4-FFF2-40B4-BE49-F238E27FC236}">
                <a16:creationId xmlns:a16="http://schemas.microsoft.com/office/drawing/2014/main" id="{5D107F42-77DF-4112-9054-123761C20144}"/>
              </a:ext>
            </a:extLst>
          </p:cNvPr>
          <p:cNvSpPr>
            <a:spLocks noGrp="1"/>
          </p:cNvSpPr>
          <p:nvPr>
            <p:ph idx="1"/>
          </p:nvPr>
        </p:nvSpPr>
        <p:spPr>
          <a:xfrm>
            <a:off x="4965431" y="2438400"/>
            <a:ext cx="6586489" cy="3785419"/>
          </a:xfrm>
        </p:spPr>
        <p:txBody>
          <a:bodyPr vert="horz" lIns="91440" tIns="45720" rIns="91440" bIns="45720" rtlCol="0" anchor="t">
            <a:normAutofit/>
          </a:bodyPr>
          <a:lstStyle/>
          <a:p>
            <a:pPr>
              <a:spcBef>
                <a:spcPct val="20000"/>
              </a:spcBef>
              <a:spcAft>
                <a:spcPct val="0"/>
              </a:spcAft>
            </a:pPr>
            <a:endParaRPr lang="en-US" sz="2400" dirty="0">
              <a:cs typeface="Calibri" panose="020F0502020204030204"/>
            </a:endParaRPr>
          </a:p>
          <a:p>
            <a:pPr>
              <a:spcBef>
                <a:spcPct val="20000"/>
              </a:spcBef>
              <a:spcAft>
                <a:spcPct val="0"/>
              </a:spcAft>
            </a:pPr>
            <a:r>
              <a:rPr lang="en-US" sz="2400" dirty="0">
                <a:latin typeface="Times New Roman"/>
                <a:cs typeface="Times New Roman"/>
              </a:rPr>
              <a:t>Impossible to keep pace:</a:t>
            </a:r>
            <a:endParaRPr lang="en-US" sz="2400" dirty="0">
              <a:ea typeface="+mn-lt"/>
              <a:cs typeface="+mn-lt"/>
            </a:endParaRPr>
          </a:p>
          <a:p>
            <a:pPr lvl="1">
              <a:spcBef>
                <a:spcPct val="20000"/>
              </a:spcBef>
              <a:spcAft>
                <a:spcPct val="0"/>
              </a:spcAft>
            </a:pPr>
            <a:r>
              <a:rPr lang="en-US" dirty="0">
                <a:latin typeface="Times New Roman"/>
                <a:cs typeface="Times New Roman"/>
              </a:rPr>
              <a:t>Malnourishment</a:t>
            </a:r>
            <a:endParaRPr lang="en-US" dirty="0">
              <a:ea typeface="+mn-lt"/>
              <a:cs typeface="+mn-lt"/>
            </a:endParaRPr>
          </a:p>
          <a:p>
            <a:pPr lvl="1">
              <a:spcBef>
                <a:spcPct val="20000"/>
              </a:spcBef>
              <a:spcAft>
                <a:spcPct val="0"/>
              </a:spcAft>
            </a:pPr>
            <a:r>
              <a:rPr lang="en-US" dirty="0">
                <a:latin typeface="Times New Roman"/>
                <a:cs typeface="Times New Roman"/>
              </a:rPr>
              <a:t>Lack of sleep</a:t>
            </a:r>
            <a:endParaRPr lang="en-US" dirty="0">
              <a:ea typeface="+mn-lt"/>
              <a:cs typeface="+mn-lt"/>
            </a:endParaRPr>
          </a:p>
          <a:p>
            <a:pPr>
              <a:spcBef>
                <a:spcPct val="20000"/>
              </a:spcBef>
              <a:spcAft>
                <a:spcPct val="0"/>
              </a:spcAft>
            </a:pPr>
            <a:r>
              <a:rPr lang="en-US" sz="2400" dirty="0">
                <a:latin typeface="Times New Roman"/>
                <a:cs typeface="Times New Roman"/>
              </a:rPr>
              <a:t>Beatings for falling behind, talking, arriving late, falling asleep.</a:t>
            </a:r>
            <a:endParaRPr lang="en-US" sz="2400" dirty="0">
              <a:ea typeface="+mn-lt"/>
              <a:cs typeface="+mn-lt"/>
            </a:endParaRPr>
          </a:p>
          <a:p>
            <a:pPr>
              <a:spcBef>
                <a:spcPct val="20000"/>
              </a:spcBef>
              <a:spcAft>
                <a:spcPct val="0"/>
              </a:spcAft>
            </a:pPr>
            <a:r>
              <a:rPr lang="en-US" sz="2400" dirty="0">
                <a:latin typeface="Times New Roman"/>
                <a:cs typeface="Times New Roman"/>
              </a:rPr>
              <a:t>Runaways sent to prison</a:t>
            </a:r>
            <a:endParaRPr lang="en-US" sz="2400" dirty="0"/>
          </a:p>
        </p:txBody>
      </p:sp>
      <p:pic>
        <p:nvPicPr>
          <p:cNvPr id="4" name="Picture 4" descr="A person posing for the camera&#10;&#10;Description generated with very high confidence">
            <a:extLst>
              <a:ext uri="{FF2B5EF4-FFF2-40B4-BE49-F238E27FC236}">
                <a16:creationId xmlns:a16="http://schemas.microsoft.com/office/drawing/2014/main" id="{6E997EC5-C343-427F-8ED9-7EE5DC003C44}"/>
              </a:ext>
            </a:extLst>
          </p:cNvPr>
          <p:cNvPicPr>
            <a:picLocks noChangeAspect="1"/>
          </p:cNvPicPr>
          <p:nvPr/>
        </p:nvPicPr>
        <p:blipFill rotWithShape="1">
          <a:blip r:embed="rId3"/>
          <a:srcRect l="1463" r="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7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FE2F56-C785-45CB-AE45-8E462B00C8DE}"/>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What is the Industrial Revolution?</a:t>
            </a:r>
          </a:p>
        </p:txBody>
      </p:sp>
      <p:pic>
        <p:nvPicPr>
          <p:cNvPr id="1026" name="Picture 2">
            <a:extLst>
              <a:ext uri="{FF2B5EF4-FFF2-40B4-BE49-F238E27FC236}">
                <a16:creationId xmlns:a16="http://schemas.microsoft.com/office/drawing/2014/main" id="{7A9E5CE2-892D-42B3-A2FE-B882D8A8F6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1047C3-6851-4DEC-BB77-1542B73C7848}"/>
              </a:ext>
            </a:extLst>
          </p:cNvPr>
          <p:cNvSpPr>
            <a:spLocks noGrp="1"/>
          </p:cNvSpPr>
          <p:nvPr>
            <p:ph idx="1"/>
          </p:nvPr>
        </p:nvSpPr>
        <p:spPr>
          <a:xfrm>
            <a:off x="8029319" y="917725"/>
            <a:ext cx="3424739" cy="4852362"/>
          </a:xfrm>
        </p:spPr>
        <p:txBody>
          <a:bodyPr anchor="ctr">
            <a:normAutofit/>
          </a:bodyPr>
          <a:lstStyle/>
          <a:p>
            <a:pPr marL="0" indent="0">
              <a:buNone/>
            </a:pPr>
            <a:r>
              <a:rPr lang="en-US" altLang="en-US" dirty="0">
                <a:solidFill>
                  <a:srgbClr val="FFFFFF"/>
                </a:solidFill>
              </a:rPr>
              <a:t>The rapid changes in the organization of manufacturing industry that transformed countries from rural agricultural to urban industrial economies</a:t>
            </a:r>
          </a:p>
          <a:p>
            <a:endParaRPr lang="en-US" sz="2000" dirty="0">
              <a:solidFill>
                <a:srgbClr val="FFFFFF"/>
              </a:solidFill>
            </a:endParaRPr>
          </a:p>
        </p:txBody>
      </p:sp>
    </p:spTree>
    <p:extLst>
      <p:ext uri="{BB962C8B-B14F-4D97-AF65-F5344CB8AC3E}">
        <p14:creationId xmlns:p14="http://schemas.microsoft.com/office/powerpoint/2010/main" val="133180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E1761-D6C5-415B-8CFD-87D7F160B48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cs typeface="Calibri Light"/>
              </a:rPr>
              <a:t>Child Labor: Movement to Regulate</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C87349-E966-456C-BC29-A9688DCD9CCD}"/>
              </a:ext>
            </a:extLst>
          </p:cNvPr>
          <p:cNvSpPr>
            <a:spLocks noGrp="1"/>
          </p:cNvSpPr>
          <p:nvPr>
            <p:ph idx="1"/>
          </p:nvPr>
        </p:nvSpPr>
        <p:spPr>
          <a:xfrm>
            <a:off x="4976031" y="963877"/>
            <a:ext cx="6377769" cy="4930246"/>
          </a:xfrm>
        </p:spPr>
        <p:txBody>
          <a:bodyPr vert="horz" lIns="91440" tIns="45720" rIns="91440" bIns="45720" rtlCol="0" anchor="ctr">
            <a:normAutofit lnSpcReduction="10000"/>
          </a:bodyPr>
          <a:lstStyle/>
          <a:p>
            <a:pPr>
              <a:spcBef>
                <a:spcPct val="20000"/>
              </a:spcBef>
              <a:spcAft>
                <a:spcPct val="0"/>
              </a:spcAft>
            </a:pPr>
            <a:r>
              <a:rPr lang="en-US" sz="2200" dirty="0">
                <a:latin typeface="Times New Roman"/>
                <a:cs typeface="Times New Roman"/>
              </a:rPr>
              <a:t>Factory owners argued that child labor was good for the economy and helped build children's character</a:t>
            </a:r>
            <a:endParaRPr lang="en-US" sz="2200" dirty="0">
              <a:ea typeface="+mn-lt"/>
              <a:cs typeface="+mn-lt"/>
            </a:endParaRPr>
          </a:p>
          <a:p>
            <a:pPr>
              <a:spcBef>
                <a:spcPct val="20000"/>
              </a:spcBef>
              <a:spcAft>
                <a:spcPct val="0"/>
              </a:spcAft>
            </a:pPr>
            <a:r>
              <a:rPr lang="en-US" sz="2200" dirty="0">
                <a:latin typeface="Times New Roman"/>
                <a:cs typeface="Times New Roman"/>
              </a:rPr>
              <a:t>Factory Act of 1833: limited child labor and the number of hours children could work in textile mills</a:t>
            </a:r>
            <a:endParaRPr lang="en-US" sz="2200" dirty="0">
              <a:ea typeface="+mn-lt"/>
              <a:cs typeface="+mn-lt"/>
            </a:endParaRPr>
          </a:p>
          <a:p>
            <a:pPr lvl="1">
              <a:spcBef>
                <a:spcPct val="20000"/>
              </a:spcBef>
              <a:spcAft>
                <a:spcPct val="0"/>
              </a:spcAft>
            </a:pPr>
            <a:r>
              <a:rPr lang="en-US" sz="2200" dirty="0">
                <a:latin typeface="Times New Roman"/>
                <a:cs typeface="Times New Roman"/>
              </a:rPr>
              <a:t>9 years with certificate</a:t>
            </a:r>
            <a:endParaRPr lang="en-US" sz="2200" dirty="0">
              <a:ea typeface="+mn-lt"/>
              <a:cs typeface="+mn-lt"/>
            </a:endParaRPr>
          </a:p>
          <a:p>
            <a:pPr lvl="1">
              <a:spcBef>
                <a:spcPct val="20000"/>
              </a:spcBef>
              <a:spcAft>
                <a:spcPct val="0"/>
              </a:spcAft>
            </a:pPr>
            <a:r>
              <a:rPr lang="en-US" sz="2200" dirty="0">
                <a:latin typeface="Times New Roman"/>
                <a:cs typeface="Times New Roman"/>
              </a:rPr>
              <a:t>9-13 yrs. could work 12 hrs.</a:t>
            </a:r>
            <a:endParaRPr lang="en-US" sz="2200" dirty="0">
              <a:ea typeface="+mn-lt"/>
              <a:cs typeface="+mn-lt"/>
            </a:endParaRPr>
          </a:p>
          <a:p>
            <a:pPr lvl="1">
              <a:spcBef>
                <a:spcPct val="20000"/>
              </a:spcBef>
              <a:spcAft>
                <a:spcPct val="0"/>
              </a:spcAft>
            </a:pPr>
            <a:r>
              <a:rPr lang="en-US" sz="2200" dirty="0">
                <a:latin typeface="Times New Roman"/>
                <a:cs typeface="Times New Roman"/>
              </a:rPr>
              <a:t>No work at night</a:t>
            </a:r>
            <a:endParaRPr lang="en-US" sz="2200" dirty="0">
              <a:ea typeface="+mn-lt"/>
              <a:cs typeface="+mn-lt"/>
            </a:endParaRPr>
          </a:p>
          <a:p>
            <a:pPr lvl="1">
              <a:spcBef>
                <a:spcPct val="20000"/>
              </a:spcBef>
              <a:spcAft>
                <a:spcPct val="0"/>
              </a:spcAft>
            </a:pPr>
            <a:r>
              <a:rPr lang="en-US" sz="2200" dirty="0">
                <a:latin typeface="Times New Roman"/>
                <a:cs typeface="Times New Roman"/>
              </a:rPr>
              <a:t>2 hours of school a day</a:t>
            </a:r>
            <a:endParaRPr lang="en-US" sz="2200" dirty="0">
              <a:ea typeface="+mn-lt"/>
              <a:cs typeface="+mn-lt"/>
            </a:endParaRPr>
          </a:p>
          <a:p>
            <a:pPr>
              <a:spcBef>
                <a:spcPct val="20000"/>
              </a:spcBef>
              <a:spcAft>
                <a:spcPct val="0"/>
              </a:spcAft>
            </a:pPr>
            <a:r>
              <a:rPr lang="en-US" sz="2200" dirty="0">
                <a:latin typeface="Times New Roman"/>
                <a:cs typeface="Times New Roman"/>
              </a:rPr>
              <a:t>Factory Inspections</a:t>
            </a:r>
          </a:p>
          <a:p>
            <a:pPr>
              <a:spcBef>
                <a:spcPct val="20000"/>
              </a:spcBef>
              <a:spcAft>
                <a:spcPct val="0"/>
              </a:spcAft>
            </a:pPr>
            <a:r>
              <a:rPr lang="en-US" sz="2200" dirty="0">
                <a:ea typeface="+mn-lt"/>
                <a:cs typeface="+mn-lt"/>
              </a:rPr>
              <a:t>Did not put an end to mistreatment: </a:t>
            </a:r>
            <a:endParaRPr lang="en-US"/>
          </a:p>
          <a:p>
            <a:pPr lvl="1">
              <a:spcBef>
                <a:spcPct val="20000"/>
              </a:spcBef>
              <a:spcAft>
                <a:spcPct val="0"/>
              </a:spcAft>
            </a:pPr>
            <a:r>
              <a:rPr lang="en-US" sz="2200" dirty="0">
                <a:ea typeface="+mn-lt"/>
                <a:cs typeface="+mn-lt"/>
              </a:rPr>
              <a:t>Only applied to textile factories</a:t>
            </a:r>
          </a:p>
          <a:p>
            <a:pPr>
              <a:spcBef>
                <a:spcPct val="20000"/>
              </a:spcBef>
              <a:spcAft>
                <a:spcPct val="0"/>
              </a:spcAft>
            </a:pPr>
            <a:r>
              <a:rPr lang="en-US" sz="2200" dirty="0">
                <a:ea typeface="+mn-lt"/>
                <a:cs typeface="+mn-lt"/>
              </a:rPr>
              <a:t>Mines Act 1842</a:t>
            </a:r>
          </a:p>
          <a:p>
            <a:pPr lvl="1">
              <a:spcBef>
                <a:spcPct val="20000"/>
              </a:spcBef>
              <a:spcAft>
                <a:spcPct val="0"/>
              </a:spcAft>
            </a:pPr>
            <a:r>
              <a:rPr lang="en-US" sz="2200" dirty="0">
                <a:ea typeface="+mn-lt"/>
                <a:cs typeface="+mn-lt"/>
              </a:rPr>
              <a:t>Restrictions on child mine labor</a:t>
            </a:r>
          </a:p>
          <a:p>
            <a:pPr lvl="1">
              <a:spcBef>
                <a:spcPct val="20000"/>
              </a:spcBef>
              <a:spcAft>
                <a:spcPct val="0"/>
              </a:spcAft>
            </a:pPr>
            <a:r>
              <a:rPr lang="en-US" sz="2200" dirty="0">
                <a:ea typeface="+mn-lt"/>
                <a:cs typeface="+mn-lt"/>
              </a:rPr>
              <a:t>10+ yrs. to work</a:t>
            </a:r>
            <a:endParaRPr lang="en-US" sz="2200" dirty="0">
              <a:latin typeface="Times New Roman"/>
              <a:cs typeface="Times New Roman"/>
            </a:endParaRPr>
          </a:p>
        </p:txBody>
      </p:sp>
    </p:spTree>
    <p:extLst>
      <p:ext uri="{BB962C8B-B14F-4D97-AF65-F5344CB8AC3E}">
        <p14:creationId xmlns:p14="http://schemas.microsoft.com/office/powerpoint/2010/main" val="391769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book, motorcycle, sitting&#10;&#10;Description generated with very high confidence">
            <a:extLst>
              <a:ext uri="{FF2B5EF4-FFF2-40B4-BE49-F238E27FC236}">
                <a16:creationId xmlns:a16="http://schemas.microsoft.com/office/drawing/2014/main" id="{1BA447D8-3AC8-45B8-9AC9-3E5D1CC998E9}"/>
              </a:ext>
            </a:extLst>
          </p:cNvPr>
          <p:cNvPicPr>
            <a:picLocks noChangeAspect="1"/>
          </p:cNvPicPr>
          <p:nvPr/>
        </p:nvPicPr>
        <p:blipFill rotWithShape="1">
          <a:blip r:embed="rId3"/>
          <a:srcRect l="6667"/>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C61F303-A7C2-483D-A97A-D6CF597812D4}"/>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The Luddites</a:t>
            </a:r>
            <a:endParaRPr lang="en-US"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2C3DC5-97BA-4421-8E73-DA8825E7E4B0}"/>
              </a:ext>
            </a:extLst>
          </p:cNvPr>
          <p:cNvSpPr>
            <a:spLocks noGrp="1"/>
          </p:cNvSpPr>
          <p:nvPr>
            <p:ph idx="1"/>
          </p:nvPr>
        </p:nvSpPr>
        <p:spPr>
          <a:xfrm>
            <a:off x="813063" y="3403196"/>
            <a:ext cx="4593021" cy="3295574"/>
          </a:xfrm>
        </p:spPr>
        <p:txBody>
          <a:bodyPr vert="horz" lIns="91440" tIns="45720" rIns="91440" bIns="45720" rtlCol="0" anchor="ctr">
            <a:noAutofit/>
          </a:bodyPr>
          <a:lstStyle/>
          <a:p>
            <a:pPr>
              <a:spcBef>
                <a:spcPct val="20000"/>
              </a:spcBef>
              <a:spcAft>
                <a:spcPct val="0"/>
              </a:spcAft>
            </a:pPr>
            <a:r>
              <a:rPr lang="en-US" sz="1800" dirty="0">
                <a:ea typeface="+mn-lt"/>
                <a:cs typeface="+mn-lt"/>
              </a:rPr>
              <a:t>Low wages and employment of unapprenticed workmen outraged</a:t>
            </a:r>
          </a:p>
          <a:p>
            <a:pPr lvl="1">
              <a:spcBef>
                <a:spcPct val="20000"/>
              </a:spcBef>
              <a:spcAft>
                <a:spcPct val="0"/>
              </a:spcAft>
            </a:pPr>
            <a:r>
              <a:rPr lang="en-US" sz="1800" dirty="0">
                <a:ea typeface="+mn-lt"/>
                <a:cs typeface="+mn-lt"/>
              </a:rPr>
              <a:t>Luddites </a:t>
            </a:r>
          </a:p>
          <a:p>
            <a:pPr lvl="1">
              <a:spcBef>
                <a:spcPct val="20000"/>
              </a:spcBef>
              <a:spcAft>
                <a:spcPct val="0"/>
              </a:spcAft>
            </a:pPr>
            <a:r>
              <a:rPr lang="en-US" sz="1800" dirty="0">
                <a:ea typeface="+mn-lt"/>
                <a:cs typeface="+mn-lt"/>
              </a:rPr>
              <a:t>“Army of Redressers”</a:t>
            </a:r>
          </a:p>
          <a:p>
            <a:pPr>
              <a:spcBef>
                <a:spcPct val="20000"/>
              </a:spcBef>
              <a:spcAft>
                <a:spcPct val="0"/>
              </a:spcAft>
            </a:pPr>
            <a:r>
              <a:rPr lang="en-US" sz="1800" dirty="0">
                <a:ea typeface="+mn-lt"/>
                <a:cs typeface="+mn-lt"/>
              </a:rPr>
              <a:t>Broke into factories </a:t>
            </a:r>
          </a:p>
          <a:p>
            <a:pPr lvl="1">
              <a:spcBef>
                <a:spcPct val="20000"/>
              </a:spcBef>
              <a:spcAft>
                <a:spcPct val="0"/>
              </a:spcAft>
            </a:pPr>
            <a:r>
              <a:rPr lang="en-US" sz="1800" dirty="0">
                <a:ea typeface="+mn-lt"/>
                <a:cs typeface="+mn-lt"/>
              </a:rPr>
              <a:t>Destroyed machines</a:t>
            </a:r>
          </a:p>
          <a:p>
            <a:pPr lvl="1">
              <a:spcBef>
                <a:spcPct val="20000"/>
              </a:spcBef>
              <a:spcAft>
                <a:spcPct val="0"/>
              </a:spcAft>
            </a:pPr>
            <a:r>
              <a:rPr lang="en-US" sz="1800" dirty="0">
                <a:ea typeface="+mn-lt"/>
                <a:cs typeface="+mn-lt"/>
              </a:rPr>
              <a:t>200 machines destroyed in weeks</a:t>
            </a:r>
          </a:p>
          <a:p>
            <a:pPr>
              <a:spcBef>
                <a:spcPct val="20000"/>
              </a:spcBef>
              <a:spcAft>
                <a:spcPct val="0"/>
              </a:spcAft>
            </a:pPr>
            <a:r>
              <a:rPr lang="en-US" sz="1800" dirty="0">
                <a:ea typeface="+mn-lt"/>
                <a:cs typeface="+mn-lt"/>
              </a:rPr>
              <a:t>Special Police hired</a:t>
            </a:r>
          </a:p>
          <a:p>
            <a:pPr>
              <a:spcBef>
                <a:spcPct val="20000"/>
              </a:spcBef>
              <a:spcAft>
                <a:spcPct val="0"/>
              </a:spcAft>
            </a:pPr>
            <a:r>
              <a:rPr lang="en-US" sz="1800" dirty="0">
                <a:ea typeface="+mn-lt"/>
                <a:cs typeface="+mn-lt"/>
              </a:rPr>
              <a:t>“Luddite” now applies to anyone opposed to new technologies</a:t>
            </a:r>
          </a:p>
        </p:txBody>
      </p:sp>
    </p:spTree>
    <p:extLst>
      <p:ext uri="{BB962C8B-B14F-4D97-AF65-F5344CB8AC3E}">
        <p14:creationId xmlns:p14="http://schemas.microsoft.com/office/powerpoint/2010/main" val="235389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5782D3-6CED-43A7-BE35-09C48F809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5360EF1-13D5-4BEF-8D96-21E67CE039B0}"/>
              </a:ext>
            </a:extLst>
          </p:cNvPr>
          <p:cNvSpPr>
            <a:spLocks noGrp="1"/>
          </p:cNvSpPr>
          <p:nvPr>
            <p:ph type="title"/>
          </p:nvPr>
        </p:nvSpPr>
        <p:spPr>
          <a:xfrm>
            <a:off x="7835104" y="1213968"/>
            <a:ext cx="3220127" cy="1715106"/>
          </a:xfrm>
        </p:spPr>
        <p:txBody>
          <a:bodyPr anchor="b">
            <a:normAutofit/>
          </a:bodyPr>
          <a:lstStyle/>
          <a:p>
            <a:r>
              <a:rPr lang="en-US" sz="3600">
                <a:solidFill>
                  <a:srgbClr val="FFFFFF"/>
                </a:solidFill>
                <a:cs typeface="Calibri Light"/>
              </a:rPr>
              <a:t>The Peterloo Massacre - 1819</a:t>
            </a:r>
            <a:endParaRPr lang="en-US" sz="3600">
              <a:solidFill>
                <a:srgbClr val="FFFFFF"/>
              </a:solidFill>
            </a:endParaRPr>
          </a:p>
        </p:txBody>
      </p:sp>
      <p:pic>
        <p:nvPicPr>
          <p:cNvPr id="4" name="Picture 4" descr="A picture containing food&#10;&#10;Description generated with very high confidence">
            <a:extLst>
              <a:ext uri="{FF2B5EF4-FFF2-40B4-BE49-F238E27FC236}">
                <a16:creationId xmlns:a16="http://schemas.microsoft.com/office/drawing/2014/main" id="{65ED9561-5C1E-487B-8C92-F35320809B74}"/>
              </a:ext>
            </a:extLst>
          </p:cNvPr>
          <p:cNvPicPr>
            <a:picLocks noChangeAspect="1"/>
          </p:cNvPicPr>
          <p:nvPr/>
        </p:nvPicPr>
        <p:blipFill rotWithShape="1">
          <a:blip r:embed="rId3"/>
          <a:srcRect r="3986" b="-1"/>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24C0BFF1-762F-4280-85A9-2FD6D2B165B4}"/>
              </a:ext>
            </a:extLst>
          </p:cNvPr>
          <p:cNvSpPr>
            <a:spLocks noGrp="1"/>
          </p:cNvSpPr>
          <p:nvPr>
            <p:ph idx="1"/>
          </p:nvPr>
        </p:nvSpPr>
        <p:spPr>
          <a:xfrm>
            <a:off x="7835105" y="3072208"/>
            <a:ext cx="3264916" cy="2660684"/>
          </a:xfrm>
        </p:spPr>
        <p:txBody>
          <a:bodyPr vert="horz" lIns="91440" tIns="45720" rIns="91440" bIns="45720" rtlCol="0" anchor="t">
            <a:normAutofit/>
          </a:bodyPr>
          <a:lstStyle/>
          <a:p>
            <a:pPr>
              <a:spcBef>
                <a:spcPct val="20000"/>
              </a:spcBef>
              <a:spcAft>
                <a:spcPct val="0"/>
              </a:spcAft>
            </a:pPr>
            <a:r>
              <a:rPr lang="en-US" sz="1600">
                <a:solidFill>
                  <a:srgbClr val="FFFFFF"/>
                </a:solidFill>
                <a:ea typeface="+mn-lt"/>
                <a:cs typeface="+mn-lt"/>
              </a:rPr>
              <a:t>50,000 met to agitate for universal suffrage (estimated differently)</a:t>
            </a:r>
          </a:p>
          <a:p>
            <a:pPr>
              <a:spcBef>
                <a:spcPct val="20000"/>
              </a:spcBef>
              <a:spcAft>
                <a:spcPct val="0"/>
              </a:spcAft>
            </a:pPr>
            <a:r>
              <a:rPr lang="en-US" sz="1600">
                <a:solidFill>
                  <a:srgbClr val="FFFFFF"/>
                </a:solidFill>
                <a:latin typeface="Times New Roman"/>
                <a:cs typeface="Times New Roman"/>
              </a:rPr>
              <a:t>Alarmed City magistrates</a:t>
            </a:r>
            <a:endParaRPr lang="en-US" sz="1600">
              <a:solidFill>
                <a:srgbClr val="FFFFFF"/>
              </a:solidFill>
              <a:ea typeface="+mn-lt"/>
              <a:cs typeface="+mn-lt"/>
            </a:endParaRPr>
          </a:p>
          <a:p>
            <a:pPr lvl="1">
              <a:spcBef>
                <a:spcPct val="20000"/>
              </a:spcBef>
              <a:spcAft>
                <a:spcPct val="0"/>
              </a:spcAft>
            </a:pPr>
            <a:r>
              <a:rPr lang="en-US" sz="1600">
                <a:solidFill>
                  <a:srgbClr val="FFFFFF"/>
                </a:solidFill>
                <a:latin typeface="Times New Roman"/>
                <a:cs typeface="Times New Roman"/>
              </a:rPr>
              <a:t>Ordered armed troops for control</a:t>
            </a:r>
            <a:endParaRPr lang="en-US" sz="1600">
              <a:solidFill>
                <a:srgbClr val="FFFFFF"/>
              </a:solidFill>
              <a:ea typeface="+mn-lt"/>
              <a:cs typeface="+mn-lt"/>
            </a:endParaRPr>
          </a:p>
          <a:p>
            <a:pPr lvl="1">
              <a:spcBef>
                <a:spcPct val="20000"/>
              </a:spcBef>
              <a:spcAft>
                <a:spcPct val="0"/>
              </a:spcAft>
            </a:pPr>
            <a:r>
              <a:rPr lang="en-US" sz="1600">
                <a:solidFill>
                  <a:srgbClr val="FFFFFF"/>
                </a:solidFill>
                <a:latin typeface="Times New Roman"/>
                <a:cs typeface="Times New Roman"/>
              </a:rPr>
              <a:t>Soldiers fired upon the crowd</a:t>
            </a:r>
            <a:endParaRPr lang="en-US" sz="1600">
              <a:solidFill>
                <a:srgbClr val="FFFFFF"/>
              </a:solidFill>
              <a:ea typeface="+mn-lt"/>
              <a:cs typeface="+mn-lt"/>
            </a:endParaRPr>
          </a:p>
          <a:p>
            <a:pPr lvl="2">
              <a:spcBef>
                <a:spcPct val="20000"/>
              </a:spcBef>
              <a:spcAft>
                <a:spcPct val="0"/>
              </a:spcAft>
            </a:pPr>
            <a:r>
              <a:rPr lang="en-US" sz="1600">
                <a:solidFill>
                  <a:srgbClr val="FFFFFF"/>
                </a:solidFill>
                <a:latin typeface="Times New Roman"/>
                <a:cs typeface="Times New Roman"/>
              </a:rPr>
              <a:t>11 died</a:t>
            </a:r>
            <a:endParaRPr lang="en-US" sz="1600">
              <a:solidFill>
                <a:srgbClr val="FFFFFF"/>
              </a:solidFill>
              <a:ea typeface="+mn-lt"/>
              <a:cs typeface="+mn-lt"/>
            </a:endParaRPr>
          </a:p>
          <a:p>
            <a:pPr lvl="2">
              <a:spcBef>
                <a:spcPct val="20000"/>
              </a:spcBef>
              <a:spcAft>
                <a:spcPct val="0"/>
              </a:spcAft>
            </a:pPr>
            <a:r>
              <a:rPr lang="en-US" sz="1600">
                <a:solidFill>
                  <a:srgbClr val="FFFFFF"/>
                </a:solidFill>
                <a:latin typeface="Times New Roman"/>
                <a:cs typeface="Times New Roman"/>
              </a:rPr>
              <a:t>400 wounded</a:t>
            </a:r>
            <a:endParaRPr lang="en-US" sz="1600">
              <a:solidFill>
                <a:srgbClr val="FFFFFF"/>
              </a:solidFill>
            </a:endParaRPr>
          </a:p>
        </p:txBody>
      </p:sp>
      <p:sp>
        <p:nvSpPr>
          <p:cNvPr id="17"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826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FADF28-5D32-4006-8B45-38C7BBECA90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Great Britain</a:t>
            </a:r>
          </a:p>
        </p:txBody>
      </p:sp>
      <p:sp>
        <p:nvSpPr>
          <p:cNvPr id="3" name="Content Placeholder 2">
            <a:extLst>
              <a:ext uri="{FF2B5EF4-FFF2-40B4-BE49-F238E27FC236}">
                <a16:creationId xmlns:a16="http://schemas.microsoft.com/office/drawing/2014/main" id="{7F86D4BF-233A-4DC8-A087-A550BE407D4D}"/>
              </a:ext>
            </a:extLst>
          </p:cNvPr>
          <p:cNvSpPr>
            <a:spLocks noGrp="1"/>
          </p:cNvSpPr>
          <p:nvPr>
            <p:ph idx="1"/>
          </p:nvPr>
        </p:nvSpPr>
        <p:spPr>
          <a:xfrm>
            <a:off x="643468" y="2638043"/>
            <a:ext cx="3363974" cy="3415623"/>
          </a:xfrm>
        </p:spPr>
        <p:txBody>
          <a:bodyPr>
            <a:normAutofit/>
          </a:bodyPr>
          <a:lstStyle/>
          <a:p>
            <a:pPr marL="0" indent="0">
              <a:buNone/>
            </a:pPr>
            <a:r>
              <a:rPr lang="en-US" sz="2400" dirty="0"/>
              <a:t>The Industrial Revolution began in Great Britain during the 18</a:t>
            </a:r>
            <a:r>
              <a:rPr lang="en-US" sz="2400" baseline="30000" dirty="0"/>
              <a:t>th</a:t>
            </a:r>
            <a:r>
              <a:rPr lang="en-US" sz="2400" dirty="0"/>
              <a:t> Century</a:t>
            </a:r>
          </a:p>
          <a:p>
            <a:pPr marL="0" indent="0">
              <a:buNone/>
            </a:pPr>
            <a:endParaRPr lang="en-US" sz="2400" dirty="0"/>
          </a:p>
          <a:p>
            <a:r>
              <a:rPr lang="en-US" sz="2400" i="1" dirty="0"/>
              <a:t>Why there?</a:t>
            </a:r>
          </a:p>
          <a:p>
            <a:pPr lvl="1"/>
            <a:r>
              <a:rPr lang="en-US" sz="2000" i="1" dirty="0"/>
              <a:t>Consider the resources we talked about in our activity</a:t>
            </a:r>
          </a:p>
        </p:txBody>
      </p:sp>
      <p:pic>
        <p:nvPicPr>
          <p:cNvPr id="4098" name="Picture 2">
            <a:extLst>
              <a:ext uri="{FF2B5EF4-FFF2-40B4-BE49-F238E27FC236}">
                <a16:creationId xmlns:a16="http://schemas.microsoft.com/office/drawing/2014/main" id="{55F184CD-FFF3-4919-B8C4-2F77131AB3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42660" y="643467"/>
            <a:ext cx="4760975"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485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07FC52-18B3-4CEF-9E9A-C5352E6F18A5}"/>
              </a:ext>
            </a:extLst>
          </p:cNvPr>
          <p:cNvSpPr>
            <a:spLocks noGrp="1"/>
          </p:cNvSpPr>
          <p:nvPr>
            <p:ph type="title"/>
          </p:nvPr>
        </p:nvSpPr>
        <p:spPr>
          <a:xfrm>
            <a:off x="863029" y="1012004"/>
            <a:ext cx="3416158" cy="4795408"/>
          </a:xfrm>
        </p:spPr>
        <p:txBody>
          <a:bodyPr>
            <a:normAutofit/>
          </a:bodyPr>
          <a:lstStyle/>
          <a:p>
            <a:r>
              <a:rPr lang="en-US">
                <a:solidFill>
                  <a:srgbClr val="FFFFFF"/>
                </a:solidFill>
              </a:rPr>
              <a:t>Right Time – Right Place</a:t>
            </a:r>
          </a:p>
        </p:txBody>
      </p:sp>
      <p:graphicFrame>
        <p:nvGraphicFramePr>
          <p:cNvPr id="5" name="Content Placeholder 2">
            <a:extLst>
              <a:ext uri="{FF2B5EF4-FFF2-40B4-BE49-F238E27FC236}">
                <a16:creationId xmlns:a16="http://schemas.microsoft.com/office/drawing/2014/main" id="{245E0D52-FFBC-4EAD-B7B9-6FC6AE2AF3DD}"/>
              </a:ext>
            </a:extLst>
          </p:cNvPr>
          <p:cNvGraphicFramePr>
            <a:graphicFrameLocks noGrp="1"/>
          </p:cNvGraphicFramePr>
          <p:nvPr>
            <p:ph idx="1"/>
            <p:extLst>
              <p:ext uri="{D42A27DB-BD31-4B8C-83A1-F6EECF244321}">
                <p14:modId xmlns:p14="http://schemas.microsoft.com/office/powerpoint/2010/main" val="246871204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17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4267-2362-45DD-B343-A321B663531B}"/>
              </a:ext>
            </a:extLst>
          </p:cNvPr>
          <p:cNvSpPr>
            <a:spLocks noGrp="1"/>
          </p:cNvSpPr>
          <p:nvPr>
            <p:ph type="title"/>
          </p:nvPr>
        </p:nvSpPr>
        <p:spPr>
          <a:xfrm>
            <a:off x="6348043" y="1396289"/>
            <a:ext cx="5260510" cy="1325563"/>
          </a:xfrm>
        </p:spPr>
        <p:txBody>
          <a:bodyPr>
            <a:normAutofit/>
          </a:bodyPr>
          <a:lstStyle/>
          <a:p>
            <a:r>
              <a:rPr lang="en-US" sz="4800" dirty="0"/>
              <a:t>Natural Resources</a:t>
            </a:r>
          </a:p>
        </p:txBody>
      </p:sp>
      <p:sp>
        <p:nvSpPr>
          <p:cNvPr id="77" name="Freeform: Shape 76">
            <a:extLst>
              <a:ext uri="{FF2B5EF4-FFF2-40B4-BE49-F238E27FC236}">
                <a16:creationId xmlns:a16="http://schemas.microsoft.com/office/drawing/2014/main"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Waterwheels, Machines From The Past">
            <a:extLst>
              <a:ext uri="{FF2B5EF4-FFF2-40B4-BE49-F238E27FC236}">
                <a16:creationId xmlns:a16="http://schemas.microsoft.com/office/drawing/2014/main" id="{F2687109-927A-4689-B139-29183420F9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82" r="295" b="3"/>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UK government subsidises coal sector with £356 million a ...">
            <a:extLst>
              <a:ext uri="{FF2B5EF4-FFF2-40B4-BE49-F238E27FC236}">
                <a16:creationId xmlns:a16="http://schemas.microsoft.com/office/drawing/2014/main" id="{9B5D0DB7-9C17-46AA-9A99-5556DDEBE5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1" r="20021" b="-3"/>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Iron Ore in Kolkata, West Bengal, Lohe Ka Ayask Suppliers ...">
            <a:extLst>
              <a:ext uri="{FF2B5EF4-FFF2-40B4-BE49-F238E27FC236}">
                <a16:creationId xmlns:a16="http://schemas.microsoft.com/office/drawing/2014/main" id="{F61352AA-C59F-4E35-8C72-A290B9DFED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646" r="-2"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5130" name="Content Placeholder 5129">
            <a:extLst>
              <a:ext uri="{FF2B5EF4-FFF2-40B4-BE49-F238E27FC236}">
                <a16:creationId xmlns:a16="http://schemas.microsoft.com/office/drawing/2014/main" id="{78233646-4F71-479B-AC52-F38112122E83}"/>
              </a:ext>
            </a:extLst>
          </p:cNvPr>
          <p:cNvSpPr>
            <a:spLocks noGrp="1"/>
          </p:cNvSpPr>
          <p:nvPr>
            <p:ph idx="1"/>
          </p:nvPr>
        </p:nvSpPr>
        <p:spPr>
          <a:xfrm>
            <a:off x="6940296" y="2871982"/>
            <a:ext cx="4668256" cy="3181684"/>
          </a:xfrm>
        </p:spPr>
        <p:txBody>
          <a:bodyPr anchor="t">
            <a:normAutofit/>
          </a:bodyPr>
          <a:lstStyle/>
          <a:p>
            <a:r>
              <a:rPr lang="en-US" dirty="0"/>
              <a:t>Coal</a:t>
            </a:r>
          </a:p>
          <a:p>
            <a:r>
              <a:rPr lang="en-US" dirty="0"/>
              <a:t>Iron Ore</a:t>
            </a:r>
          </a:p>
          <a:p>
            <a:r>
              <a:rPr lang="en-US" dirty="0"/>
              <a:t>Rivers and Waterways</a:t>
            </a:r>
          </a:p>
        </p:txBody>
      </p:sp>
    </p:spTree>
    <p:extLst>
      <p:ext uri="{BB962C8B-B14F-4D97-AF65-F5344CB8AC3E}">
        <p14:creationId xmlns:p14="http://schemas.microsoft.com/office/powerpoint/2010/main" val="35919750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C3D5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95931-99AC-42C1-B505-14F6B9A5813E}"/>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Favorable Geography</a:t>
            </a:r>
          </a:p>
        </p:txBody>
      </p:sp>
      <p:pic>
        <p:nvPicPr>
          <p:cNvPr id="5" name="Picture 2" descr="triangulartrade">
            <a:extLst>
              <a:ext uri="{FF2B5EF4-FFF2-40B4-BE49-F238E27FC236}">
                <a16:creationId xmlns:a16="http://schemas.microsoft.com/office/drawing/2014/main" id="{D2F60737-C2BC-498D-9780-88EAA8AF4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52" r="1" b="1260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2E3EF0-F3F3-4DB4-B283-41DF3EBCCCC0}"/>
              </a:ext>
            </a:extLst>
          </p:cNvPr>
          <p:cNvSpPr>
            <a:spLocks noGrp="1"/>
          </p:cNvSpPr>
          <p:nvPr>
            <p:ph idx="1"/>
          </p:nvPr>
        </p:nvSpPr>
        <p:spPr>
          <a:xfrm>
            <a:off x="8029319" y="917725"/>
            <a:ext cx="3424739" cy="4852362"/>
          </a:xfrm>
        </p:spPr>
        <p:txBody>
          <a:bodyPr anchor="ctr">
            <a:normAutofit/>
          </a:bodyPr>
          <a:lstStyle/>
          <a:p>
            <a:pPr marL="0" indent="0">
              <a:buNone/>
            </a:pPr>
            <a:r>
              <a:rPr lang="en-US" dirty="0">
                <a:solidFill>
                  <a:srgbClr val="FFFFFF"/>
                </a:solidFill>
              </a:rPr>
              <a:t>With a fleet of over 6000 ships, Great Britain had established extensive trade routes around the world where goods could be bought and sold</a:t>
            </a:r>
          </a:p>
          <a:p>
            <a:pPr marL="0" indent="0">
              <a:buNone/>
            </a:pPr>
            <a:endParaRPr lang="en-US" dirty="0">
              <a:solidFill>
                <a:srgbClr val="FFFFFF"/>
              </a:solidFill>
            </a:endParaRPr>
          </a:p>
        </p:txBody>
      </p:sp>
    </p:spTree>
    <p:extLst>
      <p:ext uri="{BB962C8B-B14F-4D97-AF65-F5344CB8AC3E}">
        <p14:creationId xmlns:p14="http://schemas.microsoft.com/office/powerpoint/2010/main" val="355089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Why Does America Prize Creativity and Invention? : What It ...">
            <a:extLst>
              <a:ext uri="{FF2B5EF4-FFF2-40B4-BE49-F238E27FC236}">
                <a16:creationId xmlns:a16="http://schemas.microsoft.com/office/drawing/2014/main" id="{20CF8F8D-FE67-41FB-B9BB-D2C0A2EF8F1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157" b="113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9B8578-486A-4D4C-82B6-EB322CAEBFAA}"/>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800">
                <a:solidFill>
                  <a:srgbClr val="262626"/>
                </a:solidFill>
              </a:rPr>
              <a:t>Favorable Climate for Creativity</a:t>
            </a:r>
          </a:p>
        </p:txBody>
      </p:sp>
    </p:spTree>
    <p:extLst>
      <p:ext uri="{BB962C8B-B14F-4D97-AF65-F5344CB8AC3E}">
        <p14:creationId xmlns:p14="http://schemas.microsoft.com/office/powerpoint/2010/main" val="28966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170" name="Picture 2">
            <a:extLst>
              <a:ext uri="{FF2B5EF4-FFF2-40B4-BE49-F238E27FC236}">
                <a16:creationId xmlns:a16="http://schemas.microsoft.com/office/drawing/2014/main" id="{69868260-9301-4A8A-9B09-88FEF5B3123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29" b="17514"/>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B3300-5C97-46A0-AC29-4ED2721D60A4}"/>
              </a:ext>
            </a:extLst>
          </p:cNvPr>
          <p:cNvSpPr>
            <a:spLocks noGrp="1"/>
          </p:cNvSpPr>
          <p:nvPr>
            <p:ph type="title"/>
          </p:nvPr>
        </p:nvSpPr>
        <p:spPr>
          <a:xfrm>
            <a:off x="795341" y="4874153"/>
            <a:ext cx="5021782" cy="1509931"/>
          </a:xfrm>
        </p:spPr>
        <p:txBody>
          <a:bodyPr vert="horz" lIns="91440" tIns="45720" rIns="91440" bIns="45720" rtlCol="0" anchor="ctr">
            <a:normAutofit/>
          </a:bodyPr>
          <a:lstStyle/>
          <a:p>
            <a:r>
              <a:rPr lang="en-US" sz="4000" dirty="0">
                <a:solidFill>
                  <a:srgbClr val="000000"/>
                </a:solidFill>
              </a:rPr>
              <a:t>Banking &amp; Financial System</a:t>
            </a:r>
          </a:p>
        </p:txBody>
      </p:sp>
      <p:sp>
        <p:nvSpPr>
          <p:cNvPr id="4" name="Rectangle 3">
            <a:extLst>
              <a:ext uri="{FF2B5EF4-FFF2-40B4-BE49-F238E27FC236}">
                <a16:creationId xmlns:a16="http://schemas.microsoft.com/office/drawing/2014/main" id="{BC400458-E72D-4750-9150-8A638492ACDE}"/>
              </a:ext>
            </a:extLst>
          </p:cNvPr>
          <p:cNvSpPr/>
          <p:nvPr/>
        </p:nvSpPr>
        <p:spPr>
          <a:xfrm>
            <a:off x="5543551" y="4551037"/>
            <a:ext cx="5853108" cy="2040263"/>
          </a:xfrm>
          <a:prstGeom prst="rect">
            <a:avLst/>
          </a:prstGeom>
        </p:spPr>
        <p:txBody>
          <a:bodyPr vert="horz" lIns="91440" tIns="45720" rIns="91440" bIns="45720" rtlCol="0" anchor="ctr">
            <a:normAutofit/>
          </a:bodyPr>
          <a:lstStyle/>
          <a:p>
            <a:pPr>
              <a:lnSpc>
                <a:spcPct val="90000"/>
              </a:lnSpc>
              <a:spcBef>
                <a:spcPct val="50000"/>
              </a:spcBef>
            </a:pPr>
            <a:r>
              <a:rPr lang="en-US" altLang="en-US" sz="2000" dirty="0">
                <a:solidFill>
                  <a:srgbClr val="000000"/>
                </a:solidFill>
              </a:rPr>
              <a:t>Britain had a good banking system with plenty of money to invest and lend for new machines, factories, and new methods of production</a:t>
            </a:r>
          </a:p>
        </p:txBody>
      </p:sp>
    </p:spTree>
    <p:extLst>
      <p:ext uri="{BB962C8B-B14F-4D97-AF65-F5344CB8AC3E}">
        <p14:creationId xmlns:p14="http://schemas.microsoft.com/office/powerpoint/2010/main" val="295425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English Historical Fiction Authors: The Origins of ...">
            <a:extLst>
              <a:ext uri="{FF2B5EF4-FFF2-40B4-BE49-F238E27FC236}">
                <a16:creationId xmlns:a16="http://schemas.microsoft.com/office/drawing/2014/main" id="{C26BEE48-F718-438A-B45D-7DB6D6C4E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8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00F707-DABD-464F-96D4-DACDEB68E6B2}"/>
              </a:ext>
            </a:extLst>
          </p:cNvPr>
          <p:cNvSpPr>
            <a:spLocks noGrp="1"/>
          </p:cNvSpPr>
          <p:nvPr>
            <p:ph type="title"/>
          </p:nvPr>
        </p:nvSpPr>
        <p:spPr>
          <a:xfrm>
            <a:off x="709448" y="1913950"/>
            <a:ext cx="4204137" cy="1342754"/>
          </a:xfrm>
        </p:spPr>
        <p:txBody>
          <a:bodyPr>
            <a:normAutofit/>
          </a:bodyPr>
          <a:lstStyle/>
          <a:p>
            <a:pPr algn="ctr"/>
            <a:r>
              <a:rPr lang="en-US" sz="3600"/>
              <a:t>Government Stability</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8F1317-3CD6-437C-82CB-BEB17CFD6FE6}"/>
              </a:ext>
            </a:extLst>
          </p:cNvPr>
          <p:cNvSpPr>
            <a:spLocks noGrp="1"/>
          </p:cNvSpPr>
          <p:nvPr>
            <p:ph idx="1"/>
          </p:nvPr>
        </p:nvSpPr>
        <p:spPr>
          <a:xfrm>
            <a:off x="525516" y="3417573"/>
            <a:ext cx="4593021" cy="2619839"/>
          </a:xfrm>
        </p:spPr>
        <p:txBody>
          <a:bodyPr anchor="ctr">
            <a:normAutofit/>
          </a:bodyPr>
          <a:lstStyle/>
          <a:p>
            <a:pPr marL="0" indent="0">
              <a:buNone/>
            </a:pPr>
            <a:r>
              <a:rPr lang="en-US" dirty="0"/>
              <a:t>Great Britain was relatively stable during this time with no at-home wars to disrupt industrial progress </a:t>
            </a:r>
          </a:p>
        </p:txBody>
      </p:sp>
    </p:spTree>
    <p:extLst>
      <p:ext uri="{BB962C8B-B14F-4D97-AF65-F5344CB8AC3E}">
        <p14:creationId xmlns:p14="http://schemas.microsoft.com/office/powerpoint/2010/main" val="3255985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2111</Words>
  <Application>Microsoft Office PowerPoint</Application>
  <PresentationFormat>Widescreen</PresentationFormat>
  <Paragraphs>166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The Industrial Revolution</vt:lpstr>
      <vt:lpstr>What is the Industrial Revolution?</vt:lpstr>
      <vt:lpstr>Great Britain</vt:lpstr>
      <vt:lpstr>Right Time – Right Place</vt:lpstr>
      <vt:lpstr>Natural Resources</vt:lpstr>
      <vt:lpstr>Favorable Geography</vt:lpstr>
      <vt:lpstr>Favorable Climate for Creativity</vt:lpstr>
      <vt:lpstr>Banking &amp; Financial System</vt:lpstr>
      <vt:lpstr>Government Stability</vt:lpstr>
      <vt:lpstr>The Cotton Industry</vt:lpstr>
      <vt:lpstr>Cotton Exports</vt:lpstr>
      <vt:lpstr>The Crystal Palace</vt:lpstr>
      <vt:lpstr>PowerPoint Presentation</vt:lpstr>
      <vt:lpstr>PowerPoint Presentation</vt:lpstr>
      <vt:lpstr>Labor Conditions</vt:lpstr>
      <vt:lpstr>Women: The Labor Behind the Industry</vt:lpstr>
      <vt:lpstr>Child Labor: Unlimited Hours</vt:lpstr>
      <vt:lpstr>Child Labor: Dangers</vt:lpstr>
      <vt:lpstr>Child Labor: Punishment</vt:lpstr>
      <vt:lpstr>Child Labor: Movement to Regulate</vt:lpstr>
      <vt:lpstr>The Luddites</vt:lpstr>
      <vt:lpstr>The Peterloo Massacre - 1819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Kingsley, Mason (king5072@vandals.uidaho.edu)</dc:creator>
  <cp:lastModifiedBy>Aaron Dail</cp:lastModifiedBy>
  <cp:revision>104</cp:revision>
  <dcterms:created xsi:type="dcterms:W3CDTF">2020-02-28T04:46:59Z</dcterms:created>
  <dcterms:modified xsi:type="dcterms:W3CDTF">2020-03-03T16:25:08Z</dcterms:modified>
</cp:coreProperties>
</file>