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6" r:id="rId13"/>
    <p:sldId id="267" r:id="rId14"/>
    <p:sldId id="269" r:id="rId15"/>
    <p:sldId id="268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itage.org/inde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Mixed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5047174" cy="3200400"/>
          </a:xfrm>
        </p:spPr>
        <p:txBody>
          <a:bodyPr/>
          <a:lstStyle/>
          <a:p>
            <a:r>
              <a:rPr lang="en-US" dirty="0"/>
              <a:t>an economic system consisting of a mixture of </a:t>
            </a:r>
            <a:r>
              <a:rPr lang="en-US" dirty="0" smtClean="0"/>
              <a:t>markets</a:t>
            </a:r>
            <a:r>
              <a:rPr lang="en-US" dirty="0"/>
              <a:t> </a:t>
            </a:r>
            <a:r>
              <a:rPr lang="en-US" dirty="0" smtClean="0"/>
              <a:t>and government involvement with aspects of public </a:t>
            </a:r>
            <a:r>
              <a:rPr lang="en-US" dirty="0"/>
              <a:t>ownership and private </a:t>
            </a:r>
            <a:r>
              <a:rPr lang="en-US" dirty="0" smtClean="0"/>
              <a:t>ownership of resources and businesses.</a:t>
            </a:r>
          </a:p>
          <a:p>
            <a:r>
              <a:rPr lang="en-US" dirty="0" smtClean="0"/>
              <a:t>Example: United States of America</a:t>
            </a: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986" y="1859955"/>
            <a:ext cx="5076497" cy="4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4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Prevents monopolies</a:t>
            </a:r>
          </a:p>
          <a:p>
            <a:r>
              <a:rPr lang="en-US" dirty="0" smtClean="0"/>
              <a:t>Prevents mass unemployment</a:t>
            </a:r>
          </a:p>
          <a:p>
            <a:r>
              <a:rPr lang="en-US" dirty="0" smtClean="0"/>
              <a:t>Produces goods that benefit society and ensures everyone has their basic needs met</a:t>
            </a:r>
          </a:p>
          <a:p>
            <a:r>
              <a:rPr lang="en-US" dirty="0" smtClean="0"/>
              <a:t>Maximizes social welfare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Decision makers don’t always know what is happening</a:t>
            </a:r>
          </a:p>
          <a:p>
            <a:r>
              <a:rPr lang="en-US" dirty="0" smtClean="0"/>
              <a:t>Produce products that aren’t always used</a:t>
            </a:r>
          </a:p>
          <a:p>
            <a:r>
              <a:rPr lang="en-US" dirty="0" smtClean="0"/>
              <a:t>Producers unable to respond to consumer needs</a:t>
            </a:r>
          </a:p>
          <a:p>
            <a:r>
              <a:rPr lang="en-US" dirty="0" smtClean="0"/>
              <a:t>Limits individuals rights to pursue economic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Producers have an incentive to produce what consumers want</a:t>
            </a:r>
          </a:p>
          <a:p>
            <a:r>
              <a:rPr lang="en-US" dirty="0" smtClean="0"/>
              <a:t>Prices system encourages producers and consumers to conserve resources</a:t>
            </a:r>
          </a:p>
          <a:p>
            <a:r>
              <a:rPr lang="en-US" dirty="0" smtClean="0"/>
              <a:t>Competition pushes businesses to be efficient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Economy can be unstable, such as unemployment rate and inflation rate</a:t>
            </a:r>
          </a:p>
          <a:p>
            <a:r>
              <a:rPr lang="en-US" dirty="0" smtClean="0"/>
              <a:t>Businesses may satisfy wants that they have created through advertising</a:t>
            </a:r>
          </a:p>
          <a:p>
            <a:r>
              <a:rPr lang="en-US" dirty="0" smtClean="0"/>
              <a:t>Large gap between the rich and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Strong social network</a:t>
            </a:r>
          </a:p>
          <a:p>
            <a:r>
              <a:rPr lang="en-US" dirty="0" smtClean="0"/>
              <a:t>Goods and services produced are necessary for survival </a:t>
            </a:r>
          </a:p>
          <a:p>
            <a:r>
              <a:rPr lang="en-US" dirty="0" smtClean="0"/>
              <a:t>Self-sufficient economy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Resistance to change</a:t>
            </a:r>
          </a:p>
          <a:p>
            <a:r>
              <a:rPr lang="en-US" dirty="0" smtClean="0"/>
              <a:t>Little innovation</a:t>
            </a:r>
          </a:p>
          <a:p>
            <a:r>
              <a:rPr lang="en-US" dirty="0" smtClean="0"/>
              <a:t>No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Producers and consumers have </a:t>
            </a:r>
            <a:r>
              <a:rPr lang="en-US" dirty="0" smtClean="0"/>
              <a:t>power</a:t>
            </a:r>
            <a:endParaRPr lang="en-US" dirty="0"/>
          </a:p>
          <a:p>
            <a:r>
              <a:rPr lang="en-US" dirty="0" smtClean="0"/>
              <a:t>Monopolies are under close supervision by the government</a:t>
            </a:r>
          </a:p>
          <a:p>
            <a:r>
              <a:rPr lang="en-US" dirty="0" smtClean="0"/>
              <a:t>Less inequality of income because government’s intent is to have a balance econ.</a:t>
            </a:r>
          </a:p>
          <a:p>
            <a:r>
              <a:rPr lang="en-US" dirty="0" smtClean="0"/>
              <a:t>Allows businesses to make a profit, while contributing to the welfare of society.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Private enterprises face difficulty due to government loopholes</a:t>
            </a:r>
          </a:p>
          <a:p>
            <a:r>
              <a:rPr lang="en-US" dirty="0" smtClean="0"/>
              <a:t>Lower optimum use of resources</a:t>
            </a:r>
          </a:p>
          <a:p>
            <a:r>
              <a:rPr lang="en-US" dirty="0" smtClean="0"/>
              <a:t>Tends to lean more towards government control and less towards individual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Allows the government to better ensure the survival of its citizens by providing for them in every way</a:t>
            </a:r>
          </a:p>
          <a:p>
            <a:r>
              <a:rPr lang="en-US" dirty="0" smtClean="0"/>
              <a:t>Promotes a more educated society</a:t>
            </a:r>
          </a:p>
          <a:p>
            <a:r>
              <a:rPr lang="en-US" dirty="0" smtClean="0"/>
              <a:t>Prevents the rich from exploiting the poor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Higher social classes emerge</a:t>
            </a:r>
          </a:p>
          <a:p>
            <a:r>
              <a:rPr lang="en-US" dirty="0" smtClean="0"/>
              <a:t>The ruling government has all the power</a:t>
            </a:r>
          </a:p>
          <a:p>
            <a:r>
              <a:rPr lang="en-US" dirty="0" smtClean="0"/>
              <a:t>Citizens effectively have no say in the economic pursuits of the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Economic Systems - </a:t>
            </a:r>
            <a:r>
              <a:rPr lang="en-US" dirty="0">
                <a:solidFill>
                  <a:srgbClr val="004873"/>
                </a:solidFill>
                <a:ea typeface="ＭＳ Ｐゴシック" charset="0"/>
              </a:rPr>
              <a:t>MIXED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u="sng" smtClean="0">
                <a:solidFill>
                  <a:srgbClr val="004873"/>
                </a:solidFill>
              </a:rPr>
              <a:t>All</a:t>
            </a:r>
            <a:r>
              <a:rPr lang="en-US" altLang="en-US" smtClean="0">
                <a:solidFill>
                  <a:srgbClr val="004873"/>
                </a:solidFill>
              </a:rPr>
              <a:t> economic systems are MIXED.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362200" y="4648200"/>
            <a:ext cx="72390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817688" y="552132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4873"/>
                </a:solidFill>
              </a:rPr>
              <a:t>Command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747125" y="55245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4873"/>
                </a:solidFill>
              </a:rPr>
              <a:t>Market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2362200" y="44577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9588500" y="44577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752600" y="48006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accent2"/>
                </a:solidFill>
              </a:rPr>
              <a:t>Communism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609014" y="4813300"/>
            <a:ext cx="183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accent2"/>
                </a:solidFill>
              </a:rPr>
              <a:t>Capitalism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316539" y="4832350"/>
            <a:ext cx="163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accent2"/>
                </a:solidFill>
              </a:rPr>
              <a:t>Socialism</a:t>
            </a: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2490788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 rot="-4211172">
            <a:off x="1387475" y="25955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North Korea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 rot="-4211172">
            <a:off x="1971675" y="26209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Cuba</a:t>
            </a: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V="1">
            <a:off x="2871788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 rot="17388828">
            <a:off x="4411663" y="26209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</a:rPr>
              <a:t>France</a:t>
            </a:r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 flipV="1">
            <a:off x="5311775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 rot="17388828">
            <a:off x="4991100" y="26209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Germany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 flipV="1">
            <a:off x="5891213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 rot="17388828">
            <a:off x="6867525" y="265271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</a:rPr>
              <a:t>Canada</a:t>
            </a:r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V="1">
            <a:off x="7767638" y="384175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 rot="-4211172">
            <a:off x="3127375" y="26209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China</a:t>
            </a:r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 flipV="1">
            <a:off x="4027488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3898901" y="2478088"/>
            <a:ext cx="411163" cy="290512"/>
          </a:xfrm>
          <a:prstGeom prst="rightArrow">
            <a:avLst>
              <a:gd name="adj1" fmla="val 50000"/>
              <a:gd name="adj2" fmla="val 353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 rot="17388828">
            <a:off x="6584950" y="2576513"/>
            <a:ext cx="225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</a:rPr>
              <a:t>United States</a:t>
            </a:r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V="1">
            <a:off x="7513638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 rot="-4211172">
            <a:off x="8032750" y="262096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Hong Kong</a:t>
            </a:r>
          </a:p>
        </p:txBody>
      </p:sp>
      <p:sp>
        <p:nvSpPr>
          <p:cNvPr id="116766" name="Line 30"/>
          <p:cNvSpPr>
            <a:spLocks noChangeShapeType="1"/>
          </p:cNvSpPr>
          <p:nvPr/>
        </p:nvSpPr>
        <p:spPr bwMode="auto">
          <a:xfrm flipV="1">
            <a:off x="8932863" y="3810001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8" name="AutoShape 32"/>
          <p:cNvSpPr>
            <a:spLocks noChangeArrowheads="1"/>
          </p:cNvSpPr>
          <p:nvPr/>
        </p:nvSpPr>
        <p:spPr bwMode="auto">
          <a:xfrm>
            <a:off x="5210176" y="2443163"/>
            <a:ext cx="411163" cy="277812"/>
          </a:xfrm>
          <a:prstGeom prst="leftArrow">
            <a:avLst>
              <a:gd name="adj1" fmla="val 50000"/>
              <a:gd name="adj2" fmla="val 37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69" name="AutoShape 33"/>
          <p:cNvSpPr>
            <a:spLocks noChangeArrowheads="1"/>
          </p:cNvSpPr>
          <p:nvPr/>
        </p:nvSpPr>
        <p:spPr bwMode="auto">
          <a:xfrm>
            <a:off x="7499351" y="1800226"/>
            <a:ext cx="411163" cy="277813"/>
          </a:xfrm>
          <a:prstGeom prst="leftArrow">
            <a:avLst>
              <a:gd name="adj1" fmla="val 50000"/>
              <a:gd name="adj2" fmla="val 37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 rot="17388828">
            <a:off x="2901950" y="2630488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</a:rPr>
              <a:t>Russia</a:t>
            </a:r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 flipV="1">
            <a:off x="3802063" y="3819526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6774" name="AutoShape 38"/>
          <p:cNvSpPr>
            <a:spLocks noChangeArrowheads="1"/>
          </p:cNvSpPr>
          <p:nvPr/>
        </p:nvSpPr>
        <p:spPr bwMode="auto">
          <a:xfrm>
            <a:off x="3673476" y="2487613"/>
            <a:ext cx="411163" cy="290512"/>
          </a:xfrm>
          <a:prstGeom prst="rightArrow">
            <a:avLst>
              <a:gd name="adj1" fmla="val 50000"/>
              <a:gd name="adj2" fmla="val 353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 rot="-4211172">
            <a:off x="5743575" y="2576513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chemeClr val="accent2"/>
                </a:solidFill>
              </a:rPr>
              <a:t>Japan</a:t>
            </a: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V="1">
            <a:off x="6643688" y="3800476"/>
            <a:ext cx="0" cy="8223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9" name="AutoShape 35"/>
          <p:cNvSpPr>
            <a:spLocks noChangeArrowheads="1"/>
          </p:cNvSpPr>
          <p:nvPr/>
        </p:nvSpPr>
        <p:spPr bwMode="auto">
          <a:xfrm>
            <a:off x="6592888" y="2584451"/>
            <a:ext cx="411162" cy="290513"/>
          </a:xfrm>
          <a:prstGeom prst="rightArrow">
            <a:avLst>
              <a:gd name="adj1" fmla="val 50000"/>
              <a:gd name="adj2" fmla="val 35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08489" y="6232526"/>
            <a:ext cx="2770187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Economic Freedom Index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AutoShape 35"/>
          <p:cNvSpPr>
            <a:spLocks noChangeArrowheads="1"/>
          </p:cNvSpPr>
          <p:nvPr/>
        </p:nvSpPr>
        <p:spPr bwMode="auto">
          <a:xfrm>
            <a:off x="5992813" y="2220913"/>
            <a:ext cx="411162" cy="290512"/>
          </a:xfrm>
          <a:prstGeom prst="rightArrow">
            <a:avLst>
              <a:gd name="adj1" fmla="val 50000"/>
              <a:gd name="adj2" fmla="val 35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4" name="AutoShape 35"/>
          <p:cNvSpPr>
            <a:spLocks noChangeArrowheads="1"/>
          </p:cNvSpPr>
          <p:nvPr/>
        </p:nvSpPr>
        <p:spPr bwMode="auto">
          <a:xfrm>
            <a:off x="7929563" y="2486026"/>
            <a:ext cx="411162" cy="290513"/>
          </a:xfrm>
          <a:prstGeom prst="rightArrow">
            <a:avLst>
              <a:gd name="adj1" fmla="val 50000"/>
              <a:gd name="adj2" fmla="val 35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auto">
          <a:xfrm>
            <a:off x="9177338" y="1928813"/>
            <a:ext cx="411162" cy="290512"/>
          </a:xfrm>
          <a:prstGeom prst="rightArrow">
            <a:avLst>
              <a:gd name="adj1" fmla="val 50000"/>
              <a:gd name="adj2" fmla="val 35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2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67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167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167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fill="hold"/>
                                        <p:tgtEl>
                                          <p:spTgt spid="1167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9" grpId="0"/>
      <p:bldP spid="116750" grpId="0"/>
      <p:bldP spid="116752" grpId="0"/>
      <p:bldP spid="116754" grpId="0"/>
      <p:bldP spid="116756" grpId="0"/>
      <p:bldP spid="116760" grpId="0"/>
      <p:bldP spid="116762" grpId="0" animBg="1"/>
      <p:bldP spid="116762" grpId="1" animBg="1"/>
      <p:bldP spid="116763" grpId="0"/>
      <p:bldP spid="116765" grpId="0"/>
      <p:bldP spid="116768" grpId="0" animBg="1"/>
      <p:bldP spid="116768" grpId="1" animBg="1"/>
      <p:bldP spid="116769" grpId="0" animBg="1"/>
      <p:bldP spid="116769" grpId="1" animBg="1"/>
      <p:bldP spid="116772" grpId="0"/>
      <p:bldP spid="116774" grpId="0" animBg="1"/>
      <p:bldP spid="116774" grpId="1" animBg="1"/>
      <p:bldP spid="37" grpId="0"/>
      <p:bldP spid="39" grpId="0" animBg="1"/>
      <p:bldP spid="39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2014194"/>
            <a:ext cx="10058400" cy="3931920"/>
          </a:xfrm>
        </p:spPr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Put the following countries somewhere on the spectrum depending on their economic system. The Left side being completely </a:t>
            </a:r>
            <a:r>
              <a:rPr lang="en-US" dirty="0" smtClean="0"/>
              <a:t>Command Economy all </a:t>
            </a:r>
            <a:r>
              <a:rPr lang="en-US" dirty="0" smtClean="0"/>
              <a:t>the way to the right side, being pure </a:t>
            </a:r>
            <a:r>
              <a:rPr lang="en-US" smtClean="0"/>
              <a:t>capitalist Economy. </a:t>
            </a:r>
            <a:endParaRPr lang="en-US" dirty="0" smtClean="0"/>
          </a:p>
          <a:p>
            <a:r>
              <a:rPr lang="en-US" b="1" dirty="0" smtClean="0"/>
              <a:t>Counties</a:t>
            </a:r>
            <a:r>
              <a:rPr lang="en-US" dirty="0"/>
              <a:t>-</a:t>
            </a:r>
            <a:r>
              <a:rPr lang="en-US" dirty="0" smtClean="0"/>
              <a:t> Canada, China, Cuba, France, Germany, Hong Kong, Japan, North Korea, Russia, USA.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800" y="4178300"/>
            <a:ext cx="829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01800" y="4051300"/>
            <a:ext cx="0" cy="24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94900" y="40513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9250" y="4370551"/>
            <a:ext cx="270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Pure </a:t>
            </a:r>
            <a:r>
              <a:rPr lang="en-US" dirty="0" smtClean="0"/>
              <a:t>Communism/</a:t>
            </a:r>
          </a:p>
          <a:p>
            <a:pPr algn="ctr"/>
            <a:r>
              <a:rPr lang="en-US" dirty="0" smtClean="0"/>
              <a:t>Command Econ.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96400" y="4443801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Pure </a:t>
            </a:r>
            <a:r>
              <a:rPr lang="en-US" dirty="0" smtClean="0"/>
              <a:t>Democracy/</a:t>
            </a:r>
          </a:p>
          <a:p>
            <a:r>
              <a:rPr lang="en-US" dirty="0" smtClean="0"/>
              <a:t>Capitalism Econ.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economy in which most economic issues of production and distribution are resolved through central planning and control</a:t>
            </a:r>
          </a:p>
          <a:p>
            <a:pPr lvl="1"/>
            <a:r>
              <a:rPr lang="en-US" sz="3200" dirty="0" smtClean="0"/>
              <a:t>AKA: planned economy, centrally planned econ., or control econ.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54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Market prices for consumers and producers pursuing their own self-interest dictate goods. </a:t>
            </a:r>
          </a:p>
          <a:p>
            <a:r>
              <a:rPr lang="en-US" sz="3200" dirty="0" smtClean="0"/>
              <a:t>Ex. Supply and demand</a:t>
            </a:r>
          </a:p>
          <a:p>
            <a:pPr lvl="1"/>
            <a:r>
              <a:rPr lang="en-US" sz="3200" dirty="0" smtClean="0"/>
              <a:t>AKA free enterprise econ., free market econ., or capitalist econ.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1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Customs and habits resolve most economic issues of production and distribution.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Based on </a:t>
            </a:r>
            <a:r>
              <a:rPr lang="en-US" sz="3200" u="sng" dirty="0" smtClean="0"/>
              <a:t>public or collective ownership of the means of production</a:t>
            </a:r>
          </a:p>
          <a:p>
            <a:pPr lvl="1"/>
            <a:r>
              <a:rPr lang="en-US" sz="3200" dirty="0" smtClean="0"/>
              <a:t>Emphasizes equality rather than achievement.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0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economy in which some industries are privately owned and others are publicly owned.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68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Command Economy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Controlled by the Gov’t</a:t>
            </a:r>
          </a:p>
          <a:p>
            <a:pPr lvl="1"/>
            <a:r>
              <a:rPr lang="en-US" sz="2400" dirty="0" smtClean="0"/>
              <a:t>Supply and demand are not king</a:t>
            </a:r>
          </a:p>
          <a:p>
            <a:pPr lvl="1"/>
            <a:r>
              <a:rPr lang="en-US" sz="2400" dirty="0" smtClean="0"/>
              <a:t>Profits are not the main driver</a:t>
            </a:r>
          </a:p>
          <a:p>
            <a:pPr lvl="1"/>
            <a:r>
              <a:rPr lang="en-US" sz="2400" dirty="0" smtClean="0"/>
              <a:t>Example: North Korea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Market Economy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2400" dirty="0"/>
              <a:t>No government involvement</a:t>
            </a:r>
          </a:p>
          <a:p>
            <a:pPr lvl="1"/>
            <a:r>
              <a:rPr lang="en-US" sz="2400" dirty="0"/>
              <a:t>Individuals and companies own businesses</a:t>
            </a:r>
          </a:p>
          <a:p>
            <a:pPr lvl="1"/>
            <a:r>
              <a:rPr lang="en-US" sz="2400" dirty="0"/>
              <a:t>Competition for consumers</a:t>
            </a:r>
          </a:p>
          <a:p>
            <a:pPr lvl="1"/>
            <a:r>
              <a:rPr lang="en-US" sz="2400" dirty="0"/>
              <a:t>Example: Brazil, Hong Kong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Economy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Cultural or religious practices</a:t>
            </a:r>
          </a:p>
          <a:p>
            <a:pPr lvl="1"/>
            <a:r>
              <a:rPr lang="en-US" sz="2400" dirty="0" smtClean="0"/>
              <a:t>Ideas are passed from one generation to the next</a:t>
            </a:r>
          </a:p>
          <a:p>
            <a:pPr lvl="1"/>
            <a:r>
              <a:rPr lang="en-US" sz="2400" dirty="0" smtClean="0"/>
              <a:t>Sense of community</a:t>
            </a:r>
          </a:p>
          <a:p>
            <a:pPr lvl="1"/>
            <a:r>
              <a:rPr lang="en-US" sz="2400" dirty="0" smtClean="0"/>
              <a:t>Examples: parts of Africa, Middle East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Socialist Economy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sz="2400" dirty="0" smtClean="0"/>
              <a:t>More </a:t>
            </a:r>
            <a:r>
              <a:rPr lang="en-US" sz="2400" dirty="0"/>
              <a:t>social services</a:t>
            </a:r>
          </a:p>
          <a:p>
            <a:pPr lvl="1"/>
            <a:r>
              <a:rPr lang="en-US" sz="2400" dirty="0"/>
              <a:t>Taxes contribute to finance and government services</a:t>
            </a:r>
          </a:p>
          <a:p>
            <a:pPr lvl="1"/>
            <a:r>
              <a:rPr lang="en-US" sz="2400" dirty="0"/>
              <a:t>Pay higher taxes</a:t>
            </a:r>
          </a:p>
          <a:p>
            <a:pPr lvl="1"/>
            <a:r>
              <a:rPr lang="en-US" sz="2400" dirty="0"/>
              <a:t>Example: Canada, Germany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335</TotalTime>
  <Words>577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ＭＳ Ｐゴシック</vt:lpstr>
      <vt:lpstr>Century Gothic</vt:lpstr>
      <vt:lpstr>Garamond</vt:lpstr>
      <vt:lpstr>Tahoma</vt:lpstr>
      <vt:lpstr>Savon</vt:lpstr>
      <vt:lpstr>Economic Systems</vt:lpstr>
      <vt:lpstr>Activity Time</vt:lpstr>
      <vt:lpstr>Command Economy</vt:lpstr>
      <vt:lpstr>Market Economy</vt:lpstr>
      <vt:lpstr>Traditional Economy</vt:lpstr>
      <vt:lpstr>Socialist Economy</vt:lpstr>
      <vt:lpstr>Mixed Economy</vt:lpstr>
      <vt:lpstr>Characteristics</vt:lpstr>
      <vt:lpstr>Characteristics</vt:lpstr>
      <vt:lpstr>Characteristics</vt:lpstr>
      <vt:lpstr>Command Economy</vt:lpstr>
      <vt:lpstr>Market Economy</vt:lpstr>
      <vt:lpstr>Traditional Economy</vt:lpstr>
      <vt:lpstr>Mixed Economy</vt:lpstr>
      <vt:lpstr>Socialist Economy</vt:lpstr>
      <vt:lpstr>Economic Systems - MIXED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</dc:title>
  <dc:creator>Aaron Dail</dc:creator>
  <cp:lastModifiedBy>Aaron Dail</cp:lastModifiedBy>
  <cp:revision>16</cp:revision>
  <dcterms:created xsi:type="dcterms:W3CDTF">2016-10-05T15:25:57Z</dcterms:created>
  <dcterms:modified xsi:type="dcterms:W3CDTF">2019-02-28T18:46:45Z</dcterms:modified>
</cp:coreProperties>
</file>