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3578" autoAdjust="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75B56-EE0D-4CAA-BF83-BA14DD1FF333}"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9E4FF-A96F-42A7-BFB4-A4158579C7C6}" type="slidenum">
              <a:rPr lang="en-US" smtClean="0"/>
              <a:t>‹#›</a:t>
            </a:fld>
            <a:endParaRPr lang="en-US"/>
          </a:p>
        </p:txBody>
      </p:sp>
    </p:spTree>
    <p:extLst>
      <p:ext uri="{BB962C8B-B14F-4D97-AF65-F5344CB8AC3E}">
        <p14:creationId xmlns:p14="http://schemas.microsoft.com/office/powerpoint/2010/main" val="29917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election of 1824 is notable for being the only time since the passage of the Twelfth Amendment in which the presidential election was decided by the House of Representatives, as no candidate received a majority of the electoral vote. This presidential election was also the only one in which the candidate receiving the most electoral votes did not become president (because a majority, not just a plurality, is required to win). It is also often said to be the first election in which the president did not win the popular vote, although the popular vote was not measured nationwide. At that time, several states did not conduct a popular vote, allowing their state legislature to choose their electors.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John Quincy Adams was elected President on February 9, 1825, after the election was decided by the House of Representatives.</a:t>
            </a:r>
            <a:endParaRPr lang="en-US" dirty="0"/>
          </a:p>
        </p:txBody>
      </p:sp>
      <p:sp>
        <p:nvSpPr>
          <p:cNvPr id="4" name="Slide Number Placeholder 3"/>
          <p:cNvSpPr>
            <a:spLocks noGrp="1"/>
          </p:cNvSpPr>
          <p:nvPr>
            <p:ph type="sldNum" sz="quarter" idx="10"/>
          </p:nvPr>
        </p:nvSpPr>
        <p:spPr/>
        <p:txBody>
          <a:bodyPr/>
          <a:lstStyle/>
          <a:p>
            <a:fld id="{92E9E4FF-A96F-42A7-BFB4-A4158579C7C6}" type="slidenum">
              <a:rPr lang="en-US" smtClean="0"/>
              <a:t>3</a:t>
            </a:fld>
            <a:endParaRPr lang="en-US"/>
          </a:p>
        </p:txBody>
      </p:sp>
    </p:spTree>
    <p:extLst>
      <p:ext uri="{BB962C8B-B14F-4D97-AF65-F5344CB8AC3E}">
        <p14:creationId xmlns:p14="http://schemas.microsoft.com/office/powerpoint/2010/main" val="250715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1/24/2020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Chapter 11 Sec. </a:t>
            </a:r>
            <a:r>
              <a:rPr lang="en-US" b="1" dirty="0" smtClean="0"/>
              <a:t>5</a:t>
            </a:r>
            <a:endParaRPr lang="en-US" dirty="0"/>
          </a:p>
        </p:txBody>
      </p:sp>
      <p:sp>
        <p:nvSpPr>
          <p:cNvPr id="3" name="Subtitle 2"/>
          <p:cNvSpPr>
            <a:spLocks noGrp="1"/>
          </p:cNvSpPr>
          <p:nvPr>
            <p:ph type="subTitle" idx="1"/>
          </p:nvPr>
        </p:nvSpPr>
        <p:spPr/>
        <p:txBody>
          <a:bodyPr/>
          <a:lstStyle/>
          <a:p>
            <a:r>
              <a:rPr lang="en-US" b="1" dirty="0"/>
              <a:t>Non-legislative Powers</a:t>
            </a:r>
            <a:r>
              <a:rPr lang="en-US" dirty="0"/>
              <a:t/>
            </a:r>
            <a:br>
              <a:rPr lang="en-US" dirty="0"/>
            </a:br>
            <a:endParaRPr lang="en-US" dirty="0"/>
          </a:p>
        </p:txBody>
      </p:sp>
    </p:spTree>
    <p:extLst>
      <p:ext uri="{BB962C8B-B14F-4D97-AF65-F5344CB8AC3E}">
        <p14:creationId xmlns:p14="http://schemas.microsoft.com/office/powerpoint/2010/main" val="21827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Constitutional </a:t>
            </a:r>
            <a:r>
              <a:rPr lang="en-US" dirty="0" smtClean="0"/>
              <a:t>Amendments</a:t>
            </a:r>
            <a:endParaRPr lang="en-US" dirty="0"/>
          </a:p>
        </p:txBody>
      </p:sp>
      <p:sp>
        <p:nvSpPr>
          <p:cNvPr id="3" name="Content Placeholder 2"/>
          <p:cNvSpPr>
            <a:spLocks noGrp="1"/>
          </p:cNvSpPr>
          <p:nvPr>
            <p:ph idx="1"/>
          </p:nvPr>
        </p:nvSpPr>
        <p:spPr/>
        <p:txBody>
          <a:bodyPr>
            <a:normAutofit/>
          </a:bodyPr>
          <a:lstStyle/>
          <a:p>
            <a:pPr lvl="0"/>
            <a:r>
              <a:rPr lang="en-US" dirty="0" smtClean="0"/>
              <a:t>Article </a:t>
            </a:r>
            <a:r>
              <a:rPr lang="en-US" dirty="0"/>
              <a:t>V of the Constitution grants Congress the power to propose Constitutional amendments by a </a:t>
            </a:r>
            <a:r>
              <a:rPr lang="en-US" dirty="0" smtClean="0">
                <a:solidFill>
                  <a:srgbClr val="FF0000"/>
                </a:solidFill>
              </a:rPr>
              <a:t>2/3</a:t>
            </a:r>
            <a:r>
              <a:rPr lang="en-US" dirty="0" smtClean="0"/>
              <a:t> </a:t>
            </a:r>
            <a:r>
              <a:rPr lang="en-US" dirty="0"/>
              <a:t>vote in </a:t>
            </a:r>
            <a:r>
              <a:rPr lang="en-US" dirty="0" smtClean="0">
                <a:solidFill>
                  <a:srgbClr val="FF0000"/>
                </a:solidFill>
              </a:rPr>
              <a:t>each house.</a:t>
            </a:r>
            <a:endParaRPr lang="en-US" dirty="0">
              <a:solidFill>
                <a:srgbClr val="FF0000"/>
              </a:solidFill>
            </a:endParaRPr>
          </a:p>
          <a:p>
            <a:pPr lvl="0"/>
            <a:r>
              <a:rPr lang="en-US" dirty="0"/>
              <a:t>This process has been used </a:t>
            </a:r>
            <a:r>
              <a:rPr lang="en-US" dirty="0" smtClean="0">
                <a:solidFill>
                  <a:srgbClr val="FF0000"/>
                </a:solidFill>
              </a:rPr>
              <a:t>33</a:t>
            </a:r>
            <a:r>
              <a:rPr lang="en-US" dirty="0" smtClean="0"/>
              <a:t> </a:t>
            </a:r>
            <a:r>
              <a:rPr lang="en-US" dirty="0"/>
              <a:t>times thus far.</a:t>
            </a:r>
          </a:p>
          <a:p>
            <a:pPr lvl="0"/>
            <a:r>
              <a:rPr lang="en-US" dirty="0"/>
              <a:t>Article V also provides for proposal using a national convention if requested by 2/3 of the State Legislatures.  This has </a:t>
            </a:r>
            <a:r>
              <a:rPr lang="en-US" dirty="0" smtClean="0">
                <a:solidFill>
                  <a:srgbClr val="FF0000"/>
                </a:solidFill>
              </a:rPr>
              <a:t>never</a:t>
            </a:r>
            <a:r>
              <a:rPr lang="en-US" dirty="0" smtClean="0"/>
              <a:t> </a:t>
            </a:r>
            <a:r>
              <a:rPr lang="en-US" dirty="0"/>
              <a:t>been used.</a:t>
            </a:r>
          </a:p>
          <a:p>
            <a:endParaRPr lang="en-US" dirty="0"/>
          </a:p>
        </p:txBody>
      </p:sp>
    </p:spTree>
    <p:extLst>
      <p:ext uri="{BB962C8B-B14F-4D97-AF65-F5344CB8AC3E}">
        <p14:creationId xmlns:p14="http://schemas.microsoft.com/office/powerpoint/2010/main" val="397718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Electoral Duties</a:t>
            </a:r>
            <a:br>
              <a:rPr lang="en-US" dirty="0"/>
            </a:br>
            <a:endParaRPr lang="en-US" dirty="0"/>
          </a:p>
        </p:txBody>
      </p:sp>
      <p:sp>
        <p:nvSpPr>
          <p:cNvPr id="3" name="Content Placeholder 2"/>
          <p:cNvSpPr>
            <a:spLocks noGrp="1"/>
          </p:cNvSpPr>
          <p:nvPr>
            <p:ph idx="1"/>
          </p:nvPr>
        </p:nvSpPr>
        <p:spPr>
          <a:xfrm>
            <a:off x="1484310" y="2070539"/>
            <a:ext cx="10018713" cy="3720662"/>
          </a:xfrm>
        </p:spPr>
        <p:txBody>
          <a:bodyPr>
            <a:normAutofit/>
          </a:bodyPr>
          <a:lstStyle/>
          <a:p>
            <a:pPr lvl="0"/>
            <a:r>
              <a:rPr lang="en-US" dirty="0" smtClean="0"/>
              <a:t>Congress </a:t>
            </a:r>
            <a:r>
              <a:rPr lang="en-US" dirty="0"/>
              <a:t>has electoral duties that are only exercised in very unusual circumstances.</a:t>
            </a:r>
          </a:p>
          <a:p>
            <a:pPr lvl="0"/>
            <a:r>
              <a:rPr lang="en-US" dirty="0"/>
              <a:t>According to the 12</a:t>
            </a:r>
            <a:r>
              <a:rPr lang="en-US" baseline="30000" dirty="0"/>
              <a:t>th</a:t>
            </a:r>
            <a:r>
              <a:rPr lang="en-US" dirty="0"/>
              <a:t> Amendment, the </a:t>
            </a:r>
            <a:r>
              <a:rPr lang="en-US" dirty="0">
                <a:solidFill>
                  <a:srgbClr val="FF0000"/>
                </a:solidFill>
              </a:rPr>
              <a:t>House</a:t>
            </a:r>
            <a:r>
              <a:rPr lang="en-US" dirty="0"/>
              <a:t> would be required to choose a President if no candidate received a majority of votes in the </a:t>
            </a:r>
            <a:r>
              <a:rPr lang="en-US" dirty="0">
                <a:solidFill>
                  <a:srgbClr val="FF0000"/>
                </a:solidFill>
              </a:rPr>
              <a:t>Electoral </a:t>
            </a:r>
            <a:r>
              <a:rPr lang="en-US" dirty="0" smtClean="0">
                <a:solidFill>
                  <a:srgbClr val="FF0000"/>
                </a:solidFill>
              </a:rPr>
              <a:t>College (270)</a:t>
            </a:r>
            <a:r>
              <a:rPr lang="en-US" dirty="0" smtClean="0"/>
              <a:t>.  </a:t>
            </a:r>
          </a:p>
          <a:p>
            <a:pPr lvl="0"/>
            <a:r>
              <a:rPr lang="en-US" dirty="0" smtClean="0"/>
              <a:t>The </a:t>
            </a:r>
            <a:r>
              <a:rPr lang="en-US" dirty="0"/>
              <a:t>House would choose from among the top 3 </a:t>
            </a:r>
            <a:r>
              <a:rPr lang="en-US" dirty="0">
                <a:solidFill>
                  <a:srgbClr val="FF0000"/>
                </a:solidFill>
              </a:rPr>
              <a:t>electoral</a:t>
            </a:r>
            <a:r>
              <a:rPr lang="en-US" dirty="0"/>
              <a:t> vote-getters.  </a:t>
            </a:r>
            <a:endParaRPr lang="en-US" dirty="0" smtClean="0"/>
          </a:p>
          <a:p>
            <a:pPr lvl="0"/>
            <a:r>
              <a:rPr lang="en-US" dirty="0" smtClean="0"/>
              <a:t>The </a:t>
            </a:r>
            <a:r>
              <a:rPr lang="en-US" dirty="0"/>
              <a:t>voting would be 1 vote per </a:t>
            </a:r>
            <a:r>
              <a:rPr lang="en-US" dirty="0">
                <a:solidFill>
                  <a:srgbClr val="FF0000"/>
                </a:solidFill>
              </a:rPr>
              <a:t>state</a:t>
            </a:r>
            <a:r>
              <a:rPr lang="en-US" dirty="0"/>
              <a:t> for a total of 50 votes, with a majority required to elect. </a:t>
            </a:r>
          </a:p>
          <a:p>
            <a:endParaRPr lang="en-US" dirty="0"/>
          </a:p>
        </p:txBody>
      </p:sp>
    </p:spTree>
    <p:extLst>
      <p:ext uri="{BB962C8B-B14F-4D97-AF65-F5344CB8AC3E}">
        <p14:creationId xmlns:p14="http://schemas.microsoft.com/office/powerpoint/2010/main" val="305141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Electoral Duties</a:t>
            </a:r>
            <a:endParaRPr lang="en-US" dirty="0"/>
          </a:p>
        </p:txBody>
      </p:sp>
      <p:sp>
        <p:nvSpPr>
          <p:cNvPr id="3" name="Content Placeholder 2"/>
          <p:cNvSpPr>
            <a:spLocks noGrp="1"/>
          </p:cNvSpPr>
          <p:nvPr>
            <p:ph idx="1"/>
          </p:nvPr>
        </p:nvSpPr>
        <p:spPr>
          <a:xfrm>
            <a:off x="1484310" y="2112579"/>
            <a:ext cx="10018713" cy="3678621"/>
          </a:xfrm>
        </p:spPr>
        <p:txBody>
          <a:bodyPr>
            <a:normAutofit lnSpcReduction="10000"/>
          </a:bodyPr>
          <a:lstStyle/>
          <a:p>
            <a:pPr lvl="0"/>
            <a:r>
              <a:rPr lang="en-US" dirty="0"/>
              <a:t>The </a:t>
            </a:r>
            <a:r>
              <a:rPr lang="en-US" dirty="0">
                <a:solidFill>
                  <a:srgbClr val="FF0000"/>
                </a:solidFill>
              </a:rPr>
              <a:t>Senate</a:t>
            </a:r>
            <a:r>
              <a:rPr lang="en-US" dirty="0"/>
              <a:t> would select the Vice President if no candidate received a majority of the votes in the Electoral College.  The procedures would be similar to those used by the House, except that each </a:t>
            </a:r>
            <a:r>
              <a:rPr lang="en-US" dirty="0">
                <a:solidFill>
                  <a:srgbClr val="FF0000"/>
                </a:solidFill>
              </a:rPr>
              <a:t>Senator</a:t>
            </a:r>
            <a:r>
              <a:rPr lang="en-US" dirty="0"/>
              <a:t> gets one vote, for a total of </a:t>
            </a:r>
            <a:r>
              <a:rPr lang="en-US" dirty="0">
                <a:solidFill>
                  <a:srgbClr val="FF0000"/>
                </a:solidFill>
              </a:rPr>
              <a:t>100</a:t>
            </a:r>
            <a:r>
              <a:rPr lang="en-US" dirty="0"/>
              <a:t> votes, with a majority required to elect. </a:t>
            </a:r>
          </a:p>
          <a:p>
            <a:pPr lvl="0"/>
            <a:r>
              <a:rPr lang="en-US" dirty="0"/>
              <a:t>In addition, the </a:t>
            </a:r>
            <a:r>
              <a:rPr lang="en-US" dirty="0">
                <a:solidFill>
                  <a:srgbClr val="FF0000"/>
                </a:solidFill>
              </a:rPr>
              <a:t>25</a:t>
            </a:r>
            <a:r>
              <a:rPr lang="en-US" baseline="30000" dirty="0">
                <a:solidFill>
                  <a:srgbClr val="FF0000"/>
                </a:solidFill>
              </a:rPr>
              <a:t>th</a:t>
            </a:r>
            <a:r>
              <a:rPr lang="en-US" dirty="0"/>
              <a:t> Amendment provides for a successor if the office of Vice President becomes empty.  In this case, the </a:t>
            </a:r>
            <a:r>
              <a:rPr lang="en-US" dirty="0">
                <a:solidFill>
                  <a:srgbClr val="FF0000"/>
                </a:solidFill>
              </a:rPr>
              <a:t>President</a:t>
            </a:r>
            <a:r>
              <a:rPr lang="en-US" dirty="0"/>
              <a:t> would choose a new Vice President, but the successor would be subject to a majority approval by both </a:t>
            </a:r>
            <a:r>
              <a:rPr lang="en-US" dirty="0">
                <a:solidFill>
                  <a:srgbClr val="FF0000"/>
                </a:solidFill>
              </a:rPr>
              <a:t>House</a:t>
            </a:r>
            <a:r>
              <a:rPr lang="en-US" dirty="0"/>
              <a:t> and </a:t>
            </a:r>
            <a:r>
              <a:rPr lang="en-US" dirty="0" smtClean="0">
                <a:solidFill>
                  <a:srgbClr val="FF0000"/>
                </a:solidFill>
              </a:rPr>
              <a:t>Senate</a:t>
            </a:r>
            <a:r>
              <a:rPr lang="en-US" dirty="0" smtClean="0"/>
              <a:t>. </a:t>
            </a:r>
            <a:endParaRPr lang="en-US" dirty="0"/>
          </a:p>
          <a:p>
            <a:pPr lvl="1"/>
            <a:r>
              <a:rPr lang="en-US" dirty="0" smtClean="0"/>
              <a:t>Ex. Ford</a:t>
            </a:r>
            <a:endParaRPr lang="en-US" dirty="0"/>
          </a:p>
          <a:p>
            <a:endParaRPr lang="en-US" dirty="0"/>
          </a:p>
        </p:txBody>
      </p:sp>
    </p:spTree>
    <p:extLst>
      <p:ext uri="{BB962C8B-B14F-4D97-AF65-F5344CB8AC3E}">
        <p14:creationId xmlns:p14="http://schemas.microsoft.com/office/powerpoint/2010/main" val="390396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Impeachment</a:t>
            </a:r>
          </a:p>
        </p:txBody>
      </p:sp>
      <p:sp>
        <p:nvSpPr>
          <p:cNvPr id="3" name="Content Placeholder 2"/>
          <p:cNvSpPr>
            <a:spLocks noGrp="1"/>
          </p:cNvSpPr>
          <p:nvPr>
            <p:ph idx="1"/>
          </p:nvPr>
        </p:nvSpPr>
        <p:spPr>
          <a:xfrm>
            <a:off x="1484310" y="2343807"/>
            <a:ext cx="10018713" cy="3794234"/>
          </a:xfrm>
        </p:spPr>
        <p:txBody>
          <a:bodyPr>
            <a:normAutofit/>
          </a:bodyPr>
          <a:lstStyle/>
          <a:p>
            <a:pPr lvl="0"/>
            <a:r>
              <a:rPr lang="en-US" dirty="0" smtClean="0"/>
              <a:t>The </a:t>
            </a:r>
            <a:r>
              <a:rPr lang="en-US" dirty="0"/>
              <a:t>Constitution allows for the removal of the President, VP, and all civil officers of the US.  They may be removed for </a:t>
            </a:r>
            <a:r>
              <a:rPr lang="en-US" dirty="0">
                <a:solidFill>
                  <a:srgbClr val="FF0000"/>
                </a:solidFill>
              </a:rPr>
              <a:t>treason, bribery, or other high crimes and misdemeanors</a:t>
            </a:r>
            <a:r>
              <a:rPr lang="en-US" dirty="0"/>
              <a:t>. </a:t>
            </a:r>
          </a:p>
          <a:p>
            <a:pPr lvl="0"/>
            <a:r>
              <a:rPr lang="en-US" dirty="0"/>
              <a:t> Removal is a two-part process, first, the </a:t>
            </a:r>
            <a:r>
              <a:rPr lang="en-US" dirty="0">
                <a:solidFill>
                  <a:srgbClr val="FF0000"/>
                </a:solidFill>
              </a:rPr>
              <a:t>House</a:t>
            </a:r>
            <a:r>
              <a:rPr lang="en-US" dirty="0"/>
              <a:t> determines if there is sufficient evidence to bring charges, and second, the </a:t>
            </a:r>
            <a:r>
              <a:rPr lang="en-US" dirty="0">
                <a:solidFill>
                  <a:srgbClr val="FF0000"/>
                </a:solidFill>
              </a:rPr>
              <a:t>Senate</a:t>
            </a:r>
            <a:r>
              <a:rPr lang="en-US" dirty="0"/>
              <a:t> holds the trial.  </a:t>
            </a:r>
            <a:endParaRPr lang="en-US" dirty="0" smtClean="0"/>
          </a:p>
          <a:p>
            <a:pPr lvl="0"/>
            <a:r>
              <a:rPr lang="en-US" dirty="0" smtClean="0"/>
              <a:t>The </a:t>
            </a:r>
            <a:r>
              <a:rPr lang="en-US" dirty="0"/>
              <a:t>House has the sole power to </a:t>
            </a:r>
            <a:r>
              <a:rPr lang="en-US" dirty="0">
                <a:solidFill>
                  <a:srgbClr val="FF0000"/>
                </a:solidFill>
              </a:rPr>
              <a:t>impeach</a:t>
            </a:r>
            <a:r>
              <a:rPr lang="en-US" dirty="0"/>
              <a:t>, or bring charges.  The Senate has the sole power to </a:t>
            </a:r>
            <a:r>
              <a:rPr lang="en-US" dirty="0">
                <a:solidFill>
                  <a:srgbClr val="FF0000"/>
                </a:solidFill>
              </a:rPr>
              <a:t>try</a:t>
            </a:r>
            <a:r>
              <a:rPr lang="en-US" dirty="0"/>
              <a:t>, or to judge, in impeachment cases.   The house may bring charges with a majority vote, while a conviction in the Senate requires a </a:t>
            </a:r>
            <a:r>
              <a:rPr lang="en-US" dirty="0">
                <a:solidFill>
                  <a:srgbClr val="FF0000"/>
                </a:solidFill>
              </a:rPr>
              <a:t>2/3</a:t>
            </a:r>
            <a:r>
              <a:rPr lang="en-US" dirty="0"/>
              <a:t> vote.</a:t>
            </a:r>
          </a:p>
          <a:p>
            <a:endParaRPr lang="en-US" dirty="0"/>
          </a:p>
        </p:txBody>
      </p:sp>
    </p:spTree>
    <p:extLst>
      <p:ext uri="{BB962C8B-B14F-4D97-AF65-F5344CB8AC3E}">
        <p14:creationId xmlns:p14="http://schemas.microsoft.com/office/powerpoint/2010/main" val="409200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Impeachment</a:t>
            </a:r>
          </a:p>
        </p:txBody>
      </p:sp>
      <p:sp>
        <p:nvSpPr>
          <p:cNvPr id="3" name="Content Placeholder 2"/>
          <p:cNvSpPr>
            <a:spLocks noGrp="1"/>
          </p:cNvSpPr>
          <p:nvPr>
            <p:ph idx="1"/>
          </p:nvPr>
        </p:nvSpPr>
        <p:spPr>
          <a:xfrm>
            <a:off x="1484310" y="2270235"/>
            <a:ext cx="10018713" cy="3520966"/>
          </a:xfrm>
        </p:spPr>
        <p:txBody>
          <a:bodyPr>
            <a:normAutofit/>
          </a:bodyPr>
          <a:lstStyle/>
          <a:p>
            <a:pPr lvl="0"/>
            <a:r>
              <a:rPr lang="en-US" dirty="0"/>
              <a:t>There is one restriction in the Senate.  If it is the President being impeached, the person who presides over the Senate must be the </a:t>
            </a:r>
            <a:r>
              <a:rPr lang="en-US" dirty="0">
                <a:solidFill>
                  <a:srgbClr val="FF0000"/>
                </a:solidFill>
              </a:rPr>
              <a:t>Chief Justice </a:t>
            </a:r>
            <a:r>
              <a:rPr lang="en-US" dirty="0"/>
              <a:t>of the Supreme Court.</a:t>
            </a:r>
          </a:p>
          <a:p>
            <a:pPr lvl="0"/>
            <a:r>
              <a:rPr lang="en-US" dirty="0"/>
              <a:t>To date there have been 17 impeachments in the House, with 7 eventually found guilty in the Senate.  All 7 have been federal judges. </a:t>
            </a:r>
          </a:p>
          <a:p>
            <a:pPr lvl="0"/>
            <a:r>
              <a:rPr lang="en-US" dirty="0" smtClean="0">
                <a:solidFill>
                  <a:srgbClr val="FF0000"/>
                </a:solidFill>
              </a:rPr>
              <a:t>Three</a:t>
            </a:r>
            <a:r>
              <a:rPr lang="en-US" dirty="0" smtClean="0"/>
              <a:t> </a:t>
            </a:r>
            <a:r>
              <a:rPr lang="en-US" dirty="0"/>
              <a:t>Presidents have been impeached, </a:t>
            </a:r>
            <a:r>
              <a:rPr lang="en-US" dirty="0">
                <a:solidFill>
                  <a:srgbClr val="FF0000"/>
                </a:solidFill>
              </a:rPr>
              <a:t>Andrew </a:t>
            </a:r>
            <a:r>
              <a:rPr lang="en-US" dirty="0" smtClean="0">
                <a:solidFill>
                  <a:srgbClr val="FF0000"/>
                </a:solidFill>
              </a:rPr>
              <a:t>Johnson, Bill Clinton and Donald Trump</a:t>
            </a:r>
            <a:r>
              <a:rPr lang="en-US" dirty="0" smtClean="0"/>
              <a:t>.  The first two </a:t>
            </a:r>
            <a:r>
              <a:rPr lang="en-US" dirty="0"/>
              <a:t>were found not guilty in the Senate.  Richard Nixon </a:t>
            </a:r>
            <a:r>
              <a:rPr lang="en-US" dirty="0">
                <a:solidFill>
                  <a:srgbClr val="FF0000"/>
                </a:solidFill>
              </a:rPr>
              <a:t>resigned</a:t>
            </a:r>
            <a:r>
              <a:rPr lang="en-US" dirty="0"/>
              <a:t> rather than face impeachment over the Watergate affair.</a:t>
            </a:r>
          </a:p>
          <a:p>
            <a:endParaRPr lang="en-US" dirty="0"/>
          </a:p>
        </p:txBody>
      </p:sp>
    </p:spTree>
    <p:extLst>
      <p:ext uri="{BB962C8B-B14F-4D97-AF65-F5344CB8AC3E}">
        <p14:creationId xmlns:p14="http://schemas.microsoft.com/office/powerpoint/2010/main" val="1276180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Executive </a:t>
            </a:r>
            <a:r>
              <a:rPr lang="en-US" dirty="0" smtClean="0"/>
              <a:t>Powers:</a:t>
            </a:r>
            <a:r>
              <a:rPr lang="en-US" dirty="0"/>
              <a:t/>
            </a:r>
            <a:br>
              <a:rPr lang="en-US" dirty="0"/>
            </a:br>
            <a:r>
              <a:rPr lang="en-US" dirty="0"/>
              <a:t>Appointments</a:t>
            </a:r>
            <a:br>
              <a:rPr lang="en-US" dirty="0"/>
            </a:br>
            <a:endParaRPr lang="en-US" dirty="0"/>
          </a:p>
        </p:txBody>
      </p:sp>
      <p:sp>
        <p:nvSpPr>
          <p:cNvPr id="3" name="Content Placeholder 2"/>
          <p:cNvSpPr>
            <a:spLocks noGrp="1"/>
          </p:cNvSpPr>
          <p:nvPr>
            <p:ph idx="1"/>
          </p:nvPr>
        </p:nvSpPr>
        <p:spPr>
          <a:xfrm>
            <a:off x="1484310" y="2291255"/>
            <a:ext cx="10018713" cy="4312745"/>
          </a:xfrm>
        </p:spPr>
        <p:txBody>
          <a:bodyPr/>
          <a:lstStyle/>
          <a:p>
            <a:pPr lvl="1"/>
            <a:r>
              <a:rPr lang="en-US" sz="2400" dirty="0"/>
              <a:t>All major appointments made by the President must be approved by a </a:t>
            </a:r>
            <a:r>
              <a:rPr lang="en-US" sz="2400" dirty="0">
                <a:solidFill>
                  <a:srgbClr val="FF0000"/>
                </a:solidFill>
              </a:rPr>
              <a:t>2/3</a:t>
            </a:r>
            <a:r>
              <a:rPr lang="en-US" sz="2400" dirty="0"/>
              <a:t> vote by the Senate. </a:t>
            </a:r>
          </a:p>
          <a:p>
            <a:pPr lvl="1"/>
            <a:r>
              <a:rPr lang="en-US" sz="2400" dirty="0"/>
              <a:t>There is a long-standing tradition called “Senatorial Courtesy”.  According to this tradition, if the President makes an appointment to a federal position whose region lies entirely with a state, and that state’s Senator objects to the appointment, and the Senator is from the President’s party, then the Senate will automatically turn down the appointment. </a:t>
            </a:r>
          </a:p>
          <a:p>
            <a:endParaRPr lang="en-US" dirty="0"/>
          </a:p>
        </p:txBody>
      </p:sp>
    </p:spTree>
    <p:extLst>
      <p:ext uri="{BB962C8B-B14F-4D97-AF65-F5344CB8AC3E}">
        <p14:creationId xmlns:p14="http://schemas.microsoft.com/office/powerpoint/2010/main" val="2551698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Executive Powers</a:t>
            </a:r>
            <a:br>
              <a:rPr lang="en-US" dirty="0"/>
            </a:br>
            <a:r>
              <a:rPr lang="en-US" dirty="0" smtClean="0"/>
              <a:t>Treaties &amp; </a:t>
            </a:r>
            <a:r>
              <a:rPr lang="en-US" dirty="0"/>
              <a:t>Investigatory </a:t>
            </a:r>
            <a:r>
              <a:rPr lang="en-US" dirty="0" smtClean="0"/>
              <a:t>Power</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President makes treaties “by and with the Advice and Consent of the Senate.” A treaty must be approved by </a:t>
            </a:r>
            <a:r>
              <a:rPr lang="en-US" dirty="0">
                <a:solidFill>
                  <a:srgbClr val="FF0000"/>
                </a:solidFill>
              </a:rPr>
              <a:t>2/3</a:t>
            </a:r>
            <a:r>
              <a:rPr lang="en-US" dirty="0"/>
              <a:t> of the </a:t>
            </a:r>
            <a:r>
              <a:rPr lang="en-US" dirty="0">
                <a:solidFill>
                  <a:srgbClr val="FF0000"/>
                </a:solidFill>
              </a:rPr>
              <a:t>Senate</a:t>
            </a:r>
            <a:r>
              <a:rPr lang="en-US" dirty="0"/>
              <a:t>. </a:t>
            </a:r>
          </a:p>
          <a:p>
            <a:pPr marL="0" lvl="0" indent="0">
              <a:buNone/>
            </a:pPr>
            <a:r>
              <a:rPr lang="en-US" dirty="0"/>
              <a:t>Investigatory Power</a:t>
            </a:r>
          </a:p>
          <a:p>
            <a:pPr lvl="0"/>
            <a:r>
              <a:rPr lang="en-US" dirty="0"/>
              <a:t>Congress has the power to investigate matters of </a:t>
            </a:r>
            <a:r>
              <a:rPr lang="en-US" dirty="0">
                <a:solidFill>
                  <a:srgbClr val="FF0000"/>
                </a:solidFill>
              </a:rPr>
              <a:t>interest</a:t>
            </a:r>
            <a:r>
              <a:rPr lang="en-US" dirty="0"/>
              <a:t>. </a:t>
            </a:r>
          </a:p>
          <a:p>
            <a:pPr lvl="0"/>
            <a:r>
              <a:rPr lang="en-US" dirty="0"/>
              <a:t>Investigations take place through the </a:t>
            </a:r>
            <a:r>
              <a:rPr lang="en-US" dirty="0">
                <a:solidFill>
                  <a:srgbClr val="FF0000"/>
                </a:solidFill>
              </a:rPr>
              <a:t>standing</a:t>
            </a:r>
            <a:r>
              <a:rPr lang="en-US" dirty="0"/>
              <a:t> committees of Congress. </a:t>
            </a:r>
          </a:p>
          <a:p>
            <a:endParaRPr lang="en-US" dirty="0"/>
          </a:p>
        </p:txBody>
      </p:sp>
    </p:spTree>
    <p:extLst>
      <p:ext uri="{BB962C8B-B14F-4D97-AF65-F5344CB8AC3E}">
        <p14:creationId xmlns:p14="http://schemas.microsoft.com/office/powerpoint/2010/main" val="3187596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41</TotalTime>
  <Words>767</Words>
  <Application>Microsoft Office PowerPoint</Application>
  <PresentationFormat>Widescreen</PresentationFormat>
  <Paragraphs>35</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Parallax</vt:lpstr>
      <vt:lpstr>Chapter 11 Sec. 5</vt:lpstr>
      <vt:lpstr>Constitutional Amendments</vt:lpstr>
      <vt:lpstr>Electoral Duties </vt:lpstr>
      <vt:lpstr>Electoral Duties</vt:lpstr>
      <vt:lpstr>Impeachment</vt:lpstr>
      <vt:lpstr>Impeachment</vt:lpstr>
      <vt:lpstr>Executive Powers: Appointments </vt:lpstr>
      <vt:lpstr>Executive Powers Treaties &amp; Investigatory Power </vt:lpstr>
    </vt:vector>
  </TitlesOfParts>
  <Company>G9SBKB2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Sec. 5</dc:title>
  <dc:creator>Aaron Dail</dc:creator>
  <cp:lastModifiedBy>Aaron Dail</cp:lastModifiedBy>
  <cp:revision>5</cp:revision>
  <dcterms:created xsi:type="dcterms:W3CDTF">2018-01-29T23:12:17Z</dcterms:created>
  <dcterms:modified xsi:type="dcterms:W3CDTF">2020-01-24T16:22:51Z</dcterms:modified>
</cp:coreProperties>
</file>