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AE229B-9FBC-4013-A6A7-E64FE8852B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9622215"/>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928556-7E05-4A35-BFA6-1682D173D0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050195"/>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41D08E-8798-47B4-880E-424F66C2DD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7293520"/>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40BE48-3B27-4EF4-A75D-9E41187087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8195605"/>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6C58D5-26DD-4247-86AA-9E5E20F61E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8539764"/>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24D7A2-92A1-408E-BBB7-C40D154E24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599876"/>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1EDDAAD-E6B5-46B4-9A8A-BC2295B840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3668000"/>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944284-4C4A-4EAF-B71B-530DA7B55E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6891941"/>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E8889E7-BA23-45F1-8A4D-E3DB2CBDCA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316393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DB73FAE-5494-4D1D-A156-26B060FD39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9603686"/>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FBB59B1-B239-4368-97CE-EBDCC590EF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7315767"/>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ABF4BFB-FD53-4C2A-977A-16C20DD93160}"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6743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orient="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6"/>
          <p:cNvSpPr txBox="1">
            <a:spLocks noChangeArrowheads="1"/>
          </p:cNvSpPr>
          <p:nvPr/>
        </p:nvSpPr>
        <p:spPr bwMode="auto">
          <a:xfrm>
            <a:off x="0" y="0"/>
            <a:ext cx="9144000" cy="21852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en-US" altLang="en-US" sz="2800" b="1" dirty="0">
                <a:solidFill>
                  <a:srgbClr val="000000"/>
                </a:solidFill>
                <a:effectLst>
                  <a:outerShdw blurRad="38100" dist="38100" dir="2700000" algn="tl">
                    <a:srgbClr val="FFFFFF"/>
                  </a:outerShdw>
                </a:effectLst>
              </a:rPr>
              <a:t>Vegetation Maps</a:t>
            </a:r>
          </a:p>
          <a:p>
            <a:pPr fontAlgn="base">
              <a:spcAft>
                <a:spcPct val="0"/>
              </a:spcAft>
              <a:buFontTx/>
              <a:buChar char="•"/>
            </a:pPr>
            <a:r>
              <a:rPr lang="en-US" altLang="en-US" sz="2800" b="1" dirty="0">
                <a:solidFill>
                  <a:srgbClr val="000000"/>
                </a:solidFill>
                <a:effectLst>
                  <a:outerShdw blurRad="38100" dist="38100" dir="2700000" algn="tl">
                    <a:srgbClr val="FFFFFF"/>
                  </a:outerShdw>
                </a:effectLst>
              </a:rPr>
              <a:t>	</a:t>
            </a:r>
            <a:r>
              <a:rPr lang="en-US" altLang="en-US" sz="2000" b="1" dirty="0">
                <a:solidFill>
                  <a:srgbClr val="000000"/>
                </a:solidFill>
                <a:effectLst>
                  <a:outerShdw blurRad="38100" dist="38100" dir="2700000" algn="tl">
                    <a:srgbClr val="FFFFFF"/>
                  </a:outerShdw>
                </a:effectLst>
              </a:rPr>
              <a:t>Create at least SIX vegetation regions (see </a:t>
            </a:r>
            <a:r>
              <a:rPr lang="en-US" altLang="en-US" sz="2000" b="1" dirty="0" smtClean="0">
                <a:solidFill>
                  <a:srgbClr val="000000"/>
                </a:solidFill>
                <a:effectLst>
                  <a:outerShdw blurRad="38100" dist="38100" dir="2700000" algn="tl">
                    <a:srgbClr val="FFFFFF"/>
                  </a:outerShdw>
                </a:effectLst>
              </a:rPr>
              <a:t>pg. 55 </a:t>
            </a:r>
            <a:r>
              <a:rPr lang="en-US" altLang="en-US" sz="2000" b="1" dirty="0">
                <a:solidFill>
                  <a:srgbClr val="000000"/>
                </a:solidFill>
                <a:effectLst>
                  <a:outerShdw blurRad="38100" dist="38100" dir="2700000" algn="tl">
                    <a:srgbClr val="FFFFFF"/>
                  </a:outerShdw>
                </a:effectLst>
              </a:rPr>
              <a:t>in your text).</a:t>
            </a:r>
          </a:p>
          <a:p>
            <a:pPr fontAlgn="base">
              <a:spcAft>
                <a:spcPct val="0"/>
              </a:spcAft>
              <a:buFontTx/>
              <a:buChar char="•"/>
            </a:pPr>
            <a:r>
              <a:rPr lang="en-US" altLang="en-US" sz="2000" b="1" dirty="0">
                <a:solidFill>
                  <a:srgbClr val="000000"/>
                </a:solidFill>
                <a:effectLst>
                  <a:outerShdw blurRad="38100" dist="38100" dir="2700000" algn="tl">
                    <a:srgbClr val="FFFFFF"/>
                  </a:outerShdw>
                </a:effectLst>
              </a:rPr>
              <a:t>	Create a </a:t>
            </a:r>
            <a:r>
              <a:rPr lang="en-US" altLang="en-US" sz="2000" b="1" dirty="0" smtClean="0">
                <a:solidFill>
                  <a:srgbClr val="000000"/>
                </a:solidFill>
                <a:effectLst>
                  <a:outerShdw blurRad="38100" dist="38100" dir="2700000" algn="tl">
                    <a:srgbClr val="FFFFFF"/>
                  </a:outerShdw>
                </a:effectLst>
              </a:rPr>
              <a:t>key to clarify </a:t>
            </a:r>
            <a:r>
              <a:rPr lang="en-US" altLang="en-US" sz="2000" b="1" dirty="0" smtClean="0">
                <a:solidFill>
                  <a:srgbClr val="000000"/>
                </a:solidFill>
                <a:effectLst>
                  <a:outerShdw blurRad="38100" dist="38100" dir="2700000" algn="tl">
                    <a:srgbClr val="FFFFFF"/>
                  </a:outerShdw>
                </a:effectLst>
              </a:rPr>
              <a:t>colors</a:t>
            </a:r>
          </a:p>
          <a:p>
            <a:pPr fontAlgn="base">
              <a:spcAft>
                <a:spcPct val="0"/>
              </a:spcAft>
              <a:buFontTx/>
              <a:buChar char="•"/>
            </a:pPr>
            <a:r>
              <a:rPr lang="en-US" altLang="en-US" sz="2000" b="1" dirty="0" smtClean="0">
                <a:solidFill>
                  <a:srgbClr val="000000"/>
                </a:solidFill>
                <a:effectLst>
                  <a:outerShdw blurRad="38100" dist="38100" dir="2700000" algn="tl">
                    <a:srgbClr val="FFFFFF"/>
                  </a:outerShdw>
                </a:effectLst>
              </a:rPr>
              <a:t>            Title your map</a:t>
            </a:r>
            <a:endParaRPr lang="en-US" altLang="en-US" sz="2000" b="1" dirty="0">
              <a:solidFill>
                <a:srgbClr val="000000"/>
              </a:solidFill>
              <a:effectLst>
                <a:outerShdw blurRad="38100" dist="38100" dir="2700000" algn="tl">
                  <a:srgbClr val="FFFFFF"/>
                </a:outerShdw>
              </a:effectLst>
            </a:endParaRPr>
          </a:p>
          <a:p>
            <a:pPr fontAlgn="base">
              <a:spcAft>
                <a:spcPct val="0"/>
              </a:spcAft>
              <a:buFontTx/>
              <a:buChar char="•"/>
            </a:pPr>
            <a:r>
              <a:rPr lang="en-US" altLang="en-US" sz="2000" b="1" dirty="0">
                <a:solidFill>
                  <a:srgbClr val="000000"/>
                </a:solidFill>
                <a:effectLst>
                  <a:outerShdw blurRad="38100" dist="38100" dir="2700000" algn="tl">
                    <a:srgbClr val="FFFFFF"/>
                  </a:outerShdw>
                </a:effectLst>
              </a:rPr>
              <a:t>	You must use At LEAST four real vegetation types… the others 	can be unique to your island</a:t>
            </a:r>
          </a:p>
        </p:txBody>
      </p:sp>
      <p:pic>
        <p:nvPicPr>
          <p:cNvPr id="1026" name="Picture 2" descr="http://3.bp.blogspot.com/-j_iQIWJBjag/UYkMUnPcuOI/AAAAAAAAFLQ/_UE3ZsJGgVk/s1600/world-map-natural-vege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0657"/>
            <a:ext cx="9144000" cy="447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36594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wheel(4)">
                                      <p:cBhvr>
                                        <p:cTn id="7" dur="20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2" y="0"/>
            <a:ext cx="9144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4400" b="1" dirty="0">
                <a:solidFill>
                  <a:srgbClr val="000000"/>
                </a:solidFill>
                <a:effectLst>
                  <a:outerShdw blurRad="38100" dist="38100" dir="2700000" algn="tl">
                    <a:srgbClr val="FFFFFF"/>
                  </a:outerShdw>
                </a:effectLst>
              </a:rPr>
              <a:t>Coniferous Forest</a:t>
            </a:r>
          </a:p>
        </p:txBody>
      </p:sp>
      <p:pic>
        <p:nvPicPr>
          <p:cNvPr id="23560" name="Picture 8" descr="http://media-1.web.britannica.com/eb-media/05/93105-004-A69550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3" y="631371"/>
            <a:ext cx="9165305" cy="62157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444" y="5181600"/>
            <a:ext cx="7620000" cy="1477328"/>
          </a:xfrm>
          <a:prstGeom prst="rect">
            <a:avLst/>
          </a:prstGeom>
          <a:noFill/>
        </p:spPr>
        <p:txBody>
          <a:bodyPr wrap="square" rtlCol="0">
            <a:spAutoFit/>
          </a:bodyPr>
          <a:lstStyle/>
          <a:p>
            <a:r>
              <a:rPr lang="en-US" dirty="0">
                <a:solidFill>
                  <a:schemeClr val="bg1"/>
                </a:solidFill>
              </a:rPr>
              <a:t>Coniferous forests are made up mainly of cone-bearing or coniferous trees, such as spruces, hemlocks, pines and firs. The leaves of these trees are either small and needle-like or scale-like and most stay green all year around (evergreen). All are softwoods able to survive cold </a:t>
            </a:r>
            <a:r>
              <a:rPr lang="en-US" dirty="0" smtClean="0">
                <a:solidFill>
                  <a:schemeClr val="bg1"/>
                </a:solidFill>
              </a:rPr>
              <a:t>temperatures </a:t>
            </a:r>
            <a:r>
              <a:rPr lang="en-US" dirty="0">
                <a:solidFill>
                  <a:schemeClr val="bg1"/>
                </a:solidFill>
              </a:rPr>
              <a:t>and acidic soil.</a:t>
            </a:r>
            <a:endParaRPr lang="en-US" dirty="0">
              <a:solidFill>
                <a:schemeClr val="bg1"/>
              </a:solidFill>
            </a:endParaRPr>
          </a:p>
        </p:txBody>
      </p:sp>
    </p:spTree>
    <p:extLst>
      <p:ext uri="{BB962C8B-B14F-4D97-AF65-F5344CB8AC3E}">
        <p14:creationId xmlns:p14="http://schemas.microsoft.com/office/powerpoint/2010/main" val="1909223120"/>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6"/>
          <p:cNvSpPr txBox="1">
            <a:spLocks noChangeArrowheads="1"/>
          </p:cNvSpPr>
          <p:nvPr/>
        </p:nvSpPr>
        <p:spPr bwMode="auto">
          <a:xfrm>
            <a:off x="22981" y="5411450"/>
            <a:ext cx="9121019" cy="144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4400" dirty="0">
                <a:solidFill>
                  <a:srgbClr val="000000"/>
                </a:solidFill>
                <a:effectLst>
                  <a:outerShdw blurRad="38100" dist="38100" dir="2700000" algn="tl">
                    <a:srgbClr val="FFFFFF"/>
                  </a:outerShdw>
                </a:effectLst>
              </a:rPr>
              <a:t>Mixed Coniferous and Deciduous forest</a:t>
            </a:r>
          </a:p>
        </p:txBody>
      </p:sp>
      <p:pic>
        <p:nvPicPr>
          <p:cNvPr id="25608" name="Picture 8" descr="http://zwallpaper.biz/hinhanh/tt/131214mixed-forest-nature-wallpaper-1920x1080-3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1" y="76200"/>
            <a:ext cx="907626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45915"/>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descr="http://www.groundtruthtrekking.org/static/uploads/photos/tundra-and-glaci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702" name="Text Box 6"/>
          <p:cNvSpPr txBox="1">
            <a:spLocks noChangeArrowheads="1"/>
          </p:cNvSpPr>
          <p:nvPr/>
        </p:nvSpPr>
        <p:spPr bwMode="auto">
          <a:xfrm>
            <a:off x="1600200" y="228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4400" b="1">
                <a:solidFill>
                  <a:srgbClr val="000000"/>
                </a:solidFill>
                <a:effectLst>
                  <a:outerShdw blurRad="38100" dist="38100" dir="2700000" algn="tl">
                    <a:srgbClr val="FFFFFF"/>
                  </a:outerShdw>
                </a:effectLst>
              </a:rPr>
              <a:t>Tundra</a:t>
            </a:r>
          </a:p>
        </p:txBody>
      </p:sp>
      <p:sp>
        <p:nvSpPr>
          <p:cNvPr id="2" name="TextBox 1"/>
          <p:cNvSpPr txBox="1"/>
          <p:nvPr/>
        </p:nvSpPr>
        <p:spPr>
          <a:xfrm>
            <a:off x="1447800" y="4876800"/>
            <a:ext cx="4572000" cy="1200329"/>
          </a:xfrm>
          <a:prstGeom prst="rect">
            <a:avLst/>
          </a:prstGeom>
          <a:noFill/>
        </p:spPr>
        <p:txBody>
          <a:bodyPr wrap="square" rtlCol="0">
            <a:spAutoFit/>
          </a:bodyPr>
          <a:lstStyle/>
          <a:p>
            <a:r>
              <a:rPr lang="en-US" dirty="0" smtClean="0">
                <a:solidFill>
                  <a:schemeClr val="bg1"/>
                </a:solidFill>
              </a:rPr>
              <a:t>The </a:t>
            </a:r>
            <a:r>
              <a:rPr lang="en-US" dirty="0">
                <a:solidFill>
                  <a:schemeClr val="bg1"/>
                </a:solidFill>
              </a:rPr>
              <a:t>vegetation of tundra is low growing, and consists mainly of </a:t>
            </a:r>
            <a:r>
              <a:rPr lang="en-US" b="1" dirty="0">
                <a:solidFill>
                  <a:schemeClr val="bg1"/>
                </a:solidFill>
              </a:rPr>
              <a:t>sedges</a:t>
            </a:r>
            <a:r>
              <a:rPr lang="en-US" dirty="0">
                <a:solidFill>
                  <a:schemeClr val="bg1"/>
                </a:solidFill>
              </a:rPr>
              <a:t>, grasses, </a:t>
            </a:r>
            <a:r>
              <a:rPr lang="en-US" b="1" dirty="0">
                <a:solidFill>
                  <a:schemeClr val="bg1"/>
                </a:solidFill>
              </a:rPr>
              <a:t>dwarf shrubs</a:t>
            </a:r>
            <a:r>
              <a:rPr lang="en-US" dirty="0">
                <a:solidFill>
                  <a:schemeClr val="bg1"/>
                </a:solidFill>
              </a:rPr>
              <a:t>, wildflowers, </a:t>
            </a:r>
            <a:r>
              <a:rPr lang="en-US" b="1" dirty="0">
                <a:solidFill>
                  <a:schemeClr val="bg1"/>
                </a:solidFill>
              </a:rPr>
              <a:t>mosses</a:t>
            </a:r>
            <a:r>
              <a:rPr lang="en-US" dirty="0">
                <a:solidFill>
                  <a:schemeClr val="bg1"/>
                </a:solidFill>
              </a:rPr>
              <a:t>, and lichens.</a:t>
            </a:r>
            <a:endParaRPr lang="en-US" dirty="0">
              <a:solidFill>
                <a:schemeClr val="bg1"/>
              </a:solidFill>
            </a:endParaRPr>
          </a:p>
        </p:txBody>
      </p:sp>
    </p:spTree>
    <p:extLst>
      <p:ext uri="{BB962C8B-B14F-4D97-AF65-F5344CB8AC3E}">
        <p14:creationId xmlns:p14="http://schemas.microsoft.com/office/powerpoint/2010/main" val="1933467788"/>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4" name="Picture 10" descr="http://upload.wikimedia.org/wikipedia/commons/7/70/Auyuittuq_NP_8_2001-07-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771"/>
            <a:ext cx="9086742" cy="6836229"/>
          </a:xfrm>
          <a:prstGeom prst="rect">
            <a:avLst/>
          </a:prstGeom>
          <a:noFill/>
          <a:extLst>
            <a:ext uri="{909E8E84-426E-40DD-AFC4-6F175D3DCCD1}">
              <a14:hiddenFill xmlns:a14="http://schemas.microsoft.com/office/drawing/2010/main">
                <a:solidFill>
                  <a:srgbClr val="FFFFFF"/>
                </a:solidFill>
              </a14:hiddenFill>
            </a:ext>
          </a:extLst>
        </p:spPr>
      </p:pic>
      <p:sp>
        <p:nvSpPr>
          <p:cNvPr id="31750" name="Text Box 6"/>
          <p:cNvSpPr txBox="1">
            <a:spLocks noChangeArrowheads="1"/>
          </p:cNvSpPr>
          <p:nvPr/>
        </p:nvSpPr>
        <p:spPr bwMode="auto">
          <a:xfrm>
            <a:off x="6553200" y="21771"/>
            <a:ext cx="19256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4400" b="1" dirty="0">
                <a:solidFill>
                  <a:srgbClr val="000000"/>
                </a:solidFill>
                <a:effectLst>
                  <a:outerShdw blurRad="38100" dist="38100" dir="2700000" algn="tl">
                    <a:srgbClr val="FFFFFF"/>
                  </a:outerShdw>
                </a:effectLst>
              </a:rPr>
              <a:t>Icecap</a:t>
            </a:r>
          </a:p>
        </p:txBody>
      </p:sp>
      <p:sp>
        <p:nvSpPr>
          <p:cNvPr id="2" name="TextBox 1"/>
          <p:cNvSpPr txBox="1"/>
          <p:nvPr/>
        </p:nvSpPr>
        <p:spPr>
          <a:xfrm>
            <a:off x="381000" y="5105400"/>
            <a:ext cx="5334000" cy="1477328"/>
          </a:xfrm>
          <a:prstGeom prst="rect">
            <a:avLst/>
          </a:prstGeom>
          <a:noFill/>
        </p:spPr>
        <p:txBody>
          <a:bodyPr wrap="square" rtlCol="0">
            <a:spAutoFit/>
          </a:bodyPr>
          <a:lstStyle/>
          <a:p>
            <a:r>
              <a:rPr lang="en-US" dirty="0"/>
              <a:t>The climate covers areas in or near the polar regions, such as Antarctica and Greenland, as well as the highest mountaintops. Such areas are covered by a permanent layer of </a:t>
            </a:r>
            <a:r>
              <a:rPr lang="en-US" b="1" dirty="0"/>
              <a:t>ice</a:t>
            </a:r>
            <a:r>
              <a:rPr lang="en-US" dirty="0"/>
              <a:t> and have no </a:t>
            </a:r>
            <a:r>
              <a:rPr lang="en-US" b="1" dirty="0"/>
              <a:t>vegetation</a:t>
            </a:r>
            <a:endParaRPr lang="en-US" dirty="0"/>
          </a:p>
        </p:txBody>
      </p:sp>
    </p:spTree>
    <p:extLst>
      <p:ext uri="{BB962C8B-B14F-4D97-AF65-F5344CB8AC3E}">
        <p14:creationId xmlns:p14="http://schemas.microsoft.com/office/powerpoint/2010/main" val="4191191656"/>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15026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5029200" y="228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4400" b="1">
                <a:solidFill>
                  <a:srgbClr val="000000"/>
                </a:solidFill>
                <a:effectLst>
                  <a:outerShdw blurRad="38100" dist="38100" dir="2700000" algn="tl">
                    <a:srgbClr val="FFFFFF"/>
                  </a:outerShdw>
                </a:effectLst>
              </a:rPr>
              <a:t>Highlands</a:t>
            </a:r>
          </a:p>
        </p:txBody>
      </p:sp>
      <p:sp>
        <p:nvSpPr>
          <p:cNvPr id="2" name="TextBox 1"/>
          <p:cNvSpPr txBox="1"/>
          <p:nvPr/>
        </p:nvSpPr>
        <p:spPr>
          <a:xfrm>
            <a:off x="400515" y="5644661"/>
            <a:ext cx="6553200" cy="1200329"/>
          </a:xfrm>
          <a:prstGeom prst="rect">
            <a:avLst/>
          </a:prstGeom>
          <a:noFill/>
        </p:spPr>
        <p:txBody>
          <a:bodyPr wrap="square" rtlCol="0">
            <a:spAutoFit/>
          </a:bodyPr>
          <a:lstStyle/>
          <a:p>
            <a:r>
              <a:rPr lang="en-US" dirty="0">
                <a:solidFill>
                  <a:schemeClr val="bg1"/>
                </a:solidFill>
              </a:rPr>
              <a:t>Shrubs are generally confined to elevations immediately above the timberline or grow only in certain specially </a:t>
            </a:r>
            <a:r>
              <a:rPr lang="en-US" dirty="0" smtClean="0">
                <a:solidFill>
                  <a:schemeClr val="bg1"/>
                </a:solidFill>
              </a:rPr>
              <a:t>favorable </a:t>
            </a:r>
            <a:r>
              <a:rPr lang="en-US" dirty="0">
                <a:solidFill>
                  <a:schemeClr val="bg1"/>
                </a:solidFill>
              </a:rPr>
              <a:t>localities at higher elevations where also they tend to become greatly dwarfed.</a:t>
            </a:r>
            <a:endParaRPr lang="en-US" dirty="0">
              <a:solidFill>
                <a:schemeClr val="bg1"/>
              </a:solidFill>
            </a:endParaRPr>
          </a:p>
        </p:txBody>
      </p:sp>
    </p:spTree>
    <p:extLst>
      <p:ext uri="{BB962C8B-B14F-4D97-AF65-F5344CB8AC3E}">
        <p14:creationId xmlns:p14="http://schemas.microsoft.com/office/powerpoint/2010/main" val="3287399490"/>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0" y="762000"/>
            <a:ext cx="86106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b="1">
                <a:solidFill>
                  <a:srgbClr val="FFFFFF"/>
                </a:solidFill>
                <a:effectLst>
                  <a:outerShdw blurRad="38100" dist="38100" dir="2700000" algn="tl">
                    <a:srgbClr val="000000"/>
                  </a:outerShdw>
                </a:effectLst>
              </a:rPr>
              <a:t>Make sure that you look at your Physical Map when you create your vegetations regions.  They should make sense together.  For example, the desert vegetation should be located in your desert area, Icecaps are probably going to be found near your mountain tops, grass lands will be on your lower elevations, etc.</a:t>
            </a:r>
            <a:r>
              <a:rPr lang="en-US" altLang="en-US">
                <a:solidFill>
                  <a:srgbClr val="000000"/>
                </a:solidFill>
              </a:rPr>
              <a:t>  </a:t>
            </a:r>
          </a:p>
        </p:txBody>
      </p:sp>
    </p:spTree>
    <p:extLst>
      <p:ext uri="{BB962C8B-B14F-4D97-AF65-F5344CB8AC3E}">
        <p14:creationId xmlns:p14="http://schemas.microsoft.com/office/powerpoint/2010/main" val="3858596263"/>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Text Box 10"/>
          <p:cNvSpPr txBox="1">
            <a:spLocks noChangeArrowheads="1"/>
          </p:cNvSpPr>
          <p:nvPr/>
        </p:nvSpPr>
        <p:spPr bwMode="auto">
          <a:xfrm>
            <a:off x="6019800" y="2667000"/>
            <a:ext cx="2743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4400" b="1" dirty="0">
                <a:solidFill>
                  <a:srgbClr val="000000"/>
                </a:solidFill>
                <a:effectLst>
                  <a:outerShdw blurRad="38100" dist="38100" dir="2700000" algn="tl">
                    <a:srgbClr val="FFFFFF"/>
                  </a:outerShdw>
                </a:effectLst>
              </a:rPr>
              <a:t>Tropical Rain Forest</a:t>
            </a:r>
          </a:p>
        </p:txBody>
      </p:sp>
      <p:pic>
        <p:nvPicPr>
          <p:cNvPr id="21516" name="Picture 12" descr="http://www.conserve-energy-future.com/wp-content/uploads/2013/05/Tropical_Rain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52400"/>
            <a:ext cx="5562600" cy="1200329"/>
          </a:xfrm>
          <a:prstGeom prst="rect">
            <a:avLst/>
          </a:prstGeom>
          <a:noFill/>
        </p:spPr>
        <p:txBody>
          <a:bodyPr wrap="square" rtlCol="0">
            <a:spAutoFit/>
          </a:bodyPr>
          <a:lstStyle/>
          <a:p>
            <a:r>
              <a:rPr lang="en-US" dirty="0">
                <a:solidFill>
                  <a:schemeClr val="bg1"/>
                </a:solidFill>
              </a:rPr>
              <a:t>H</a:t>
            </a:r>
            <a:r>
              <a:rPr lang="en-US" dirty="0" smtClean="0">
                <a:solidFill>
                  <a:schemeClr val="bg1"/>
                </a:solidFill>
              </a:rPr>
              <a:t>ot</a:t>
            </a:r>
            <a:r>
              <a:rPr lang="en-US" dirty="0">
                <a:solidFill>
                  <a:schemeClr val="bg1"/>
                </a:solidFill>
              </a:rPr>
              <a:t>, moist biome found near Earth's equator. </a:t>
            </a:r>
            <a:r>
              <a:rPr lang="en-US" b="1" dirty="0">
                <a:solidFill>
                  <a:schemeClr val="bg1"/>
                </a:solidFill>
              </a:rPr>
              <a:t>Tropical rainforests</a:t>
            </a:r>
            <a:r>
              <a:rPr lang="en-US" dirty="0">
                <a:solidFill>
                  <a:schemeClr val="bg1"/>
                </a:solidFill>
              </a:rPr>
              <a:t> receive from 60 to 160 inches of precipitation that is fairly evenly distributed throughout the year</a:t>
            </a:r>
            <a:r>
              <a:rPr lang="en-US" dirty="0" smtClean="0">
                <a:solidFill>
                  <a:schemeClr val="bg1"/>
                </a:solidFill>
              </a:rPr>
              <a:t>. Very dense. </a:t>
            </a:r>
            <a:endParaRPr lang="en-US" dirty="0">
              <a:solidFill>
                <a:schemeClr val="bg1"/>
              </a:solidFill>
            </a:endParaRPr>
          </a:p>
        </p:txBody>
      </p:sp>
    </p:spTree>
    <p:extLst>
      <p:ext uri="{BB962C8B-B14F-4D97-AF65-F5344CB8AC3E}">
        <p14:creationId xmlns:p14="http://schemas.microsoft.com/office/powerpoint/2010/main" val="1211505113"/>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6"/>
          <p:cNvSpPr txBox="1">
            <a:spLocks noChangeArrowheads="1"/>
          </p:cNvSpPr>
          <p:nvPr/>
        </p:nvSpPr>
        <p:spPr bwMode="auto">
          <a:xfrm>
            <a:off x="0" y="5867400"/>
            <a:ext cx="9144000" cy="7694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4400" b="1" dirty="0">
                <a:solidFill>
                  <a:srgbClr val="000000"/>
                </a:solidFill>
                <a:effectLst>
                  <a:outerShdw blurRad="38100" dist="38100" dir="2700000" algn="tl">
                    <a:srgbClr val="FFFFFF"/>
                  </a:outerShdw>
                </a:effectLst>
              </a:rPr>
              <a:t>Tropical Grasslands/ Savanna</a:t>
            </a:r>
          </a:p>
        </p:txBody>
      </p:sp>
      <p:pic>
        <p:nvPicPr>
          <p:cNvPr id="26632" name="Picture 8" descr="http://environment11.pbworks.com/f/savan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 y="304800"/>
            <a:ext cx="9166661"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0" y="457200"/>
            <a:ext cx="6019800" cy="1200329"/>
          </a:xfrm>
          <a:prstGeom prst="rect">
            <a:avLst/>
          </a:prstGeom>
          <a:noFill/>
        </p:spPr>
        <p:txBody>
          <a:bodyPr wrap="square" rtlCol="0">
            <a:spAutoFit/>
          </a:bodyPr>
          <a:lstStyle/>
          <a:p>
            <a:r>
              <a:rPr lang="en-US" dirty="0" smtClean="0">
                <a:solidFill>
                  <a:schemeClr val="bg1"/>
                </a:solidFill>
              </a:rPr>
              <a:t>a</a:t>
            </a:r>
            <a:r>
              <a:rPr lang="en-US" dirty="0">
                <a:solidFill>
                  <a:schemeClr val="bg1"/>
                </a:solidFill>
              </a:rPr>
              <a:t> </a:t>
            </a:r>
            <a:r>
              <a:rPr lang="en-US" b="1" dirty="0">
                <a:solidFill>
                  <a:schemeClr val="bg1"/>
                </a:solidFill>
              </a:rPr>
              <a:t>mixed</a:t>
            </a:r>
            <a:r>
              <a:rPr lang="en-US" dirty="0">
                <a:solidFill>
                  <a:schemeClr val="bg1"/>
                </a:solidFill>
              </a:rPr>
              <a:t> </a:t>
            </a:r>
            <a:r>
              <a:rPr lang="en-US" dirty="0" smtClean="0">
                <a:solidFill>
                  <a:schemeClr val="bg1"/>
                </a:solidFill>
              </a:rPr>
              <a:t>ecosystem characterized </a:t>
            </a:r>
            <a:r>
              <a:rPr lang="en-US" dirty="0">
                <a:solidFill>
                  <a:schemeClr val="bg1"/>
                </a:solidFill>
              </a:rPr>
              <a:t>by the trees being sufficiently widely spaced so that the canopy does not close. The open canopy allows sufficient light to reach the ground to support </a:t>
            </a:r>
            <a:r>
              <a:rPr lang="en-US" dirty="0" smtClean="0">
                <a:solidFill>
                  <a:schemeClr val="bg1"/>
                </a:solidFill>
              </a:rPr>
              <a:t>a</a:t>
            </a:r>
            <a:r>
              <a:rPr lang="en-US" dirty="0">
                <a:solidFill>
                  <a:schemeClr val="bg1"/>
                </a:solidFill>
              </a:rPr>
              <a:t> layer consisting primarily of grasses.</a:t>
            </a:r>
            <a:endParaRPr lang="en-US" dirty="0">
              <a:solidFill>
                <a:schemeClr val="bg1"/>
              </a:solidFill>
            </a:endParaRPr>
          </a:p>
        </p:txBody>
      </p:sp>
    </p:spTree>
    <p:extLst>
      <p:ext uri="{BB962C8B-B14F-4D97-AF65-F5344CB8AC3E}">
        <p14:creationId xmlns:p14="http://schemas.microsoft.com/office/powerpoint/2010/main" val="519054941"/>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6"/>
          <p:cNvSpPr txBox="1">
            <a:spLocks noChangeArrowheads="1"/>
          </p:cNvSpPr>
          <p:nvPr/>
        </p:nvSpPr>
        <p:spPr bwMode="auto">
          <a:xfrm>
            <a:off x="0" y="181336"/>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4400" b="1" dirty="0">
                <a:solidFill>
                  <a:srgbClr val="000000"/>
                </a:solidFill>
                <a:effectLst>
                  <a:outerShdw blurRad="38100" dist="38100" dir="2700000" algn="tl">
                    <a:srgbClr val="FFFFFF"/>
                  </a:outerShdw>
                </a:effectLst>
              </a:rPr>
              <a:t>Desert Scrub/Waste Lands</a:t>
            </a:r>
          </a:p>
        </p:txBody>
      </p:sp>
      <p:pic>
        <p:nvPicPr>
          <p:cNvPr id="28680" name="Picture 8" descr="http://ichef.bbci.co.uk/naturelibrary/images/ic/credit/640x395/d/de/deserts_and_xeric_shrublands/deserts_and_xeric_shrubland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8" y="1143000"/>
            <a:ext cx="9176657" cy="53863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95400"/>
            <a:ext cx="4267200" cy="923330"/>
          </a:xfrm>
          <a:prstGeom prst="rect">
            <a:avLst/>
          </a:prstGeom>
          <a:noFill/>
        </p:spPr>
        <p:txBody>
          <a:bodyPr wrap="square" rtlCol="0">
            <a:spAutoFit/>
          </a:bodyPr>
          <a:lstStyle/>
          <a:p>
            <a:r>
              <a:rPr lang="en-US" b="1" dirty="0">
                <a:solidFill>
                  <a:schemeClr val="bg1"/>
                </a:solidFill>
              </a:rPr>
              <a:t>Desert scrub vegetation</a:t>
            </a:r>
            <a:r>
              <a:rPr lang="en-US" dirty="0">
                <a:solidFill>
                  <a:schemeClr val="bg1"/>
                </a:solidFill>
              </a:rPr>
              <a:t> occurs where summer rainfall is insufficient to support large trees or closed-canopy forests.</a:t>
            </a:r>
            <a:endParaRPr lang="en-US" dirty="0">
              <a:solidFill>
                <a:schemeClr val="bg1"/>
              </a:solidFill>
            </a:endParaRPr>
          </a:p>
        </p:txBody>
      </p:sp>
    </p:spTree>
    <p:extLst>
      <p:ext uri="{BB962C8B-B14F-4D97-AF65-F5344CB8AC3E}">
        <p14:creationId xmlns:p14="http://schemas.microsoft.com/office/powerpoint/2010/main" val="3493022250"/>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Chapar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4" name="Text Box 6"/>
          <p:cNvSpPr txBox="1">
            <a:spLocks noChangeArrowheads="1"/>
          </p:cNvSpPr>
          <p:nvPr/>
        </p:nvSpPr>
        <p:spPr bwMode="auto">
          <a:xfrm>
            <a:off x="-114300" y="5867400"/>
            <a:ext cx="9372600" cy="83099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4800" dirty="0">
                <a:solidFill>
                  <a:srgbClr val="000000"/>
                </a:solidFill>
                <a:effectLst>
                  <a:outerShdw blurRad="38100" dist="38100" dir="2700000" algn="tl">
                    <a:srgbClr val="FFFFFF"/>
                  </a:outerShdw>
                </a:effectLst>
              </a:rPr>
              <a:t>Chaparral </a:t>
            </a:r>
            <a:r>
              <a:rPr lang="en-US" altLang="en-US" dirty="0">
                <a:solidFill>
                  <a:srgbClr val="000000"/>
                </a:solidFill>
                <a:effectLst>
                  <a:outerShdw blurRad="38100" dist="38100" dir="2700000" algn="tl">
                    <a:srgbClr val="FFFFFF"/>
                  </a:outerShdw>
                </a:effectLst>
              </a:rPr>
              <a:t>(Not in Textbook)</a:t>
            </a:r>
          </a:p>
        </p:txBody>
      </p:sp>
      <p:sp>
        <p:nvSpPr>
          <p:cNvPr id="2" name="TextBox 1"/>
          <p:cNvSpPr txBox="1"/>
          <p:nvPr/>
        </p:nvSpPr>
        <p:spPr>
          <a:xfrm>
            <a:off x="2286000" y="1219200"/>
            <a:ext cx="3581400" cy="1754326"/>
          </a:xfrm>
          <a:prstGeom prst="rect">
            <a:avLst/>
          </a:prstGeom>
          <a:noFill/>
        </p:spPr>
        <p:txBody>
          <a:bodyPr wrap="square" rtlCol="0">
            <a:spAutoFit/>
          </a:bodyPr>
          <a:lstStyle/>
          <a:p>
            <a:r>
              <a:rPr lang="en-US" b="1" dirty="0">
                <a:solidFill>
                  <a:schemeClr val="bg1"/>
                </a:solidFill>
              </a:rPr>
              <a:t>Chaparral</a:t>
            </a:r>
            <a:r>
              <a:rPr lang="en-US" dirty="0">
                <a:solidFill>
                  <a:schemeClr val="bg1"/>
                </a:solidFill>
              </a:rPr>
              <a:t>, vegetation composed of broad-leaved evergreen shrubs, bushes, and small trees usually less than 2.5 m (about 8 feet) tall; together they often form dense thickets. </a:t>
            </a:r>
          </a:p>
        </p:txBody>
      </p:sp>
    </p:spTree>
    <p:extLst>
      <p:ext uri="{BB962C8B-B14F-4D97-AF65-F5344CB8AC3E}">
        <p14:creationId xmlns:p14="http://schemas.microsoft.com/office/powerpoint/2010/main" val="1991354700"/>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http://upload.wikimedia.org/wikipedia/commons/thumb/5/50/Prau.JPG/800px-Pr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4" name="Text Box 6"/>
          <p:cNvSpPr txBox="1">
            <a:spLocks noChangeArrowheads="1"/>
          </p:cNvSpPr>
          <p:nvPr/>
        </p:nvSpPr>
        <p:spPr bwMode="auto">
          <a:xfrm>
            <a:off x="10886" y="5404304"/>
            <a:ext cx="3810000" cy="1431925"/>
          </a:xfrm>
          <a:prstGeom prst="rect">
            <a:avLst/>
          </a:prstGeom>
          <a:solidFill>
            <a:schemeClr val="accent1"/>
          </a:solidFill>
          <a:ln>
            <a:noFill/>
          </a:ln>
          <a:effectLst/>
        </p:spPr>
        <p:txBody>
          <a:bodyPr>
            <a:spAutoFit/>
          </a:bodyPr>
          <a:lstStyle/>
          <a:p>
            <a:pPr algn="ctr" fontAlgn="base">
              <a:spcBef>
                <a:spcPct val="50000"/>
              </a:spcBef>
              <a:spcAft>
                <a:spcPct val="0"/>
              </a:spcAft>
            </a:pPr>
            <a:r>
              <a:rPr lang="en-US" altLang="en-US" sz="4400" b="1" dirty="0">
                <a:solidFill>
                  <a:srgbClr val="000000"/>
                </a:solidFill>
                <a:effectLst>
                  <a:outerShdw blurRad="38100" dist="38100" dir="2700000" algn="tl">
                    <a:srgbClr val="FFFFFF"/>
                  </a:outerShdw>
                </a:effectLst>
              </a:rPr>
              <a:t>Temperate Grasslands</a:t>
            </a:r>
          </a:p>
        </p:txBody>
      </p:sp>
      <p:sp>
        <p:nvSpPr>
          <p:cNvPr id="2" name="TextBox 1"/>
          <p:cNvSpPr txBox="1"/>
          <p:nvPr/>
        </p:nvSpPr>
        <p:spPr>
          <a:xfrm>
            <a:off x="4267200" y="5334000"/>
            <a:ext cx="4800600" cy="1323439"/>
          </a:xfrm>
          <a:prstGeom prst="rect">
            <a:avLst/>
          </a:prstGeom>
          <a:noFill/>
        </p:spPr>
        <p:txBody>
          <a:bodyPr wrap="square" rtlCol="0">
            <a:spAutoFit/>
          </a:bodyPr>
          <a:lstStyle/>
          <a:p>
            <a:r>
              <a:rPr lang="en-US" sz="2000" b="1" dirty="0">
                <a:solidFill>
                  <a:schemeClr val="bg1"/>
                </a:solidFill>
              </a:rPr>
              <a:t>Temperate grasslands</a:t>
            </a:r>
            <a:r>
              <a:rPr lang="en-US" sz="2000" dirty="0">
                <a:solidFill>
                  <a:schemeClr val="bg1"/>
                </a:solidFill>
              </a:rPr>
              <a:t> are characterized as having grasses as the dominant </a:t>
            </a:r>
            <a:r>
              <a:rPr lang="en-US" sz="2000" b="1" dirty="0">
                <a:solidFill>
                  <a:schemeClr val="bg1"/>
                </a:solidFill>
              </a:rPr>
              <a:t>vegetation</a:t>
            </a:r>
            <a:r>
              <a:rPr lang="en-US" sz="2000" dirty="0">
                <a:solidFill>
                  <a:schemeClr val="bg1"/>
                </a:solidFill>
              </a:rPr>
              <a:t>. Trees and large shrubs are absent. </a:t>
            </a:r>
            <a:endParaRPr lang="en-US" sz="2000" b="1" dirty="0">
              <a:solidFill>
                <a:schemeClr val="bg1"/>
              </a:solidFill>
            </a:endParaRPr>
          </a:p>
        </p:txBody>
      </p:sp>
    </p:spTree>
    <p:extLst>
      <p:ext uri="{BB962C8B-B14F-4D97-AF65-F5344CB8AC3E}">
        <p14:creationId xmlns:p14="http://schemas.microsoft.com/office/powerpoint/2010/main" val="2403395829"/>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marietta.edu/~biol/biomes/images/woodland/cachap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3" y="228600"/>
            <a:ext cx="8382000" cy="5465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6172200"/>
            <a:ext cx="7696200" cy="707886"/>
          </a:xfrm>
          <a:prstGeom prst="rect">
            <a:avLst/>
          </a:prstGeom>
          <a:noFill/>
        </p:spPr>
        <p:txBody>
          <a:bodyPr wrap="square" rtlCol="0">
            <a:spAutoFit/>
          </a:bodyPr>
          <a:lstStyle/>
          <a:p>
            <a:pPr algn="ctr" fontAlgn="base">
              <a:spcBef>
                <a:spcPct val="0"/>
              </a:spcBef>
              <a:spcAft>
                <a:spcPct val="0"/>
              </a:spcAft>
            </a:pPr>
            <a:r>
              <a:rPr lang="en-US" sz="4000" b="1" dirty="0">
                <a:solidFill>
                  <a:srgbClr val="000000"/>
                </a:solidFill>
              </a:rPr>
              <a:t>Mediterranean Scrub</a:t>
            </a:r>
          </a:p>
        </p:txBody>
      </p:sp>
      <p:sp>
        <p:nvSpPr>
          <p:cNvPr id="3" name="TextBox 2"/>
          <p:cNvSpPr txBox="1"/>
          <p:nvPr/>
        </p:nvSpPr>
        <p:spPr>
          <a:xfrm>
            <a:off x="3276600" y="304800"/>
            <a:ext cx="5105400" cy="1200329"/>
          </a:xfrm>
          <a:prstGeom prst="rect">
            <a:avLst/>
          </a:prstGeom>
          <a:noFill/>
        </p:spPr>
        <p:txBody>
          <a:bodyPr wrap="square" rtlCol="0">
            <a:spAutoFit/>
          </a:bodyPr>
          <a:lstStyle/>
          <a:p>
            <a:r>
              <a:rPr lang="en-US" b="1" dirty="0" smtClean="0"/>
              <a:t>Chaparral</a:t>
            </a:r>
            <a:r>
              <a:rPr lang="en-US" dirty="0"/>
              <a:t> is found in regions with a climate similar to that of the </a:t>
            </a:r>
            <a:r>
              <a:rPr lang="en-US" b="1" dirty="0"/>
              <a:t>Mediterranean</a:t>
            </a:r>
            <a:r>
              <a:rPr lang="en-US" dirty="0"/>
              <a:t> area, characterized by hot, dry summers and mild, wet winters.</a:t>
            </a:r>
            <a:endParaRPr lang="en-US" dirty="0"/>
          </a:p>
        </p:txBody>
      </p:sp>
    </p:spTree>
    <p:extLst>
      <p:ext uri="{BB962C8B-B14F-4D97-AF65-F5344CB8AC3E}">
        <p14:creationId xmlns:p14="http://schemas.microsoft.com/office/powerpoint/2010/main" val="355721075"/>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Box 6"/>
          <p:cNvSpPr txBox="1">
            <a:spLocks noChangeArrowheads="1"/>
          </p:cNvSpPr>
          <p:nvPr/>
        </p:nvSpPr>
        <p:spPr bwMode="auto">
          <a:xfrm>
            <a:off x="0" y="5943600"/>
            <a:ext cx="9144000" cy="7694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4400" b="1">
                <a:solidFill>
                  <a:srgbClr val="000000"/>
                </a:solidFill>
                <a:effectLst>
                  <a:outerShdw blurRad="38100" dist="38100" dir="2700000" algn="tl">
                    <a:srgbClr val="FFFFFF"/>
                  </a:outerShdw>
                </a:effectLst>
              </a:rPr>
              <a:t>Deciduous Forest</a:t>
            </a:r>
          </a:p>
        </p:txBody>
      </p:sp>
      <p:pic>
        <p:nvPicPr>
          <p:cNvPr id="24584" name="Picture 8" descr="http://deciduous-forests.weebly.com/uploads/1/3/4/9/13495783/9170042.jpeg?4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53"/>
            <a:ext cx="9144000" cy="58170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4648200"/>
            <a:ext cx="7924800" cy="923330"/>
          </a:xfrm>
          <a:prstGeom prst="rect">
            <a:avLst/>
          </a:prstGeom>
          <a:noFill/>
        </p:spPr>
        <p:txBody>
          <a:bodyPr wrap="square" rtlCol="0">
            <a:spAutoFit/>
          </a:bodyPr>
          <a:lstStyle/>
          <a:p>
            <a:r>
              <a:rPr lang="en-US" dirty="0">
                <a:solidFill>
                  <a:schemeClr val="bg1"/>
                </a:solidFill>
              </a:rPr>
              <a:t>Temperate deciduous forests are most notable because they go through four seasons. Leaves change color in autumn, fall off in the winter, and grow back in the spring; this adaptation allows plants to survive cold winters.</a:t>
            </a:r>
            <a:endParaRPr lang="en-US" dirty="0">
              <a:solidFill>
                <a:schemeClr val="bg1"/>
              </a:solidFill>
            </a:endParaRPr>
          </a:p>
        </p:txBody>
      </p:sp>
    </p:spTree>
    <p:extLst>
      <p:ext uri="{BB962C8B-B14F-4D97-AF65-F5344CB8AC3E}">
        <p14:creationId xmlns:p14="http://schemas.microsoft.com/office/powerpoint/2010/main" val="2036045274"/>
      </p:ext>
    </p:extLst>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239</TotalTime>
  <Words>283</Words>
  <Application>Microsoft Office PowerPoint</Application>
  <PresentationFormat>On-screen Show (4:3)</PresentationFormat>
  <Paragraphs>29</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Albrecht, Jason</dc:creator>
  <cp:lastModifiedBy>Aaron Dail</cp:lastModifiedBy>
  <cp:revision>10</cp:revision>
  <dcterms:created xsi:type="dcterms:W3CDTF">2014-09-29T13:39:04Z</dcterms:created>
  <dcterms:modified xsi:type="dcterms:W3CDTF">2017-10-12T20:21:18Z</dcterms:modified>
</cp:coreProperties>
</file>