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7" r:id="rId3"/>
    <p:sldId id="270" r:id="rId4"/>
    <p:sldId id="275" r:id="rId5"/>
    <p:sldId id="261" r:id="rId6"/>
    <p:sldId id="262" r:id="rId7"/>
    <p:sldId id="263" r:id="rId8"/>
    <p:sldId id="258" r:id="rId9"/>
    <p:sldId id="256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6" r:id="rId18"/>
    <p:sldId id="273" r:id="rId19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816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42" y="0"/>
            <a:ext cx="3013816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290"/>
            <a:ext cx="3013816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42" y="8842290"/>
            <a:ext cx="3013816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ADCC06-9118-4FFF-B04F-EC00B4CEB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816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7" tIns="46469" rIns="92937" bIns="4646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42" y="0"/>
            <a:ext cx="3013816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7" tIns="46469" rIns="92937" bIns="4646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8500"/>
            <a:ext cx="4649788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10" y="4421146"/>
            <a:ext cx="5564818" cy="419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7" tIns="46469" rIns="92937" bIns="464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290"/>
            <a:ext cx="3013816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7" tIns="46469" rIns="92937" bIns="4646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42" y="8842290"/>
            <a:ext cx="3013816" cy="46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7" tIns="46469" rIns="92937" bIns="4646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621AC56F-B4FE-4806-AAB4-393A7874F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22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A6366-1E81-4B2B-8971-ACEDE7216D0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The answer is the Newgrange Tomb in Ireland.  Remind students that B.C. dates are counted backward from 0, so 100 B.C. is “younger” historically than 1000 B.C.</a:t>
            </a:r>
          </a:p>
        </p:txBody>
      </p:sp>
    </p:spTree>
    <p:extLst>
      <p:ext uri="{BB962C8B-B14F-4D97-AF65-F5344CB8AC3E}">
        <p14:creationId xmlns:p14="http://schemas.microsoft.com/office/powerpoint/2010/main" val="268678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E8A9-401E-44DA-BE03-88165061D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4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308D-06C0-4CA4-B670-0FAD820B6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14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F84D6-5EF8-4A4C-813D-EC1801347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27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8C982E-06F8-4B83-8097-48A808650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10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7CC84D-1E3E-4E8E-8CD1-7025C8B09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3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27B5C3-5453-4048-802F-EDC323140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5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5FD6B-6D9E-42E9-B05E-F69593C69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28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E8E9C-DB6E-450F-9400-C6354E369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3F6B1-EEB6-4625-8734-C52A7E45F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0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379E-8262-41F0-9968-E8614D862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76F1A-20D2-4887-B3A4-49682FBA4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3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00381-0040-4100-A11E-9A192E6DF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C68-91D1-4C0A-B75C-E9F47101D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82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E06C0-288B-473F-A178-9ECB8FF66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55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AC098D-4CA5-404E-84D8-877AD22887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ieldmuseum.org/about/multimedia/scenes-stone-age-cave-paintings-lascaux-photo-gallery" TargetMode="External"/><Relationship Id="rId7" Type="http://schemas.openxmlformats.org/officeDocument/2006/relationships/hyperlink" Target="http://www.flocabulary.com/hunter-gatherers/" TargetMode="External"/><Relationship Id="rId2" Type="http://schemas.openxmlformats.org/officeDocument/2006/relationships/hyperlink" Target="http://www.lascaux.culture.fr/#/en/02_00.x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okaneoutdoors.com/buffaloeddy.htm" TargetMode="External"/><Relationship Id="rId5" Type="http://schemas.openxmlformats.org/officeDocument/2006/relationships/hyperlink" Target="http://www.pbs.org/wgbh/nova/ancient/iceman-last-meal.html" TargetMode="External"/><Relationship Id="rId4" Type="http://schemas.openxmlformats.org/officeDocument/2006/relationships/hyperlink" Target="http://www.culture.gouv.fr/culture/arcnat/chauvet/en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yperhistory.com/online_n2/civil_n2/prehistory.html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sopotamia.lib.uchicago.edu/interactives/jarm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23px-Tongue_(Rolling_Stones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0"/>
            <a:ext cx="3325813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 descr="_40252251_young_jagger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57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WW-004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0764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5800" y="4572000"/>
            <a:ext cx="7620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does this have to do with the  </a:t>
            </a:r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“Paleolithic” </a:t>
            </a:r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and “Neolithic”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ages?</a:t>
            </a:r>
            <a:endParaRPr lang="en-US" alt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Stone_Age_Tools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43148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pixbronze%20tools02%20(600%20x%2029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114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9600" y="3048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Technology: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762000"/>
            <a:ext cx="4114800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Paleolithic: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Hunting and gathering tools: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Baskets, skins, bone and stone tools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00" y="990600"/>
            <a:ext cx="4572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Neolithic: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Farming tools: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Pottery, metal work, spinning/weaving,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Social organization</a:t>
            </a:r>
          </a:p>
        </p:txBody>
      </p:sp>
      <p:pic>
        <p:nvPicPr>
          <p:cNvPr id="12294" name="Picture 6" descr="h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7975"/>
            <a:ext cx="367665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umerian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36988"/>
            <a:ext cx="4038600" cy="3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1066800"/>
            <a:ext cx="40386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Paleolithic: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Small Nomadic groups (25-40)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Society of equals, sharing resources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648200" y="1066800"/>
            <a:ext cx="3962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Neolithic: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Villages and small cities.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Private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r>
              <a:rPr lang="en-US" altLang="en-US" sz="4000" b="1"/>
              <a:t>Great Neolithic Stone Monuments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2800"/>
              <a:t>Which of these ancient monuments was built first?</a:t>
            </a:r>
          </a:p>
        </p:txBody>
      </p:sp>
      <p:pic>
        <p:nvPicPr>
          <p:cNvPr id="22538" name="Picture 10" descr="300px-Stonehenge2007_07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3434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2199349-Newgrange_Uaimh_na_Greine_The_Cave_of_the_Sun_Dub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0020" r="6250" b="9811"/>
          <a:stretch>
            <a:fillRect/>
          </a:stretch>
        </p:blipFill>
        <p:spPr bwMode="auto">
          <a:xfrm>
            <a:off x="6019800" y="2209800"/>
            <a:ext cx="281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pyramids-22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3434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838200" y="14478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Stonehenge in England</a:t>
            </a:r>
          </a:p>
          <a:p>
            <a:r>
              <a:rPr lang="en-US" altLang="en-US" b="1"/>
              <a:t>(3000 B.C. to 1600 B.C.)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048000" y="40386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Pyramids of Egypt</a:t>
            </a:r>
          </a:p>
          <a:p>
            <a:r>
              <a:rPr lang="en-US" altLang="en-US" b="1"/>
              <a:t>(2575 B.C. to 2465 B.C.)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5791200" y="1447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Newgrange tomb in Ireland</a:t>
            </a:r>
          </a:p>
          <a:p>
            <a:r>
              <a:rPr lang="en-US" altLang="en-US" b="1"/>
              <a:t>(3200 B.C.)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butser_ancient_farm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37"/>
          <a:stretch>
            <a:fillRect/>
          </a:stretch>
        </p:blipFill>
        <p:spPr bwMode="auto">
          <a:xfrm>
            <a:off x="5562600" y="3429000"/>
            <a:ext cx="3273425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unti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67665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7467600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Now that you see the difference between both the Paleolithic peoples and the Neolithic peoples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let’s 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 and overview of how these groups developed to become a civilization that encompasses the five traits we discussed earlier.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3505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CC00"/>
                </a:solidFill>
              </a:rPr>
              <a:t>Paleolithic hunters and gathers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038600" y="44958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638800" y="3276600"/>
            <a:ext cx="3505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Farmers/Herders domesticate plants and animals and settle in one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al_Khalil_222s3_October_7_2003_A_Palestinian_pottery_worker_is_putting_touches_on_a_earthenware_vase_at_his_pottery_factory_in_Hebron_Photo_by_Nayef_Hashlamo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5052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228353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1621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609600"/>
            <a:ext cx="3581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CC00"/>
                </a:solidFill>
              </a:rPr>
              <a:t>Farmers produce a Surplus of Food and the population rises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810000" y="2438400"/>
            <a:ext cx="16002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181600" y="381000"/>
            <a:ext cx="37338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Specialized workers arise because people have enough food to start doing other types of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3657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 start to produce more of everything and want items that they don’t make themselves</a:t>
            </a:r>
          </a:p>
        </p:txBody>
      </p:sp>
      <p:pic>
        <p:nvPicPr>
          <p:cNvPr id="15366" name="Picture 6" descr="food-768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05325"/>
            <a:ext cx="3619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267200" y="24384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172200" y="1828800"/>
            <a:ext cx="2743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Trade develops</a:t>
            </a:r>
          </a:p>
        </p:txBody>
      </p:sp>
      <p:pic>
        <p:nvPicPr>
          <p:cNvPr id="15370" name="Picture 10" descr="bazar-vakil-shiraz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3276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CC00"/>
                </a:solidFill>
              </a:rPr>
              <a:t>Writing develops to record trade transactions</a:t>
            </a:r>
          </a:p>
        </p:txBody>
      </p:sp>
      <p:pic>
        <p:nvPicPr>
          <p:cNvPr id="16390" name="Picture 6" descr="akkadian-cune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00050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3581400" y="23622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25886" y="263525"/>
            <a:ext cx="3200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Exchange of ideas and culture.  Civilizations start to borrow and exchange ideas… civilizations grow and adapt.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huffpost.com/gadgets/slideshows/232755/slide_232755_1097952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0886"/>
            <a:ext cx="507987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dailymail.co.uk/i/pix/2013/10/09/article-2451442-0CF7E1CD00000578-986_634x4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13" y="10886"/>
            <a:ext cx="4110065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q-files.com/images/pages/galleries/635/cave-paintings-1-with-lab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35074"/>
            <a:ext cx="9252857" cy="68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10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What do these hands tell us about the ancient peoples/groups who made them?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Sites to Explore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hlinkClick r:id="rId2"/>
              </a:rPr>
              <a:t>Tour Lascaux Cave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hlinkClick r:id="rId3"/>
              </a:rPr>
              <a:t>Stone Age Cave Paintings from Lascaux France 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hlinkClick r:id="rId4"/>
              </a:rPr>
              <a:t>Visit </a:t>
            </a:r>
            <a:r>
              <a:rPr lang="en-US" altLang="en-US" sz="2400" dirty="0" err="1">
                <a:hlinkClick r:id="rId4"/>
              </a:rPr>
              <a:t>Chauvet</a:t>
            </a:r>
            <a:r>
              <a:rPr lang="en-US" altLang="en-US" sz="2400" dirty="0">
                <a:hlinkClick r:id="rId4"/>
              </a:rPr>
              <a:t> Cave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hlinkClick r:id="rId5"/>
              </a:rPr>
              <a:t>The Iceman's Last Meal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hlinkClick r:id="rId6"/>
              </a:rPr>
              <a:t>Buffalo Eddy - Washington and Idaho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hlinkClick r:id="rId7"/>
              </a:rPr>
              <a:t>"We're Nomadic" from Flocabulary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Paleolithic v/s Neolithic </a:t>
            </a:r>
          </a:p>
        </p:txBody>
      </p:sp>
      <p:pic>
        <p:nvPicPr>
          <p:cNvPr id="3078" name="Picture 6" descr="paleolithic_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1148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xbronze%20tools02%20(600%20x%2029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7338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eop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1000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143000" y="4800600"/>
            <a:ext cx="2362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/>
              <a:t>What about these??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057400" y="838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hlinkClick r:id="rId5"/>
              </a:rPr>
              <a:t>Prehistory Timeline</a:t>
            </a:r>
            <a:r>
              <a:rPr lang="en-US" altLang="en-US">
                <a:hlinkClick r:id="rId5"/>
              </a:rPr>
              <a:t> 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34400" cy="990600"/>
          </a:xfrm>
        </p:spPr>
        <p:txBody>
          <a:bodyPr/>
          <a:lstStyle/>
          <a:p>
            <a:r>
              <a:rPr lang="en-US" altLang="en-US" sz="3200" b="1"/>
              <a:t>Please Create and Complete This Chart in Your Notebook</a:t>
            </a:r>
          </a:p>
        </p:txBody>
      </p:sp>
      <p:graphicFrame>
        <p:nvGraphicFramePr>
          <p:cNvPr id="17492" name="Group 8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1678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of: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Paleolithic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Neolithic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Food/Living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 Organization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657600" cy="423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0"/>
            <a:ext cx="54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Homer Simpson migration theory… 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Follow </a:t>
            </a:r>
            <a:r>
              <a:rPr lang="en-US" sz="3200" dirty="0"/>
              <a:t>the Donut </a:t>
            </a:r>
            <a:endParaRPr lang="en-US" sz="3200" dirty="0" smtClean="0"/>
          </a:p>
          <a:p>
            <a:pPr algn="ctr"/>
            <a:r>
              <a:rPr lang="en-US" sz="3200" dirty="0" smtClean="0"/>
              <a:t>(</a:t>
            </a:r>
            <a:r>
              <a:rPr lang="en-US" sz="3200" dirty="0"/>
              <a:t>food supply)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828370" cy="41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2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610600" cy="1034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Definitions:</a:t>
            </a:r>
          </a:p>
          <a:p>
            <a:pPr>
              <a:spcBef>
                <a:spcPct val="50000"/>
              </a:spcBef>
            </a:pPr>
            <a:endParaRPr lang="en-US" altLang="en-US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Paleolithic (Old Stone Age)</a:t>
            </a:r>
            <a:r>
              <a:rPr lang="en-US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The first age in which people lived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(c. </a:t>
            </a:r>
            <a:r>
              <a:rPr lang="en-US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2.3 million years ago –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c.8,000b.c.) </a:t>
            </a:r>
            <a:r>
              <a:rPr lang="en-US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when they mostly hunted and gathered their food.</a:t>
            </a:r>
          </a:p>
          <a:p>
            <a:pPr>
              <a:spcBef>
                <a:spcPct val="50000"/>
              </a:spcBef>
            </a:pPr>
            <a:endParaRPr lang="en-US" altLang="en-US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en-US" sz="3600" dirty="0"/>
          </a:p>
          <a:p>
            <a:pPr>
              <a:spcBef>
                <a:spcPct val="50000"/>
              </a:spcBef>
            </a:pPr>
            <a:endParaRPr lang="en-US" altLang="en-US" sz="3600" dirty="0"/>
          </a:p>
          <a:p>
            <a:pPr>
              <a:spcBef>
                <a:spcPct val="50000"/>
              </a:spcBef>
            </a:pPr>
            <a:endParaRPr lang="en-US" altLang="en-US" sz="3600" dirty="0"/>
          </a:p>
          <a:p>
            <a:pPr>
              <a:spcBef>
                <a:spcPct val="50000"/>
              </a:spcBef>
            </a:pPr>
            <a:r>
              <a:rPr lang="en-US" altLang="en-US" sz="3600" dirty="0"/>
              <a:t>Neolithic (New Stone Age)  The time period starting c. 8,000 </a:t>
            </a:r>
            <a:r>
              <a:rPr lang="en-US" altLang="en-US" sz="3600" dirty="0" err="1"/>
              <a:t>bc</a:t>
            </a:r>
            <a:r>
              <a:rPr lang="en-US" altLang="en-US" sz="3600" dirty="0"/>
              <a:t> when humans started to settle into farming villages and started producing their own food.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609600"/>
            <a:ext cx="7162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Neolithic (New Stone Age)</a:t>
            </a: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The time period starting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c</a:t>
            </a: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8,000 </a:t>
            </a:r>
            <a:r>
              <a:rPr lang="en-US" altLang="en-US" sz="4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b.c.</a:t>
            </a:r>
            <a:r>
              <a:rPr lang="en-US" alt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when humans started to settle into farming villages and started producing their own food.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78486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4 factors that you can use to tell them apart: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Housing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Means of Living  (How they gather food)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Technology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Social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paleolit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3434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05000" y="0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Housing</a:t>
            </a:r>
          </a:p>
        </p:txBody>
      </p:sp>
      <p:pic>
        <p:nvPicPr>
          <p:cNvPr id="4103" name="Picture 7" descr="village_neolith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 b="38333"/>
          <a:stretch>
            <a:fillRect/>
          </a:stretch>
        </p:blipFill>
        <p:spPr bwMode="auto">
          <a:xfrm>
            <a:off x="4876800" y="4535488"/>
            <a:ext cx="4267200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762000"/>
            <a:ext cx="37338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Paleolithic: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Campsites, Tents, Caves and Huts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Temporary and Mobile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191000" y="838200"/>
            <a:ext cx="48006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Neolithic: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Houses constructed of stone, mud, or wood.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permanent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867400" y="457200"/>
            <a:ext cx="241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 </a:t>
            </a:r>
            <a:r>
              <a:rPr lang="en-US" altLang="en-US">
                <a:hlinkClick r:id="rId4"/>
              </a:rPr>
              <a:t>A House From Jarmo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Means of Living 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(How they get food)</a:t>
            </a:r>
          </a:p>
        </p:txBody>
      </p:sp>
      <p:pic>
        <p:nvPicPr>
          <p:cNvPr id="2054" name="Picture 6" descr="b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938"/>
            <a:ext cx="3438525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tser_ancient_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19200"/>
            <a:ext cx="35814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Paleolithic: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Hunting and gathering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Nomadic (moved with the food)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191000" y="1371600"/>
            <a:ext cx="4343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Neolithic: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Farming and herding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Start of specialized workers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</TotalTime>
  <Words>527</Words>
  <Application>Microsoft Office PowerPoint</Application>
  <PresentationFormat>On-screen Show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1_Default Design</vt:lpstr>
      <vt:lpstr>PowerPoint Presentation</vt:lpstr>
      <vt:lpstr>PowerPoint Presentation</vt:lpstr>
      <vt:lpstr>Please Create and Complete This Chart in Your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Neolithic Stone Monuments Which of these ancient monuments was built first?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Sites to Explore</vt:lpstr>
    </vt:vector>
  </TitlesOfParts>
  <Company>msd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albrechj</dc:creator>
  <cp:lastModifiedBy>Aaron Dail</cp:lastModifiedBy>
  <cp:revision>34</cp:revision>
  <cp:lastPrinted>2015-09-23T16:01:10Z</cp:lastPrinted>
  <dcterms:created xsi:type="dcterms:W3CDTF">2007-09-10T14:31:40Z</dcterms:created>
  <dcterms:modified xsi:type="dcterms:W3CDTF">2016-09-21T21:51:09Z</dcterms:modified>
</cp:coreProperties>
</file>