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8" r:id="rId3"/>
    <p:sldId id="259" r:id="rId4"/>
    <p:sldId id="262" r:id="rId5"/>
    <p:sldId id="264" r:id="rId6"/>
    <p:sldId id="268" r:id="rId7"/>
    <p:sldId id="265" r:id="rId8"/>
    <p:sldId id="279" r:id="rId9"/>
    <p:sldId id="266" r:id="rId10"/>
    <p:sldId id="267" r:id="rId11"/>
    <p:sldId id="269" r:id="rId12"/>
    <p:sldId id="270" r:id="rId13"/>
    <p:sldId id="271" r:id="rId14"/>
    <p:sldId id="272" r:id="rId15"/>
    <p:sldId id="274" r:id="rId16"/>
    <p:sldId id="275" r:id="rId17"/>
    <p:sldId id="276" r:id="rId18"/>
    <p:sldId id="280" r:id="rId19"/>
    <p:sldId id="277" r:id="rId20"/>
    <p:sldId id="28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690" autoAdjust="0"/>
  </p:normalViewPr>
  <p:slideViewPr>
    <p:cSldViewPr snapToGrid="0" snapToObjects="1">
      <p:cViewPr varScale="1">
        <p:scale>
          <a:sx n="58" d="100"/>
          <a:sy n="58" d="100"/>
        </p:scale>
        <p:origin x="232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EFC741-0A7C-E041-A9CF-5F2D4B953104}" type="datetimeFigureOut">
              <a:rPr lang="en-US" smtClean="0"/>
              <a:t>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B46A1F-BDA2-D544-8AB9-8B822F6F8FFD}" type="slidenum">
              <a:rPr lang="en-US" smtClean="0"/>
              <a:t>‹#›</a:t>
            </a:fld>
            <a:endParaRPr lang="en-US"/>
          </a:p>
        </p:txBody>
      </p:sp>
    </p:spTree>
    <p:extLst>
      <p:ext uri="{BB962C8B-B14F-4D97-AF65-F5344CB8AC3E}">
        <p14:creationId xmlns:p14="http://schemas.microsoft.com/office/powerpoint/2010/main" val="16170375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a:buChar char="•"/>
            </a:pPr>
            <a:r>
              <a:rPr lang="en-US" sz="1200" kern="1200" dirty="0" smtClean="0">
                <a:solidFill>
                  <a:schemeClr val="tx1"/>
                </a:solidFill>
                <a:effectLst/>
                <a:latin typeface="+mn-lt"/>
                <a:ea typeface="+mn-ea"/>
                <a:cs typeface="+mn-cs"/>
              </a:rPr>
              <a:t>Born in Corsica, an island off of the coast of Italy ruled by France, in August 15, 1769. </a:t>
            </a:r>
          </a:p>
          <a:p>
            <a:pPr marL="171450" lvl="0" indent="-171450">
              <a:buFont typeface="Arial"/>
              <a:buChar char="•"/>
            </a:pPr>
            <a:r>
              <a:rPr lang="en-US" sz="1200" kern="1200" dirty="0" smtClean="0">
                <a:solidFill>
                  <a:schemeClr val="tx1"/>
                </a:solidFill>
                <a:effectLst/>
                <a:latin typeface="+mn-lt"/>
                <a:ea typeface="+mn-ea"/>
                <a:cs typeface="+mn-cs"/>
              </a:rPr>
              <a:t>Became an artillery officer during the wars of the French Revolution. He proved himself able and to have a brilliant military mind during this time after he won many battles for France.</a:t>
            </a:r>
          </a:p>
          <a:p>
            <a:pPr marL="171450" indent="-171450">
              <a:buFont typeface="Arial"/>
              <a:buChar char="•"/>
            </a:pPr>
            <a:r>
              <a:rPr lang="en-US" sz="1200" kern="1200" dirty="0" smtClean="0">
                <a:solidFill>
                  <a:schemeClr val="tx1"/>
                </a:solidFill>
                <a:effectLst/>
                <a:latin typeface="+mn-lt"/>
                <a:ea typeface="+mn-ea"/>
                <a:cs typeface="+mn-cs"/>
              </a:rPr>
              <a:t>Command of the French Army in Italy: In 1796, Napoleon was given command of the French Army in Italy. </a:t>
            </a:r>
            <a:endParaRPr lang="en-US" dirty="0"/>
          </a:p>
        </p:txBody>
      </p:sp>
      <p:sp>
        <p:nvSpPr>
          <p:cNvPr id="4" name="Slide Number Placeholder 3"/>
          <p:cNvSpPr>
            <a:spLocks noGrp="1"/>
          </p:cNvSpPr>
          <p:nvPr>
            <p:ph type="sldNum" sz="quarter" idx="10"/>
          </p:nvPr>
        </p:nvSpPr>
        <p:spPr/>
        <p:txBody>
          <a:bodyPr/>
          <a:lstStyle/>
          <a:p>
            <a:fld id="{E0B46A1F-BDA2-D544-8AB9-8B822F6F8FFD}" type="slidenum">
              <a:rPr lang="en-US" smtClean="0"/>
              <a:t>2</a:t>
            </a:fld>
            <a:endParaRPr lang="en-US"/>
          </a:p>
        </p:txBody>
      </p:sp>
    </p:spTree>
    <p:extLst>
      <p:ext uri="{BB962C8B-B14F-4D97-AF65-F5344CB8AC3E}">
        <p14:creationId xmlns:p14="http://schemas.microsoft.com/office/powerpoint/2010/main" val="3899586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a:buChar char="•"/>
            </a:pPr>
            <a:r>
              <a:rPr lang="en-US" sz="1200" kern="1200" dirty="0" smtClean="0">
                <a:solidFill>
                  <a:schemeClr val="tx1"/>
                </a:solidFill>
                <a:effectLst/>
                <a:latin typeface="+mn-lt"/>
                <a:ea typeface="+mn-ea"/>
                <a:cs typeface="+mn-cs"/>
              </a:rPr>
              <a:t>War with Britain:</a:t>
            </a:r>
          </a:p>
          <a:p>
            <a:pPr marL="628650" lvl="1" indent="-171450">
              <a:buFont typeface="Arial"/>
              <a:buChar char="•"/>
            </a:pPr>
            <a:r>
              <a:rPr lang="en-US" sz="1200" kern="1200" dirty="0" smtClean="0">
                <a:solidFill>
                  <a:schemeClr val="tx1"/>
                </a:solidFill>
                <a:effectLst/>
                <a:latin typeface="+mn-lt"/>
                <a:ea typeface="+mn-ea"/>
                <a:cs typeface="+mn-cs"/>
              </a:rPr>
              <a:t>Napoleon failed to defeat Britain, and Britain refused to have Europe dominated by one country. Thus war between France and Britain continued even after all other countries had been defeated by France.</a:t>
            </a:r>
          </a:p>
          <a:p>
            <a:pPr marL="628650" lvl="1" indent="-171450">
              <a:buFont typeface="Arial"/>
              <a:buChar char="•"/>
            </a:pPr>
            <a:r>
              <a:rPr lang="en-US" sz="1200" kern="1200" dirty="0" smtClean="0">
                <a:solidFill>
                  <a:schemeClr val="tx1"/>
                </a:solidFill>
                <a:effectLst/>
                <a:latin typeface="+mn-lt"/>
                <a:ea typeface="+mn-ea"/>
                <a:cs typeface="+mn-cs"/>
              </a:rPr>
              <a:t>Napoleon planned to invade Britain from 1803-1805, but the French Navy was defeated in 1805, which caused the invasion plan to fail.</a:t>
            </a:r>
          </a:p>
          <a:p>
            <a:pPr marL="628650" lvl="1" indent="-171450">
              <a:buFont typeface="Arial"/>
              <a:buChar char="•"/>
            </a:pPr>
            <a:r>
              <a:rPr lang="en-US" sz="1200" kern="1200" dirty="0" smtClean="0">
                <a:solidFill>
                  <a:schemeClr val="tx1"/>
                </a:solidFill>
                <a:effectLst/>
                <a:latin typeface="+mn-lt"/>
                <a:ea typeface="+mn-ea"/>
                <a:cs typeface="+mn-cs"/>
              </a:rPr>
              <a:t>Continental System – Napoleon then waged an economic war on Britain by creating the Continental System, which restricted all countries controlled by France to trade with Britain. Britain was able to survive this, but Napoleon’s enforcement of this policy weakened his power.</a:t>
            </a:r>
          </a:p>
          <a:p>
            <a:pPr marL="171450" lvl="0" indent="-171450">
              <a:buFont typeface="Arial"/>
              <a:buChar char="•"/>
            </a:pPr>
            <a:r>
              <a:rPr lang="en-US" sz="1200" kern="1200" dirty="0" smtClean="0">
                <a:solidFill>
                  <a:schemeClr val="tx1"/>
                </a:solidFill>
                <a:effectLst/>
                <a:latin typeface="+mn-lt"/>
                <a:ea typeface="+mn-ea"/>
                <a:cs typeface="+mn-cs"/>
              </a:rPr>
              <a:t>Spanish Insurrection:</a:t>
            </a:r>
          </a:p>
          <a:p>
            <a:pPr marL="628650" lvl="1" indent="-171450">
              <a:buFont typeface="Arial"/>
              <a:buChar char="•"/>
            </a:pPr>
            <a:r>
              <a:rPr lang="en-US" sz="1200" kern="1200" dirty="0" smtClean="0">
                <a:solidFill>
                  <a:schemeClr val="tx1"/>
                </a:solidFill>
                <a:effectLst/>
                <a:latin typeface="+mn-lt"/>
                <a:ea typeface="+mn-ea"/>
                <a:cs typeface="+mn-cs"/>
              </a:rPr>
              <a:t>Spain was ally with France since 1796, but in 1808, the Spanish government failed to prevent the Portuguese from trading with the British. </a:t>
            </a:r>
          </a:p>
          <a:p>
            <a:pPr marL="628650" lvl="1" indent="-171450">
              <a:buFont typeface="Arial"/>
              <a:buChar char="•"/>
            </a:pPr>
            <a:r>
              <a:rPr lang="en-US" sz="1200" kern="1200" dirty="0" smtClean="0">
                <a:solidFill>
                  <a:schemeClr val="tx1"/>
                </a:solidFill>
                <a:effectLst/>
                <a:latin typeface="+mn-lt"/>
                <a:ea typeface="+mn-ea"/>
                <a:cs typeface="+mn-cs"/>
              </a:rPr>
              <a:t>Napoleon therefore added Spain to his empire, deposed the Spanish ruler, and placed his brother Joseph on the throne. </a:t>
            </a:r>
          </a:p>
          <a:p>
            <a:pPr marL="628650" lvl="1" indent="-171450">
              <a:buFont typeface="Arial"/>
              <a:buChar char="•"/>
            </a:pPr>
            <a:r>
              <a:rPr lang="en-US" sz="1200" kern="1200" dirty="0" smtClean="0">
                <a:solidFill>
                  <a:schemeClr val="tx1"/>
                </a:solidFill>
                <a:effectLst/>
                <a:latin typeface="+mn-lt"/>
                <a:ea typeface="+mn-ea"/>
                <a:cs typeface="+mn-cs"/>
              </a:rPr>
              <a:t>However, the people of Spain were angered by this and revolted. Through Guerrilla Warfare, the Spanish fought against Napoleon’s brother, Joseph’s, rule of Spain. French resources and attention went to suppress the Spanish revolts which gave Britain the opportunity to invade southern France and gain a foothold on the continent.</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E0B46A1F-BDA2-D544-8AB9-8B822F6F8FFD}" type="slidenum">
              <a:rPr lang="en-US" smtClean="0"/>
              <a:t>14</a:t>
            </a:fld>
            <a:endParaRPr lang="en-US"/>
          </a:p>
        </p:txBody>
      </p:sp>
    </p:spTree>
    <p:extLst>
      <p:ext uri="{BB962C8B-B14F-4D97-AF65-F5344CB8AC3E}">
        <p14:creationId xmlns:p14="http://schemas.microsoft.com/office/powerpoint/2010/main" val="17516898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a:buChar char="•"/>
            </a:pPr>
            <a:r>
              <a:rPr lang="en-US" sz="1200" kern="1200" dirty="0" smtClean="0">
                <a:solidFill>
                  <a:schemeClr val="tx1"/>
                </a:solidFill>
                <a:effectLst/>
                <a:latin typeface="+mn-lt"/>
                <a:ea typeface="+mn-ea"/>
                <a:cs typeface="+mn-cs"/>
              </a:rPr>
              <a:t>The forced ally, Russia, refused to abide by the Continental System that outlawed trading with Britain; Russia continued trading with Britain. In order to force Russia to follow the Continental System and make sure other nations in Europe continued to follow it, Napoleon gathered a force of 614,000 soldiers and began his invasion of Russia in 1812. In June 1812, Napoleon and his “Grand Army” crossed into Russia. </a:t>
            </a:r>
          </a:p>
          <a:p>
            <a:pPr marL="171450" lvl="0" indent="-171450">
              <a:buFont typeface="Arial"/>
              <a:buChar char="•"/>
            </a:pPr>
            <a:r>
              <a:rPr lang="en-US" sz="1200" kern="1200" dirty="0" smtClean="0">
                <a:solidFill>
                  <a:schemeClr val="tx1"/>
                </a:solidFill>
                <a:effectLst/>
                <a:latin typeface="+mn-lt"/>
                <a:ea typeface="+mn-ea"/>
                <a:cs typeface="+mn-cs"/>
              </a:rPr>
              <a:t>Russian Army’s Strategy – To avoid direct conflict and to retreat eastward in order to draw Napoleon deeper into Russia. And to follow the “scorched earth” tactic of burning down the areas where you have retreated from in order to leave no shelter and food for the opposing army to use.</a:t>
            </a:r>
          </a:p>
          <a:p>
            <a:pPr marL="171450" lvl="0" indent="-171450">
              <a:buFont typeface="Arial"/>
              <a:buChar char="•"/>
            </a:pPr>
            <a:r>
              <a:rPr lang="en-US" sz="1200" kern="1200" dirty="0" smtClean="0">
                <a:solidFill>
                  <a:schemeClr val="tx1"/>
                </a:solidFill>
                <a:effectLst/>
                <a:latin typeface="+mn-lt"/>
                <a:ea typeface="+mn-ea"/>
                <a:cs typeface="+mn-cs"/>
              </a:rPr>
              <a:t>In September, the Russian Army made a stand at Borodino to defend Moscow. Napoleon won the battle but failed to destroy the Russian Army; the Russian Army was able to retreat eastward. Napoleon entered Moscow on September 14, 1812, but the people of Moscow had evacuated the city and set fire to it before they left, which left no food or shelter for the Grand Army. </a:t>
            </a:r>
          </a:p>
          <a:p>
            <a:pPr marL="171450" lvl="0" indent="-171450">
              <a:buFont typeface="Arial"/>
              <a:buChar char="•"/>
            </a:pPr>
            <a:r>
              <a:rPr lang="en-US" sz="1200" kern="1200" dirty="0" smtClean="0">
                <a:solidFill>
                  <a:schemeClr val="tx1"/>
                </a:solidFill>
                <a:effectLst/>
                <a:latin typeface="+mn-lt"/>
                <a:ea typeface="+mn-ea"/>
                <a:cs typeface="+mn-cs"/>
              </a:rPr>
              <a:t>In Moscow, Napoleon waited for the Tsar, Alexander I to surrender but no surrender came. </a:t>
            </a:r>
          </a:p>
          <a:p>
            <a:pPr marL="171450" indent="-171450">
              <a:buFont typeface="Arial"/>
              <a:buChar char="•"/>
            </a:pPr>
            <a:r>
              <a:rPr lang="en-US" sz="1200" kern="1200" dirty="0" smtClean="0">
                <a:solidFill>
                  <a:schemeClr val="tx1"/>
                </a:solidFill>
                <a:effectLst/>
                <a:latin typeface="+mn-lt"/>
                <a:ea typeface="+mn-ea"/>
                <a:cs typeface="+mn-cs"/>
              </a:rPr>
              <a:t>With winter fast approaching, Napoleon was forced to retreat westward. On October 19, 1812, Napoleon ordered his army to retreat. </a:t>
            </a:r>
            <a:endParaRPr lang="en-US" dirty="0"/>
          </a:p>
        </p:txBody>
      </p:sp>
      <p:sp>
        <p:nvSpPr>
          <p:cNvPr id="4" name="Slide Number Placeholder 3"/>
          <p:cNvSpPr>
            <a:spLocks noGrp="1"/>
          </p:cNvSpPr>
          <p:nvPr>
            <p:ph type="sldNum" sz="quarter" idx="10"/>
          </p:nvPr>
        </p:nvSpPr>
        <p:spPr/>
        <p:txBody>
          <a:bodyPr/>
          <a:lstStyle/>
          <a:p>
            <a:fld id="{E0B46A1F-BDA2-D544-8AB9-8B822F6F8FFD}" type="slidenum">
              <a:rPr lang="en-US" smtClean="0"/>
              <a:t>15</a:t>
            </a:fld>
            <a:endParaRPr lang="en-US"/>
          </a:p>
        </p:txBody>
      </p:sp>
    </p:spTree>
    <p:extLst>
      <p:ext uri="{BB962C8B-B14F-4D97-AF65-F5344CB8AC3E}">
        <p14:creationId xmlns:p14="http://schemas.microsoft.com/office/powerpoint/2010/main" val="1641736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a:buChar char="•"/>
            </a:pPr>
            <a:r>
              <a:rPr lang="en-US" sz="1200" kern="1200" dirty="0" smtClean="0">
                <a:solidFill>
                  <a:schemeClr val="tx1"/>
                </a:solidFill>
                <a:effectLst/>
                <a:latin typeface="+mn-lt"/>
                <a:ea typeface="+mn-ea"/>
                <a:cs typeface="+mn-cs"/>
              </a:rPr>
              <a:t>On the island of Elba, Napoleon raised a small army of one thousand soldiers and landed on the southern coast of France. </a:t>
            </a:r>
          </a:p>
          <a:p>
            <a:pPr marL="171450" lvl="0" indent="-171450">
              <a:buFont typeface="Arial"/>
              <a:buChar char="•"/>
            </a:pPr>
            <a:r>
              <a:rPr lang="en-US" sz="1200" kern="1200" dirty="0" smtClean="0">
                <a:solidFill>
                  <a:schemeClr val="tx1"/>
                </a:solidFill>
                <a:effectLst/>
                <a:latin typeface="+mn-lt"/>
                <a:ea typeface="+mn-ea"/>
                <a:cs typeface="+mn-cs"/>
              </a:rPr>
              <a:t>Louis XVIII sent his royal army to stop Napoleon’s advance. When the two armies met, Napoleon walked up to the royal army and said, “If there is one soldier among you who wishes to kill his Emperor, here I am.” The soldiers of the royal army shouted, “Long live the Emperor!” and joined Napoleon’s force. </a:t>
            </a:r>
          </a:p>
          <a:p>
            <a:pPr marL="171450" lvl="0" indent="-171450">
              <a:buFont typeface="Arial"/>
              <a:buChar char="•"/>
            </a:pPr>
            <a:r>
              <a:rPr lang="en-US" sz="1200" kern="1200" dirty="0" smtClean="0">
                <a:solidFill>
                  <a:schemeClr val="tx1"/>
                </a:solidFill>
                <a:effectLst/>
                <a:latin typeface="+mn-lt"/>
                <a:ea typeface="+mn-ea"/>
                <a:cs typeface="+mn-cs"/>
              </a:rPr>
              <a:t>Napoleon continued toward Paris and took back control of the French government. </a:t>
            </a:r>
          </a:p>
          <a:p>
            <a:pPr marL="171450" lvl="0" indent="-171450">
              <a:buFont typeface="Arial"/>
              <a:buChar char="•"/>
            </a:pPr>
            <a:r>
              <a:rPr lang="en-US" sz="1200" kern="1200" dirty="0" smtClean="0">
                <a:solidFill>
                  <a:schemeClr val="tx1"/>
                </a:solidFill>
                <a:effectLst/>
                <a:latin typeface="+mn-lt"/>
                <a:ea typeface="+mn-ea"/>
                <a:cs typeface="+mn-cs"/>
              </a:rPr>
              <a:t>Battle of Waterloo – Napoleon strengthened his army and invaded Belgium to defeat the allied forces. British and Prussian forces defeated Napoleon on June 1815 at the Battle of Waterloo. </a:t>
            </a:r>
          </a:p>
          <a:p>
            <a:pPr marL="171450" indent="-171450">
              <a:buFont typeface="Arial"/>
              <a:buChar char="•"/>
            </a:pPr>
            <a:r>
              <a:rPr lang="en-US" sz="1200" kern="1200" dirty="0" smtClean="0">
                <a:solidFill>
                  <a:schemeClr val="tx1"/>
                </a:solidFill>
                <a:effectLst/>
                <a:latin typeface="+mn-lt"/>
                <a:ea typeface="+mn-ea"/>
                <a:cs typeface="+mn-cs"/>
              </a:rPr>
              <a:t>Exiled to St. Helena – Napoleon was exiled to an island off the coast of Africa in the south Atlantic, Saint Helena where Napoleon spent the last six years of his life.</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E0B46A1F-BDA2-D544-8AB9-8B822F6F8FFD}" type="slidenum">
              <a:rPr lang="en-US" smtClean="0"/>
              <a:t>17</a:t>
            </a:fld>
            <a:endParaRPr lang="en-US"/>
          </a:p>
        </p:txBody>
      </p:sp>
    </p:spTree>
    <p:extLst>
      <p:ext uri="{BB962C8B-B14F-4D97-AF65-F5344CB8AC3E}">
        <p14:creationId xmlns:p14="http://schemas.microsoft.com/office/powerpoint/2010/main" val="918825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a:buChar char="•"/>
            </a:pPr>
            <a:r>
              <a:rPr lang="en-US" sz="1200" kern="1200" dirty="0" smtClean="0">
                <a:solidFill>
                  <a:schemeClr val="tx1"/>
                </a:solidFill>
                <a:effectLst/>
                <a:latin typeface="+mn-lt"/>
                <a:ea typeface="+mn-ea"/>
                <a:cs typeface="+mn-cs"/>
              </a:rPr>
              <a:t>From here he attempted to conqueror Britain’s holding in the Middle East, aiming to conquer India. In Egypt his Naval fleet was destroyed by the British, but he twisted the news to say that he had conquered Egypt and to keep his fame on the rise.</a:t>
            </a:r>
          </a:p>
          <a:p>
            <a:pPr marL="171450" lvl="0" indent="-171450">
              <a:buFont typeface="Arial"/>
              <a:buChar char="•"/>
            </a:pPr>
            <a:r>
              <a:rPr lang="en-US" sz="1200" kern="1200" dirty="0" smtClean="0">
                <a:solidFill>
                  <a:schemeClr val="tx1"/>
                </a:solidFill>
                <a:effectLst/>
                <a:latin typeface="+mn-lt"/>
                <a:ea typeface="+mn-ea"/>
                <a:cs typeface="+mn-cs"/>
              </a:rPr>
              <a:t>Coup d’état: In October 1799, France was dealing with crisis at home, and the leadership in the French government was looking for a strong person to rule France. Napoleon wanted that person to be himself, so he slipped out of Egypt without the British Navy finding out, and made his way back to France. Napoleon and others stages a military coup (forcing the overthrow of the government) and seized power of France. Napoleon became one of three consuls of the French government; it was designed that these three “consuls” would be the strong executive and share power and rule over France. </a:t>
            </a:r>
          </a:p>
          <a:p>
            <a:endParaRPr lang="en-US" dirty="0"/>
          </a:p>
        </p:txBody>
      </p:sp>
      <p:sp>
        <p:nvSpPr>
          <p:cNvPr id="4" name="Slide Number Placeholder 3"/>
          <p:cNvSpPr>
            <a:spLocks noGrp="1"/>
          </p:cNvSpPr>
          <p:nvPr>
            <p:ph type="sldNum" sz="quarter" idx="10"/>
          </p:nvPr>
        </p:nvSpPr>
        <p:spPr/>
        <p:txBody>
          <a:bodyPr/>
          <a:lstStyle/>
          <a:p>
            <a:fld id="{E0B46A1F-BDA2-D544-8AB9-8B822F6F8FFD}" type="slidenum">
              <a:rPr lang="en-US" smtClean="0"/>
              <a:t>3</a:t>
            </a:fld>
            <a:endParaRPr lang="en-US"/>
          </a:p>
        </p:txBody>
      </p:sp>
    </p:spTree>
    <p:extLst>
      <p:ext uri="{BB962C8B-B14F-4D97-AF65-F5344CB8AC3E}">
        <p14:creationId xmlns:p14="http://schemas.microsoft.com/office/powerpoint/2010/main" val="3415329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a:buChar char="•"/>
            </a:pPr>
            <a:r>
              <a:rPr lang="en-US" sz="1200" kern="1200" dirty="0" smtClean="0">
                <a:solidFill>
                  <a:schemeClr val="tx1"/>
                </a:solidFill>
                <a:effectLst/>
                <a:latin typeface="+mn-lt"/>
                <a:ea typeface="+mn-ea"/>
                <a:cs typeface="+mn-cs"/>
              </a:rPr>
              <a:t>Napoleon quickly took all the power from the two other consuls and declared himself Emperor of France in 1804.</a:t>
            </a:r>
          </a:p>
          <a:p>
            <a:pPr marL="171450" lvl="0" indent="-171450">
              <a:buFont typeface="Arial"/>
              <a:buChar char="•"/>
            </a:pPr>
            <a:r>
              <a:rPr lang="en-US" sz="1200" kern="1200" dirty="0" smtClean="0">
                <a:solidFill>
                  <a:schemeClr val="tx1"/>
                </a:solidFill>
                <a:effectLst/>
                <a:latin typeface="+mn-lt"/>
                <a:ea typeface="+mn-ea"/>
                <a:cs typeface="+mn-cs"/>
              </a:rPr>
              <a:t>Absolute Ruler – Napoleon centralized the government of France and made it more efficient to collect taxes and draft soldiers. He had a secret police that would arrest opposition and censored the press to repress dissent. He ended republicanism and restored absolutism in France, but he upheld some changes the revolution created: equality before the law and equality with opportunity.</a:t>
            </a:r>
          </a:p>
          <a:p>
            <a:endParaRPr lang="en-US" dirty="0"/>
          </a:p>
        </p:txBody>
      </p:sp>
      <p:sp>
        <p:nvSpPr>
          <p:cNvPr id="4" name="Slide Number Placeholder 3"/>
          <p:cNvSpPr>
            <a:spLocks noGrp="1"/>
          </p:cNvSpPr>
          <p:nvPr>
            <p:ph type="sldNum" sz="quarter" idx="10"/>
          </p:nvPr>
        </p:nvSpPr>
        <p:spPr/>
        <p:txBody>
          <a:bodyPr/>
          <a:lstStyle/>
          <a:p>
            <a:fld id="{E0B46A1F-BDA2-D544-8AB9-8B822F6F8FFD}" type="slidenum">
              <a:rPr lang="en-US" smtClean="0"/>
              <a:t>4</a:t>
            </a:fld>
            <a:endParaRPr lang="en-US"/>
          </a:p>
        </p:txBody>
      </p:sp>
    </p:spTree>
    <p:extLst>
      <p:ext uri="{BB962C8B-B14F-4D97-AF65-F5344CB8AC3E}">
        <p14:creationId xmlns:p14="http://schemas.microsoft.com/office/powerpoint/2010/main" val="217507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a:buChar char="•"/>
            </a:pPr>
            <a:r>
              <a:rPr lang="en-US" sz="1200" kern="1200" dirty="0" smtClean="0">
                <a:solidFill>
                  <a:schemeClr val="tx1"/>
                </a:solidFill>
                <a:effectLst/>
                <a:latin typeface="+mn-lt"/>
                <a:ea typeface="+mn-ea"/>
                <a:cs typeface="+mn-cs"/>
              </a:rPr>
              <a:t>Concordat of 1801 – Catholic Church: Napoleon reconciled with the Catholic Church. Before Napoleon, the Catholic Church was outlawed in France. Napoleon overturned this. The Concordat of 1801 recognized Catholicism as the majority religion of France, and the clergy would be nominated by the French government and consecrated by the pope. Napoleon continued to uphold religious tolerance that the French Revolution started, continued France as a secular state, continued to control the 10% of land France took from the Church, continued to outlaw Tithes, and controlled who could be a part of the Church in France.</a:t>
            </a:r>
          </a:p>
          <a:p>
            <a:pPr marL="171450" indent="-171450">
              <a:buFont typeface="Arial"/>
              <a:buChar char="•"/>
            </a:pPr>
            <a:r>
              <a:rPr lang="en-US" sz="1200" kern="1200" dirty="0" smtClean="0">
                <a:solidFill>
                  <a:schemeClr val="tx1"/>
                </a:solidFill>
                <a:effectLst/>
                <a:latin typeface="+mn-lt"/>
                <a:ea typeface="+mn-ea"/>
                <a:cs typeface="+mn-cs"/>
              </a:rPr>
              <a:t>Education – Napoleon set up a state run educational system to educate and provide for him capable officials for his government and army, and to teach the young obedience and loyalty.</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E0B46A1F-BDA2-D544-8AB9-8B822F6F8FFD}" type="slidenum">
              <a:rPr lang="en-US" smtClean="0"/>
              <a:t>5</a:t>
            </a:fld>
            <a:endParaRPr lang="en-US"/>
          </a:p>
        </p:txBody>
      </p:sp>
    </p:spTree>
    <p:extLst>
      <p:ext uri="{BB962C8B-B14F-4D97-AF65-F5344CB8AC3E}">
        <p14:creationId xmlns:p14="http://schemas.microsoft.com/office/powerpoint/2010/main" val="3372265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200" kern="1200" dirty="0" smtClean="0">
                <a:solidFill>
                  <a:schemeClr val="tx1"/>
                </a:solidFill>
                <a:effectLst/>
                <a:latin typeface="+mn-lt"/>
                <a:ea typeface="+mn-ea"/>
                <a:cs typeface="+mn-cs"/>
              </a:rPr>
              <a:t>Economy – Napoleon set up tariffs and loans to help industry in France. He built up the infrastructure of France to help the economy and to make it easier to move his armies around France. He established the Bank of France to protect currency from inflation, and hired the top economists based on talent. He set the price of bread and stimulated the employment for the urban workers. Lastly, he allowed peasants to keep the land the gained from the revolution and did NOT restore feudal traditions in rural France.</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E0B46A1F-BDA2-D544-8AB9-8B822F6F8FFD}" type="slidenum">
              <a:rPr lang="en-US" smtClean="0"/>
              <a:t>6</a:t>
            </a:fld>
            <a:endParaRPr lang="en-US"/>
          </a:p>
        </p:txBody>
      </p:sp>
    </p:spTree>
    <p:extLst>
      <p:ext uri="{BB962C8B-B14F-4D97-AF65-F5344CB8AC3E}">
        <p14:creationId xmlns:p14="http://schemas.microsoft.com/office/powerpoint/2010/main" val="421829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200" kern="1200" dirty="0" smtClean="0">
                <a:solidFill>
                  <a:schemeClr val="tx1"/>
                </a:solidFill>
                <a:effectLst/>
                <a:latin typeface="+mn-lt"/>
                <a:ea typeface="+mn-ea"/>
                <a:cs typeface="+mn-cs"/>
              </a:rPr>
              <a:t>Napoleonic Code – A consistent law code created by Napoleon for all of France. Before this code, each region of France had different laws. This code unified France under one set of laws. The Napoleonic Code also upheld some of the principles of the French Revolution such as equality before the law, the right to choose one’s profession, freedom of religion, protection of property rights, abolition of serfdom, and secularism. Napoleon may have been defeated later, but his Napoleonic Code continued on long after his defeat.</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E0B46A1F-BDA2-D544-8AB9-8B822F6F8FFD}" type="slidenum">
              <a:rPr lang="en-US" smtClean="0"/>
              <a:t>7</a:t>
            </a:fld>
            <a:endParaRPr lang="en-US"/>
          </a:p>
        </p:txBody>
      </p:sp>
    </p:spTree>
    <p:extLst>
      <p:ext uri="{BB962C8B-B14F-4D97-AF65-F5344CB8AC3E}">
        <p14:creationId xmlns:p14="http://schemas.microsoft.com/office/powerpoint/2010/main" val="347381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a:buChar char="•"/>
            </a:pPr>
            <a:r>
              <a:rPr lang="en-US" sz="1200" kern="1200" dirty="0" smtClean="0">
                <a:solidFill>
                  <a:schemeClr val="tx1"/>
                </a:solidFill>
                <a:effectLst/>
                <a:latin typeface="+mn-lt"/>
                <a:ea typeface="+mn-ea"/>
                <a:cs typeface="+mn-cs"/>
              </a:rPr>
              <a:t>Between 1805-1807, Napoleon decisively defeated Austria, Prussia, and Russia, and Napoleon forced them into alliances with France. </a:t>
            </a:r>
          </a:p>
          <a:p>
            <a:pPr marL="171450" lvl="0" indent="-171450">
              <a:buFont typeface="Arial"/>
              <a:buChar char="•"/>
            </a:pPr>
            <a:r>
              <a:rPr lang="en-US" sz="1200" kern="1200" dirty="0" smtClean="0">
                <a:solidFill>
                  <a:schemeClr val="tx1"/>
                </a:solidFill>
                <a:effectLst/>
                <a:latin typeface="+mn-lt"/>
                <a:ea typeface="+mn-ea"/>
                <a:cs typeface="+mn-cs"/>
              </a:rPr>
              <a:t>This made Napoleon the virtual ruler of Europe, only Britain was still at war against Napoleon. </a:t>
            </a:r>
          </a:p>
          <a:p>
            <a:pPr marL="171450" lvl="0" indent="-171450">
              <a:buFont typeface="Arial"/>
              <a:buChar char="•"/>
            </a:pPr>
            <a:r>
              <a:rPr lang="en-US" sz="1200" kern="1200" dirty="0" smtClean="0">
                <a:solidFill>
                  <a:schemeClr val="tx1"/>
                </a:solidFill>
                <a:effectLst/>
                <a:latin typeface="+mn-lt"/>
                <a:ea typeface="+mn-ea"/>
                <a:cs typeface="+mn-cs"/>
              </a:rPr>
              <a:t>Napoleon extended France’s borders to include Belgium, the Netherlands, northwest Italy, and the northwest Balkans. </a:t>
            </a:r>
          </a:p>
          <a:p>
            <a:pPr marL="171450" lvl="0" indent="-171450">
              <a:buFont typeface="Arial"/>
              <a:buChar char="•"/>
            </a:pPr>
            <a:r>
              <a:rPr lang="en-US" sz="1200" kern="1200" dirty="0" smtClean="0">
                <a:solidFill>
                  <a:schemeClr val="tx1"/>
                </a:solidFill>
                <a:effectLst/>
                <a:latin typeface="+mn-lt"/>
                <a:ea typeface="+mn-ea"/>
                <a:cs typeface="+mn-cs"/>
              </a:rPr>
              <a:t>He created “satellite kingdoms” which were indirectly ruled by him: he chose who ruled; the satellite kingdoms were Spain, Confederation of the Rhine (western Germany), the Swiss Confederation (Switzerland and southern Germany), Kingdom of Italy (northeast Italy), Kingdom of Naples (southern Italy), and the Grand Duchy of Warsaw (Poland). </a:t>
            </a:r>
          </a:p>
          <a:p>
            <a:pPr marL="171450" indent="-171450">
              <a:buFont typeface="Arial"/>
              <a:buChar char="•"/>
            </a:pPr>
            <a:r>
              <a:rPr lang="en-US" sz="1200" kern="1200" dirty="0" smtClean="0">
                <a:solidFill>
                  <a:schemeClr val="tx1"/>
                </a:solidFill>
                <a:effectLst/>
                <a:latin typeface="+mn-lt"/>
                <a:ea typeface="+mn-ea"/>
                <a:cs typeface="+mn-cs"/>
              </a:rPr>
              <a:t>Napoleon also forced defeated enemies to ally with him; Austria, Prussia, and Russia armies were all defeated and had no other armies to defend themselves with, so they were forced to ally with Napoleon and accept any terms and demands he had.</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E0B46A1F-BDA2-D544-8AB9-8B822F6F8FFD}" type="slidenum">
              <a:rPr lang="en-US" smtClean="0"/>
              <a:t>11</a:t>
            </a:fld>
            <a:endParaRPr lang="en-US"/>
          </a:p>
        </p:txBody>
      </p:sp>
    </p:spTree>
    <p:extLst>
      <p:ext uri="{BB962C8B-B14F-4D97-AF65-F5344CB8AC3E}">
        <p14:creationId xmlns:p14="http://schemas.microsoft.com/office/powerpoint/2010/main" val="2819415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a:buChar char="•"/>
            </a:pPr>
            <a:r>
              <a:rPr lang="en-US" sz="1200" kern="1200" dirty="0" smtClean="0">
                <a:solidFill>
                  <a:schemeClr val="tx1"/>
                </a:solidFill>
                <a:effectLst/>
                <a:latin typeface="+mn-lt"/>
                <a:ea typeface="+mn-ea"/>
                <a:cs typeface="+mn-cs"/>
              </a:rPr>
              <a:t>Talent over Heredity – Napoleon’s enemies were still following the traditional way of running a military: they would promote based on whether a person was a member of Nobility. Therefore, people without talent and capability were running his opponent’s armies. Napoleon, on the other hand, promoted based on talent; the best person got the job. This made Napoleon’s army a lot more capable and more superior than other armies. </a:t>
            </a:r>
          </a:p>
          <a:p>
            <a:pPr marL="171450" lvl="0" indent="-171450">
              <a:buFont typeface="Arial"/>
              <a:buChar char="•"/>
            </a:pPr>
            <a:r>
              <a:rPr lang="en-US" sz="1200" kern="1200" dirty="0" smtClean="0">
                <a:solidFill>
                  <a:schemeClr val="tx1"/>
                </a:solidFill>
                <a:effectLst/>
                <a:latin typeface="+mn-lt"/>
                <a:ea typeface="+mn-ea"/>
                <a:cs typeface="+mn-cs"/>
              </a:rPr>
              <a:t>Nationalism – Napoleon also focused on the morale of his soldiers; he appealed to their “honor, vanity, credulity, and love of France.” He used French Nationalism to help him build up confidence in his soldiers.</a:t>
            </a:r>
          </a:p>
          <a:p>
            <a:pPr marL="171450" indent="-171450">
              <a:buFont typeface="Arial"/>
              <a:buChar char="•"/>
            </a:pPr>
            <a:r>
              <a:rPr lang="en-US" sz="1200" kern="1200" dirty="0" smtClean="0">
                <a:solidFill>
                  <a:schemeClr val="tx1"/>
                </a:solidFill>
                <a:effectLst/>
                <a:latin typeface="+mn-lt"/>
                <a:ea typeface="+mn-ea"/>
                <a:cs typeface="+mn-cs"/>
              </a:rPr>
              <a:t>Napoleon’s War Strategy – Napoleon achieved many victories on the battlefields through deception and speed. He would misguide the enemy with false information and surprise, and he would attack quickly. Through “lightening warfare,” Napoleon would quickly attack the enemy, pin down the opposing army, out flank the opposing army, cut off their supply line, and concentrate artillery fire on the enemy’s main line. This would break the opposing army’s spirit and fracture their main line where Napoleon would send in his infantry and cavalry to penetrate the enemy’s line. Napoleon then would pursue the retreating enemy to fully annihilate the enemy’s army; that way, the enemy could make no counter attack. </a:t>
            </a:r>
            <a:endParaRPr lang="en-US" dirty="0"/>
          </a:p>
        </p:txBody>
      </p:sp>
      <p:sp>
        <p:nvSpPr>
          <p:cNvPr id="4" name="Slide Number Placeholder 3"/>
          <p:cNvSpPr>
            <a:spLocks noGrp="1"/>
          </p:cNvSpPr>
          <p:nvPr>
            <p:ph type="sldNum" sz="quarter" idx="10"/>
          </p:nvPr>
        </p:nvSpPr>
        <p:spPr/>
        <p:txBody>
          <a:bodyPr/>
          <a:lstStyle/>
          <a:p>
            <a:fld id="{E0B46A1F-BDA2-D544-8AB9-8B822F6F8FFD}" type="slidenum">
              <a:rPr lang="en-US" smtClean="0"/>
              <a:t>12</a:t>
            </a:fld>
            <a:endParaRPr lang="en-US"/>
          </a:p>
        </p:txBody>
      </p:sp>
    </p:spTree>
    <p:extLst>
      <p:ext uri="{BB962C8B-B14F-4D97-AF65-F5344CB8AC3E}">
        <p14:creationId xmlns:p14="http://schemas.microsoft.com/office/powerpoint/2010/main" val="1495602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a:buChar char="•"/>
            </a:pPr>
            <a:r>
              <a:rPr lang="en-US" sz="1200" kern="1200" dirty="0" smtClean="0">
                <a:solidFill>
                  <a:schemeClr val="tx1"/>
                </a:solidFill>
                <a:effectLst/>
                <a:latin typeface="+mn-lt"/>
                <a:ea typeface="+mn-ea"/>
                <a:cs typeface="+mn-cs"/>
              </a:rPr>
              <a:t>Spread the Ideas of the Revolution – Through Napoleon’s conquest of Europe, the French Revolutionary ideas spread throughout Europe. The Napoleonic Code became the law of the conquered lands, which abolished noble privilege and made everyone equal before the law. Careers were open to talent, tax burden was shared by all (no one was exempt), serfdom and feudal traditions were abolished, religious freedom and tolerance was enforced, and secular education was promoted.</a:t>
            </a:r>
          </a:p>
          <a:p>
            <a:pPr marL="171450" lvl="0" indent="-171450">
              <a:buFont typeface="Arial"/>
              <a:buChar char="•"/>
            </a:pPr>
            <a:r>
              <a:rPr lang="en-US" sz="1200" kern="1200" dirty="0" smtClean="0">
                <a:solidFill>
                  <a:schemeClr val="tx1"/>
                </a:solidFill>
                <a:effectLst/>
                <a:latin typeface="+mn-lt"/>
                <a:ea typeface="+mn-ea"/>
                <a:cs typeface="+mn-cs"/>
              </a:rPr>
              <a:t>Nationalism – “The feeling of pride and devotion to one’s country or nation.” This was also spread throughout Europe. After the Napoleonic Wars, the people of Europe’s loyalty shifted from the monarchies of the empires within Europe to their individual nations that they identified with. </a:t>
            </a:r>
          </a:p>
          <a:p>
            <a:pPr marL="171450" indent="-171450">
              <a:buFont typeface="Arial"/>
              <a:buChar char="•"/>
            </a:pPr>
            <a:r>
              <a:rPr lang="en-US" sz="1200" kern="1200" dirty="0" smtClean="0">
                <a:solidFill>
                  <a:schemeClr val="tx1"/>
                </a:solidFill>
                <a:effectLst/>
                <a:latin typeface="+mn-lt"/>
                <a:ea typeface="+mn-ea"/>
                <a:cs typeface="+mn-cs"/>
              </a:rPr>
              <a:t>(A “nation” is a region or country made up of people who have similar histories, heritage, culture, customs, language, religion, and other common attributes.)</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E0B46A1F-BDA2-D544-8AB9-8B822F6F8FFD}" type="slidenum">
              <a:rPr lang="en-US" smtClean="0"/>
              <a:t>13</a:t>
            </a:fld>
            <a:endParaRPr lang="en-US"/>
          </a:p>
        </p:txBody>
      </p:sp>
    </p:spTree>
    <p:extLst>
      <p:ext uri="{BB962C8B-B14F-4D97-AF65-F5344CB8AC3E}">
        <p14:creationId xmlns:p14="http://schemas.microsoft.com/office/powerpoint/2010/main" val="1140129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2/8/2019</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2/8/2019</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2/8/2019</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khjutpeuVgo&amp;index=5&amp;list=PLltT7X727bH3WuOIEpI4mSiIwsMbrrun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T-DYqs9itb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638574"/>
            <a:ext cx="6477000" cy="1399769"/>
          </a:xfrm>
        </p:spPr>
        <p:txBody>
          <a:bodyPr/>
          <a:lstStyle/>
          <a:p>
            <a:r>
              <a:rPr lang="en-US" dirty="0" smtClean="0"/>
              <a:t>Napoleonic Age – PART 1</a:t>
            </a:r>
            <a:br>
              <a:rPr lang="en-US" dirty="0" smtClean="0"/>
            </a:br>
            <a:r>
              <a:rPr lang="en-US" dirty="0" smtClean="0"/>
              <a:t>(French Revolution)</a:t>
            </a:r>
            <a:endParaRPr lang="en-US" dirty="0"/>
          </a:p>
        </p:txBody>
      </p:sp>
      <p:sp>
        <p:nvSpPr>
          <p:cNvPr id="3" name="Subtitle 2"/>
          <p:cNvSpPr>
            <a:spLocks noGrp="1"/>
          </p:cNvSpPr>
          <p:nvPr>
            <p:ph type="subTitle" idx="1"/>
          </p:nvPr>
        </p:nvSpPr>
        <p:spPr/>
        <p:txBody>
          <a:bodyPr/>
          <a:lstStyle/>
          <a:p>
            <a:r>
              <a:rPr lang="en-US" dirty="0" smtClean="0"/>
              <a:t>1799-1815</a:t>
            </a:r>
            <a:endParaRPr lang="en-US" dirty="0"/>
          </a:p>
        </p:txBody>
      </p:sp>
    </p:spTree>
    <p:extLst>
      <p:ext uri="{BB962C8B-B14F-4D97-AF65-F5344CB8AC3E}">
        <p14:creationId xmlns:p14="http://schemas.microsoft.com/office/powerpoint/2010/main" val="1051805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638574"/>
            <a:ext cx="6477000" cy="1399769"/>
          </a:xfrm>
        </p:spPr>
        <p:txBody>
          <a:bodyPr/>
          <a:lstStyle/>
          <a:p>
            <a:r>
              <a:rPr lang="en-US" dirty="0" smtClean="0"/>
              <a:t>Napoleonic Age – PART 2</a:t>
            </a:r>
            <a:br>
              <a:rPr lang="en-US" dirty="0" smtClean="0"/>
            </a:br>
            <a:r>
              <a:rPr lang="en-US" dirty="0" smtClean="0"/>
              <a:t>(French Revolution)</a:t>
            </a:r>
            <a:endParaRPr lang="en-US" dirty="0"/>
          </a:p>
        </p:txBody>
      </p:sp>
      <p:sp>
        <p:nvSpPr>
          <p:cNvPr id="3" name="Subtitle 2"/>
          <p:cNvSpPr>
            <a:spLocks noGrp="1"/>
          </p:cNvSpPr>
          <p:nvPr>
            <p:ph type="subTitle" idx="1"/>
          </p:nvPr>
        </p:nvSpPr>
        <p:spPr/>
        <p:txBody>
          <a:bodyPr/>
          <a:lstStyle/>
          <a:p>
            <a:r>
              <a:rPr lang="en-US" dirty="0" smtClean="0"/>
              <a:t>1799-1815</a:t>
            </a:r>
            <a:endParaRPr lang="en-US" dirty="0"/>
          </a:p>
        </p:txBody>
      </p:sp>
    </p:spTree>
    <p:extLst>
      <p:ext uri="{BB962C8B-B14F-4D97-AF65-F5344CB8AC3E}">
        <p14:creationId xmlns:p14="http://schemas.microsoft.com/office/powerpoint/2010/main" val="2205933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313613" cy="1057684"/>
          </a:xfrm>
        </p:spPr>
        <p:txBody>
          <a:bodyPr/>
          <a:lstStyle/>
          <a:p>
            <a:r>
              <a:rPr lang="en-US" dirty="0" smtClean="0"/>
              <a:t>Napoleon Conquers Europe</a:t>
            </a:r>
            <a:br>
              <a:rPr lang="en-US" dirty="0" smtClean="0"/>
            </a:br>
            <a:r>
              <a:rPr lang="en-US" sz="2400" dirty="0" smtClean="0"/>
              <a:t>(1805-1810)</a:t>
            </a:r>
            <a:endParaRPr lang="en-US" sz="2400" dirty="0"/>
          </a:p>
        </p:txBody>
      </p:sp>
      <p:sp>
        <p:nvSpPr>
          <p:cNvPr id="3" name="Content Placeholder 2"/>
          <p:cNvSpPr>
            <a:spLocks noGrp="1"/>
          </p:cNvSpPr>
          <p:nvPr>
            <p:ph idx="1"/>
          </p:nvPr>
        </p:nvSpPr>
        <p:spPr>
          <a:xfrm>
            <a:off x="100966" y="1214641"/>
            <a:ext cx="3509540" cy="5063682"/>
          </a:xfrm>
        </p:spPr>
        <p:txBody>
          <a:bodyPr/>
          <a:lstStyle/>
          <a:p>
            <a:r>
              <a:rPr lang="en-US" dirty="0"/>
              <a:t>D</a:t>
            </a:r>
            <a:r>
              <a:rPr lang="en-US" dirty="0" smtClean="0"/>
              <a:t>ecisively </a:t>
            </a:r>
            <a:r>
              <a:rPr lang="en-US" dirty="0"/>
              <a:t>defeated Austria, Prussia, and Russia.</a:t>
            </a:r>
          </a:p>
          <a:p>
            <a:pPr lvl="1"/>
            <a:r>
              <a:rPr lang="en-US" dirty="0"/>
              <a:t>Forced them into </a:t>
            </a:r>
            <a:r>
              <a:rPr lang="en-US" dirty="0" smtClean="0"/>
              <a:t>alliances</a:t>
            </a:r>
          </a:p>
          <a:p>
            <a:pPr lvl="1"/>
            <a:r>
              <a:rPr lang="en-US" dirty="0" smtClean="0"/>
              <a:t>Expanded French borders</a:t>
            </a:r>
          </a:p>
          <a:p>
            <a:pPr lvl="1"/>
            <a:r>
              <a:rPr lang="en-US" dirty="0" smtClean="0"/>
              <a:t>Created “satellite kingdoms”</a:t>
            </a:r>
          </a:p>
          <a:p>
            <a:r>
              <a:rPr lang="en-US" dirty="0" smtClean="0"/>
              <a:t>Conquered virtually all of Europe</a:t>
            </a:r>
          </a:p>
          <a:p>
            <a:pPr lvl="1"/>
            <a:r>
              <a:rPr lang="en-US" dirty="0" smtClean="0"/>
              <a:t>Except Britain</a:t>
            </a:r>
          </a:p>
        </p:txBody>
      </p:sp>
    </p:spTree>
    <p:extLst>
      <p:ext uri="{BB962C8B-B14F-4D97-AF65-F5344CB8AC3E}">
        <p14:creationId xmlns:p14="http://schemas.microsoft.com/office/powerpoint/2010/main" val="1881249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744271"/>
          </a:xfrm>
        </p:spPr>
        <p:txBody>
          <a:bodyPr/>
          <a:lstStyle/>
          <a:p>
            <a:r>
              <a:rPr lang="en-US" i="1" dirty="0" smtClean="0"/>
              <a:t>How was he able to do it?!</a:t>
            </a:r>
            <a:endParaRPr lang="en-US" i="1" dirty="0"/>
          </a:p>
        </p:txBody>
      </p:sp>
      <p:sp>
        <p:nvSpPr>
          <p:cNvPr id="3" name="Content Placeholder 2"/>
          <p:cNvSpPr>
            <a:spLocks noGrp="1"/>
          </p:cNvSpPr>
          <p:nvPr>
            <p:ph idx="1"/>
          </p:nvPr>
        </p:nvSpPr>
        <p:spPr>
          <a:xfrm>
            <a:off x="200862" y="813328"/>
            <a:ext cx="4408599" cy="1640927"/>
          </a:xfrm>
        </p:spPr>
        <p:txBody>
          <a:bodyPr>
            <a:normAutofit/>
          </a:bodyPr>
          <a:lstStyle/>
          <a:p>
            <a:pPr marL="0" indent="0">
              <a:buNone/>
            </a:pPr>
            <a:r>
              <a:rPr lang="en-US" dirty="0" smtClean="0"/>
              <a:t>1. </a:t>
            </a:r>
            <a:r>
              <a:rPr lang="en-US" u="sng" dirty="0" smtClean="0"/>
              <a:t>Talent over Heredity:</a:t>
            </a:r>
            <a:r>
              <a:rPr lang="en-US" dirty="0" smtClean="0"/>
              <a:t> </a:t>
            </a:r>
          </a:p>
          <a:p>
            <a:pPr lvl="1"/>
            <a:r>
              <a:rPr lang="en-US" dirty="0" smtClean="0"/>
              <a:t>Napoleon promoted talent</a:t>
            </a:r>
          </a:p>
          <a:p>
            <a:pPr lvl="1"/>
            <a:r>
              <a:rPr lang="en-US" dirty="0" smtClean="0"/>
              <a:t>Opponents gave top military jobs to Nobility</a:t>
            </a:r>
            <a:endParaRPr lang="en-US" dirty="0"/>
          </a:p>
        </p:txBody>
      </p:sp>
      <p:sp>
        <p:nvSpPr>
          <p:cNvPr id="4" name="Content Placeholder 2"/>
          <p:cNvSpPr txBox="1">
            <a:spLocks/>
          </p:cNvSpPr>
          <p:nvPr/>
        </p:nvSpPr>
        <p:spPr>
          <a:xfrm>
            <a:off x="200862" y="2454255"/>
            <a:ext cx="4408599" cy="2097532"/>
          </a:xfrm>
          <a:prstGeom prst="rect">
            <a:avLst/>
          </a:prstGeom>
        </p:spPr>
        <p:txBody>
          <a:bodyPr vert="horz" lIns="91440" tIns="45720" rIns="91440" bIns="45720" rtlCol="0">
            <a:normAutofit/>
          </a:bodyPr>
          <a:lstStyle>
            <a:lvl1pPr marL="463550" indent="-463550" algn="l" defTabSz="914400" rtl="0" eaLnBrk="1" latinLnBrk="0" hangingPunct="1">
              <a:spcBef>
                <a:spcPts val="2000"/>
              </a:spcBef>
              <a:buSzPct val="90000"/>
              <a:buFontTx/>
              <a:buBlip>
                <a:blip r:embed="rId3"/>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4"/>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5"/>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5"/>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5"/>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3"/>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5"/>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3"/>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4"/>
              </a:buBlip>
              <a:defRPr lang="en-US" sz="1800" kern="1200" dirty="0">
                <a:solidFill>
                  <a:schemeClr val="tx1"/>
                </a:solidFill>
                <a:latin typeface="+mn-lt"/>
                <a:ea typeface="+mn-ea"/>
                <a:cs typeface="+mn-cs"/>
              </a:defRPr>
            </a:lvl9pPr>
          </a:lstStyle>
          <a:p>
            <a:pPr marL="0" indent="0">
              <a:buNone/>
            </a:pPr>
            <a:r>
              <a:rPr lang="en-US" dirty="0" smtClean="0"/>
              <a:t>2. </a:t>
            </a:r>
            <a:r>
              <a:rPr lang="en-US" u="sng" dirty="0" smtClean="0"/>
              <a:t>Nationalism:</a:t>
            </a:r>
          </a:p>
          <a:p>
            <a:pPr lvl="1"/>
            <a:r>
              <a:rPr lang="en-US" dirty="0"/>
              <a:t>F</a:t>
            </a:r>
            <a:r>
              <a:rPr lang="en-US" dirty="0" smtClean="0"/>
              <a:t>ighting for France (their nation) NOT a king</a:t>
            </a:r>
          </a:p>
          <a:p>
            <a:pPr lvl="1"/>
            <a:r>
              <a:rPr lang="en-US" dirty="0" smtClean="0"/>
              <a:t>Built up the morale of his troops</a:t>
            </a:r>
          </a:p>
        </p:txBody>
      </p:sp>
      <p:sp>
        <p:nvSpPr>
          <p:cNvPr id="5" name="Content Placeholder 2"/>
          <p:cNvSpPr txBox="1">
            <a:spLocks/>
          </p:cNvSpPr>
          <p:nvPr/>
        </p:nvSpPr>
        <p:spPr>
          <a:xfrm>
            <a:off x="200862" y="4423366"/>
            <a:ext cx="4408599" cy="2434634"/>
          </a:xfrm>
          <a:prstGeom prst="rect">
            <a:avLst/>
          </a:prstGeom>
        </p:spPr>
        <p:txBody>
          <a:bodyPr vert="horz" lIns="91440" tIns="45720" rIns="91440" bIns="45720" rtlCol="0">
            <a:normAutofit/>
          </a:bodyPr>
          <a:lstStyle>
            <a:lvl1pPr marL="463550" indent="-463550" algn="l" defTabSz="914400" rtl="0" eaLnBrk="1" latinLnBrk="0" hangingPunct="1">
              <a:spcBef>
                <a:spcPts val="2000"/>
              </a:spcBef>
              <a:buSzPct val="90000"/>
              <a:buFontTx/>
              <a:buBlip>
                <a:blip r:embed="rId3"/>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4"/>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5"/>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5"/>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5"/>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3"/>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5"/>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3"/>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4"/>
              </a:buBlip>
              <a:defRPr lang="en-US" sz="1800" kern="1200" dirty="0">
                <a:solidFill>
                  <a:schemeClr val="tx1"/>
                </a:solidFill>
                <a:latin typeface="+mn-lt"/>
                <a:ea typeface="+mn-ea"/>
                <a:cs typeface="+mn-cs"/>
              </a:defRPr>
            </a:lvl9pPr>
          </a:lstStyle>
          <a:p>
            <a:pPr marL="0" indent="0">
              <a:buNone/>
            </a:pPr>
            <a:r>
              <a:rPr lang="en-US" dirty="0" smtClean="0"/>
              <a:t>3. </a:t>
            </a:r>
            <a:r>
              <a:rPr lang="en-US" u="sng" dirty="0" smtClean="0"/>
              <a:t>War Strategy: </a:t>
            </a:r>
          </a:p>
          <a:p>
            <a:pPr lvl="1"/>
            <a:r>
              <a:rPr lang="en-US" dirty="0" smtClean="0"/>
              <a:t>“Lightening Warfare” (Quick, surprise attacks)</a:t>
            </a:r>
          </a:p>
          <a:p>
            <a:pPr lvl="1"/>
            <a:r>
              <a:rPr lang="en-US" dirty="0" smtClean="0"/>
              <a:t>Pursue &amp; destroy retreating enemy</a:t>
            </a:r>
          </a:p>
          <a:p>
            <a:pPr lvl="1"/>
            <a:r>
              <a:rPr lang="en-US" dirty="0" smtClean="0"/>
              <a:t>Break opponents spirits </a:t>
            </a:r>
          </a:p>
          <a:p>
            <a:endParaRPr lang="en-US" dirty="0"/>
          </a:p>
        </p:txBody>
      </p:sp>
    </p:spTree>
    <p:extLst>
      <p:ext uri="{BB962C8B-B14F-4D97-AF65-F5344CB8AC3E}">
        <p14:creationId xmlns:p14="http://schemas.microsoft.com/office/powerpoint/2010/main" val="1357380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dirty="0" smtClean="0"/>
              <a:t>Consequences of Conquest</a:t>
            </a:r>
            <a:endParaRPr lang="en-US" dirty="0"/>
          </a:p>
        </p:txBody>
      </p:sp>
      <p:sp>
        <p:nvSpPr>
          <p:cNvPr id="3" name="Content Placeholder 2"/>
          <p:cNvSpPr>
            <a:spLocks noGrp="1"/>
          </p:cNvSpPr>
          <p:nvPr>
            <p:ph idx="1"/>
          </p:nvPr>
        </p:nvSpPr>
        <p:spPr>
          <a:xfrm>
            <a:off x="229405" y="1017362"/>
            <a:ext cx="3894849" cy="5674762"/>
          </a:xfrm>
        </p:spPr>
        <p:txBody>
          <a:bodyPr/>
          <a:lstStyle/>
          <a:p>
            <a:pPr marL="0" indent="0">
              <a:buNone/>
            </a:pPr>
            <a:r>
              <a:rPr lang="en-US" u="sng" dirty="0" smtClean="0"/>
              <a:t>Spread of…</a:t>
            </a:r>
          </a:p>
          <a:p>
            <a:r>
              <a:rPr lang="en-US" dirty="0" smtClean="0"/>
              <a:t>Napoleonic Code (Ideas </a:t>
            </a:r>
            <a:r>
              <a:rPr lang="en-US" dirty="0"/>
              <a:t>of the </a:t>
            </a:r>
            <a:r>
              <a:rPr lang="en-US" dirty="0" smtClean="0"/>
              <a:t>Revolution)</a:t>
            </a:r>
            <a:endParaRPr lang="en-US" dirty="0"/>
          </a:p>
          <a:p>
            <a:pPr lvl="1"/>
            <a:r>
              <a:rPr lang="en-US" dirty="0" smtClean="0"/>
              <a:t>Equality</a:t>
            </a:r>
            <a:endParaRPr lang="en-US" dirty="0"/>
          </a:p>
          <a:p>
            <a:pPr lvl="1"/>
            <a:r>
              <a:rPr lang="en-US" dirty="0"/>
              <a:t>Abolished noble privilege</a:t>
            </a:r>
          </a:p>
          <a:p>
            <a:pPr lvl="1"/>
            <a:r>
              <a:rPr lang="en-US" dirty="0"/>
              <a:t>Careers open to talent</a:t>
            </a:r>
          </a:p>
          <a:p>
            <a:pPr lvl="1"/>
            <a:r>
              <a:rPr lang="en-US" dirty="0"/>
              <a:t>Tax burden shared by all</a:t>
            </a:r>
          </a:p>
          <a:p>
            <a:pPr lvl="1"/>
            <a:r>
              <a:rPr lang="en-US" dirty="0"/>
              <a:t>Religious tolerance</a:t>
            </a:r>
          </a:p>
          <a:p>
            <a:pPr lvl="1"/>
            <a:r>
              <a:rPr lang="en-US" dirty="0"/>
              <a:t>Public education </a:t>
            </a:r>
            <a:endParaRPr lang="en-US" dirty="0" smtClean="0"/>
          </a:p>
          <a:p>
            <a:r>
              <a:rPr lang="en-US" dirty="0" smtClean="0"/>
              <a:t>Nationalism</a:t>
            </a:r>
          </a:p>
          <a:p>
            <a:pPr lvl="1"/>
            <a:r>
              <a:rPr lang="en-US" dirty="0" smtClean="0"/>
              <a:t>Devotion and pride to one’s country or nation</a:t>
            </a:r>
          </a:p>
          <a:p>
            <a:endParaRPr lang="en-US" dirty="0"/>
          </a:p>
        </p:txBody>
      </p:sp>
    </p:spTree>
    <p:extLst>
      <p:ext uri="{BB962C8B-B14F-4D97-AF65-F5344CB8AC3E}">
        <p14:creationId xmlns:p14="http://schemas.microsoft.com/office/powerpoint/2010/main" val="1913359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599427" cy="630120"/>
          </a:xfrm>
        </p:spPr>
        <p:txBody>
          <a:bodyPr/>
          <a:lstStyle/>
          <a:p>
            <a:r>
              <a:rPr lang="en-US" sz="4000" u="sng" dirty="0" smtClean="0"/>
              <a:t>War with Britain</a:t>
            </a:r>
            <a:endParaRPr lang="en-US" sz="4000" u="sng" dirty="0"/>
          </a:p>
        </p:txBody>
      </p:sp>
      <p:sp>
        <p:nvSpPr>
          <p:cNvPr id="3" name="Content Placeholder 2"/>
          <p:cNvSpPr>
            <a:spLocks noGrp="1"/>
          </p:cNvSpPr>
          <p:nvPr>
            <p:ph idx="1"/>
          </p:nvPr>
        </p:nvSpPr>
        <p:spPr>
          <a:xfrm>
            <a:off x="0" y="630120"/>
            <a:ext cx="5251646" cy="2411448"/>
          </a:xfrm>
        </p:spPr>
        <p:txBody>
          <a:bodyPr>
            <a:normAutofit lnSpcReduction="10000"/>
          </a:bodyPr>
          <a:lstStyle/>
          <a:p>
            <a:r>
              <a:rPr lang="en-US" sz="2200" dirty="0" smtClean="0"/>
              <a:t>Napoleon planned to invade Britain</a:t>
            </a:r>
          </a:p>
          <a:p>
            <a:pPr lvl="1"/>
            <a:r>
              <a:rPr lang="en-US" sz="2000" dirty="0" smtClean="0"/>
              <a:t>Plan failed: French Navy defeated</a:t>
            </a:r>
          </a:p>
          <a:p>
            <a:r>
              <a:rPr lang="en-US" sz="2200" dirty="0" smtClean="0"/>
              <a:t>Continental System</a:t>
            </a:r>
          </a:p>
          <a:p>
            <a:pPr lvl="1"/>
            <a:r>
              <a:rPr lang="en-US" sz="2000" dirty="0" smtClean="0"/>
              <a:t>Economic Warfare</a:t>
            </a:r>
          </a:p>
          <a:p>
            <a:pPr lvl="1"/>
            <a:r>
              <a:rPr lang="en-US" sz="2000" dirty="0" smtClean="0"/>
              <a:t>Prohibited all countries from trading with Britain </a:t>
            </a:r>
            <a:endParaRPr lang="en-US" sz="2000" dirty="0"/>
          </a:p>
        </p:txBody>
      </p:sp>
      <p:sp>
        <p:nvSpPr>
          <p:cNvPr id="4" name="Title 1"/>
          <p:cNvSpPr txBox="1">
            <a:spLocks/>
          </p:cNvSpPr>
          <p:nvPr/>
        </p:nvSpPr>
        <p:spPr>
          <a:xfrm>
            <a:off x="0" y="3041568"/>
            <a:ext cx="5251647" cy="57075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tx1"/>
                </a:solidFill>
                <a:latin typeface="+mj-lt"/>
                <a:ea typeface="+mj-ea"/>
                <a:cs typeface="+mj-cs"/>
              </a:defRPr>
            </a:lvl1pPr>
          </a:lstStyle>
          <a:p>
            <a:r>
              <a:rPr lang="en-US" sz="4000" u="sng" dirty="0" smtClean="0"/>
              <a:t>Spanish Insurrection</a:t>
            </a:r>
            <a:endParaRPr lang="en-US" sz="4000" u="sng" dirty="0"/>
          </a:p>
        </p:txBody>
      </p:sp>
      <p:sp>
        <p:nvSpPr>
          <p:cNvPr id="5" name="Content Placeholder 2"/>
          <p:cNvSpPr txBox="1">
            <a:spLocks/>
          </p:cNvSpPr>
          <p:nvPr/>
        </p:nvSpPr>
        <p:spPr>
          <a:xfrm>
            <a:off x="0" y="4534742"/>
            <a:ext cx="5251646" cy="2323258"/>
          </a:xfrm>
          <a:prstGeom prst="rect">
            <a:avLst/>
          </a:prstGeom>
        </p:spPr>
        <p:txBody>
          <a:bodyPr vert="horz" lIns="91440" tIns="45720" rIns="91440" bIns="45720" rtlCol="0">
            <a:normAutofit/>
          </a:bodyPr>
          <a:lstStyle>
            <a:lvl1pPr marL="463550" indent="-463550" algn="l" defTabSz="914400" rtl="0" eaLnBrk="1" latinLnBrk="0" hangingPunct="1">
              <a:spcBef>
                <a:spcPts val="2000"/>
              </a:spcBef>
              <a:buSzPct val="90000"/>
              <a:buFontTx/>
              <a:buBlip>
                <a:blip r:embed="rId3"/>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4"/>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5"/>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5"/>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5"/>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3"/>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5"/>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3"/>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4"/>
              </a:buBlip>
              <a:defRPr lang="en-US" sz="1800" kern="1200" dirty="0">
                <a:solidFill>
                  <a:schemeClr val="tx1"/>
                </a:solidFill>
                <a:latin typeface="+mn-lt"/>
                <a:ea typeface="+mn-ea"/>
                <a:cs typeface="+mn-cs"/>
              </a:defRPr>
            </a:lvl9pPr>
          </a:lstStyle>
          <a:p>
            <a:endParaRPr lang="en-US" dirty="0"/>
          </a:p>
        </p:txBody>
      </p:sp>
      <p:sp>
        <p:nvSpPr>
          <p:cNvPr id="6" name="Content Placeholder 2"/>
          <p:cNvSpPr txBox="1">
            <a:spLocks/>
          </p:cNvSpPr>
          <p:nvPr/>
        </p:nvSpPr>
        <p:spPr>
          <a:xfrm>
            <a:off x="0" y="3626595"/>
            <a:ext cx="5251646" cy="2957996"/>
          </a:xfrm>
          <a:prstGeom prst="rect">
            <a:avLst/>
          </a:prstGeom>
        </p:spPr>
        <p:txBody>
          <a:bodyPr vert="horz" lIns="91440" tIns="45720" rIns="91440" bIns="45720" rtlCol="0">
            <a:normAutofit lnSpcReduction="10000"/>
          </a:bodyPr>
          <a:lstStyle>
            <a:lvl1pPr marL="463550" indent="-463550" algn="l" defTabSz="914400" rtl="0" eaLnBrk="1" latinLnBrk="0" hangingPunct="1">
              <a:spcBef>
                <a:spcPts val="2000"/>
              </a:spcBef>
              <a:buSzPct val="90000"/>
              <a:buFontTx/>
              <a:buBlip>
                <a:blip r:embed="rId3"/>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4"/>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5"/>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5"/>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5"/>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3"/>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5"/>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3"/>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4"/>
              </a:buBlip>
              <a:defRPr lang="en-US" sz="1800" kern="1200" dirty="0">
                <a:solidFill>
                  <a:schemeClr val="tx1"/>
                </a:solidFill>
                <a:latin typeface="+mn-lt"/>
                <a:ea typeface="+mn-ea"/>
                <a:cs typeface="+mn-cs"/>
              </a:defRPr>
            </a:lvl9pPr>
          </a:lstStyle>
          <a:p>
            <a:r>
              <a:rPr lang="en-US" sz="2200" dirty="0" smtClean="0"/>
              <a:t>Spain failed to prevent Portugal from trading with Britain</a:t>
            </a:r>
          </a:p>
          <a:p>
            <a:r>
              <a:rPr lang="en-US" sz="2200" dirty="0"/>
              <a:t> Spanish King Removed</a:t>
            </a:r>
          </a:p>
          <a:p>
            <a:pPr lvl="1"/>
            <a:r>
              <a:rPr lang="en-US" sz="2000" dirty="0"/>
              <a:t>Napoleon’s brother placed on the </a:t>
            </a:r>
            <a:r>
              <a:rPr lang="en-US" sz="2000" dirty="0" smtClean="0"/>
              <a:t>throne</a:t>
            </a:r>
            <a:endParaRPr lang="en-US" sz="2200" dirty="0" smtClean="0"/>
          </a:p>
          <a:p>
            <a:r>
              <a:rPr lang="en-US" sz="2200" dirty="0" smtClean="0"/>
              <a:t>Spanish people revolted</a:t>
            </a:r>
          </a:p>
          <a:p>
            <a:pPr lvl="1"/>
            <a:r>
              <a:rPr lang="en-US" sz="2000" dirty="0" smtClean="0"/>
              <a:t>Guerrilla Warfare</a:t>
            </a:r>
          </a:p>
          <a:p>
            <a:pPr lvl="1"/>
            <a:r>
              <a:rPr lang="en-US" sz="2000" dirty="0" smtClean="0"/>
              <a:t>Weakened Napoleon’s power in Europe</a:t>
            </a:r>
          </a:p>
        </p:txBody>
      </p:sp>
      <p:cxnSp>
        <p:nvCxnSpPr>
          <p:cNvPr id="8" name="Straight Connector 7"/>
          <p:cNvCxnSpPr/>
          <p:nvPr/>
        </p:nvCxnSpPr>
        <p:spPr>
          <a:xfrm>
            <a:off x="-62037" y="3027299"/>
            <a:ext cx="914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199175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313613" cy="822527"/>
          </a:xfrm>
        </p:spPr>
        <p:txBody>
          <a:bodyPr/>
          <a:lstStyle/>
          <a:p>
            <a:r>
              <a:rPr lang="en-US" sz="4000" dirty="0" smtClean="0"/>
              <a:t>Invasion of Russia</a:t>
            </a:r>
            <a:r>
              <a:rPr lang="en-US" dirty="0" smtClean="0"/>
              <a:t/>
            </a:r>
            <a:br>
              <a:rPr lang="en-US" dirty="0" smtClean="0"/>
            </a:br>
            <a:r>
              <a:rPr lang="en-US" sz="2200" dirty="0" smtClean="0"/>
              <a:t>(1812)</a:t>
            </a:r>
            <a:endParaRPr lang="en-US" sz="2200" dirty="0"/>
          </a:p>
        </p:txBody>
      </p:sp>
      <p:sp>
        <p:nvSpPr>
          <p:cNvPr id="3" name="Content Placeholder 2"/>
          <p:cNvSpPr>
            <a:spLocks noGrp="1"/>
          </p:cNvSpPr>
          <p:nvPr>
            <p:ph idx="1"/>
          </p:nvPr>
        </p:nvSpPr>
        <p:spPr>
          <a:xfrm>
            <a:off x="0" y="822527"/>
            <a:ext cx="4603567" cy="5916423"/>
          </a:xfrm>
        </p:spPr>
        <p:txBody>
          <a:bodyPr>
            <a:normAutofit/>
          </a:bodyPr>
          <a:lstStyle/>
          <a:p>
            <a:r>
              <a:rPr lang="en-US" sz="2200" dirty="0" smtClean="0"/>
              <a:t>Napoleon invaded Russia to force them to stop trading with Britain</a:t>
            </a:r>
          </a:p>
          <a:p>
            <a:r>
              <a:rPr lang="en-US" sz="2200" dirty="0"/>
              <a:t>Russian Strategy:</a:t>
            </a:r>
          </a:p>
          <a:p>
            <a:pPr lvl="1"/>
            <a:r>
              <a:rPr lang="en-US" sz="2000" dirty="0"/>
              <a:t>Avoid direct </a:t>
            </a:r>
            <a:r>
              <a:rPr lang="en-US" sz="2000" dirty="0" smtClean="0"/>
              <a:t>conflict &amp; Retreat eastward</a:t>
            </a:r>
            <a:endParaRPr lang="en-US" sz="2000" dirty="0"/>
          </a:p>
          <a:p>
            <a:pPr lvl="1"/>
            <a:r>
              <a:rPr lang="en-US" sz="2000" dirty="0"/>
              <a:t>“Scorch Earth” upon retreat</a:t>
            </a:r>
          </a:p>
          <a:p>
            <a:pPr lvl="1"/>
            <a:r>
              <a:rPr lang="en-US" sz="2000" dirty="0"/>
              <a:t>Draw Napoleon deeper into </a:t>
            </a:r>
            <a:r>
              <a:rPr lang="en-US" sz="2000" dirty="0" smtClean="0"/>
              <a:t>Russia</a:t>
            </a:r>
          </a:p>
          <a:p>
            <a:r>
              <a:rPr lang="en-US" sz="2200" dirty="0" smtClean="0"/>
              <a:t>Sept. 14</a:t>
            </a:r>
            <a:r>
              <a:rPr lang="en-US" sz="2200" baseline="30000" dirty="0" smtClean="0"/>
              <a:t>th</a:t>
            </a:r>
            <a:r>
              <a:rPr lang="en-US" sz="2200" dirty="0" smtClean="0"/>
              <a:t> – Napoleon conquers an evacuated &amp; burned down Moscow </a:t>
            </a:r>
          </a:p>
          <a:p>
            <a:r>
              <a:rPr lang="en-US" sz="2200" dirty="0" smtClean="0"/>
              <a:t>No Russian Surrender</a:t>
            </a:r>
          </a:p>
          <a:p>
            <a:r>
              <a:rPr lang="en-US" sz="2200" dirty="0"/>
              <a:t>On October 19</a:t>
            </a:r>
            <a:r>
              <a:rPr lang="en-US" sz="2200" baseline="30000" dirty="0"/>
              <a:t>th</a:t>
            </a:r>
            <a:r>
              <a:rPr lang="en-US" sz="2200" dirty="0"/>
              <a:t>, Napoleon was forced to </a:t>
            </a:r>
            <a:r>
              <a:rPr lang="en-US" sz="2200" dirty="0" smtClean="0"/>
              <a:t>retreat from Moscow</a:t>
            </a:r>
            <a:endParaRPr lang="en-US" sz="2200" dirty="0"/>
          </a:p>
        </p:txBody>
      </p:sp>
    </p:spTree>
    <p:extLst>
      <p:ext uri="{BB962C8B-B14F-4D97-AF65-F5344CB8AC3E}">
        <p14:creationId xmlns:p14="http://schemas.microsoft.com/office/powerpoint/2010/main" val="1290769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dirty="0" smtClean="0"/>
              <a:t>Napoleon’s Defeat</a:t>
            </a:r>
            <a:endParaRPr lang="en-US" dirty="0"/>
          </a:p>
        </p:txBody>
      </p:sp>
      <p:sp>
        <p:nvSpPr>
          <p:cNvPr id="3" name="Content Placeholder 2"/>
          <p:cNvSpPr>
            <a:spLocks noGrp="1"/>
          </p:cNvSpPr>
          <p:nvPr>
            <p:ph idx="1"/>
          </p:nvPr>
        </p:nvSpPr>
        <p:spPr>
          <a:xfrm>
            <a:off x="0" y="984212"/>
            <a:ext cx="4300512" cy="5769168"/>
          </a:xfrm>
        </p:spPr>
        <p:txBody>
          <a:bodyPr>
            <a:normAutofit/>
          </a:bodyPr>
          <a:lstStyle/>
          <a:p>
            <a:r>
              <a:rPr lang="en-US" sz="2200" dirty="0" smtClean="0"/>
              <a:t>Retreat from Moscow (Oct. 1812)</a:t>
            </a:r>
          </a:p>
          <a:p>
            <a:pPr lvl="1"/>
            <a:r>
              <a:rPr lang="en-US" sz="2000" dirty="0"/>
              <a:t>Suffered from: hunger, exposure, disease, ambushes</a:t>
            </a:r>
          </a:p>
          <a:p>
            <a:pPr lvl="1"/>
            <a:r>
              <a:rPr lang="en-US" sz="2000" dirty="0" smtClean="0"/>
              <a:t>Napoleon lost almost his entire army</a:t>
            </a:r>
          </a:p>
          <a:p>
            <a:r>
              <a:rPr lang="en-US" sz="2200" dirty="0" smtClean="0"/>
              <a:t>Napoleon’s Army is virtually lost</a:t>
            </a:r>
          </a:p>
          <a:p>
            <a:r>
              <a:rPr lang="en-US" sz="2200" dirty="0" smtClean="0"/>
              <a:t>European countries declare war against Napoleon</a:t>
            </a:r>
          </a:p>
          <a:p>
            <a:r>
              <a:rPr lang="en-US" sz="2200" dirty="0"/>
              <a:t>Napoleon is defeated (1814)</a:t>
            </a:r>
          </a:p>
          <a:p>
            <a:pPr lvl="2"/>
            <a:r>
              <a:rPr lang="en-US" dirty="0"/>
              <a:t>Exiled on the Island of Elba </a:t>
            </a:r>
            <a:endParaRPr lang="en-US" sz="2200" dirty="0" smtClean="0"/>
          </a:p>
          <a:p>
            <a:r>
              <a:rPr lang="en-US" sz="2200" dirty="0" smtClean="0"/>
              <a:t>Monarchy in France is restored</a:t>
            </a:r>
          </a:p>
          <a:p>
            <a:pPr lvl="1"/>
            <a:r>
              <a:rPr lang="en-US" sz="2000" dirty="0" smtClean="0"/>
              <a:t>Louis XVIII becomes king</a:t>
            </a:r>
          </a:p>
        </p:txBody>
      </p:sp>
    </p:spTree>
    <p:extLst>
      <p:ext uri="{BB962C8B-B14F-4D97-AF65-F5344CB8AC3E}">
        <p14:creationId xmlns:p14="http://schemas.microsoft.com/office/powerpoint/2010/main" val="3784048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44215"/>
            <a:ext cx="7313613" cy="868362"/>
          </a:xfrm>
        </p:spPr>
        <p:txBody>
          <a:bodyPr/>
          <a:lstStyle/>
          <a:p>
            <a:r>
              <a:rPr lang="en-US" dirty="0" smtClean="0"/>
              <a:t>Hundred Days &amp; Waterloo</a:t>
            </a:r>
            <a:endParaRPr lang="en-US" dirty="0"/>
          </a:p>
        </p:txBody>
      </p:sp>
      <p:sp>
        <p:nvSpPr>
          <p:cNvPr id="3" name="Content Placeholder 2"/>
          <p:cNvSpPr>
            <a:spLocks noGrp="1"/>
          </p:cNvSpPr>
          <p:nvPr>
            <p:ph idx="1"/>
          </p:nvPr>
        </p:nvSpPr>
        <p:spPr>
          <a:xfrm>
            <a:off x="-1" y="995691"/>
            <a:ext cx="4820037" cy="5862309"/>
          </a:xfrm>
        </p:spPr>
        <p:txBody>
          <a:bodyPr>
            <a:normAutofit/>
          </a:bodyPr>
          <a:lstStyle/>
          <a:p>
            <a:r>
              <a:rPr lang="en-US" sz="2200" dirty="0"/>
              <a:t>On the island of </a:t>
            </a:r>
            <a:r>
              <a:rPr lang="en-US" sz="2200" dirty="0" smtClean="0"/>
              <a:t>Elba:</a:t>
            </a:r>
            <a:endParaRPr lang="en-US" sz="2200" dirty="0"/>
          </a:p>
          <a:p>
            <a:pPr lvl="1"/>
            <a:r>
              <a:rPr lang="en-US" sz="2000" dirty="0"/>
              <a:t>Napoleon raises a small army</a:t>
            </a:r>
          </a:p>
          <a:p>
            <a:pPr lvl="1"/>
            <a:r>
              <a:rPr lang="en-US" sz="2000" dirty="0"/>
              <a:t>Invades southern </a:t>
            </a:r>
            <a:r>
              <a:rPr lang="en-US" sz="2000" dirty="0" smtClean="0"/>
              <a:t>France</a:t>
            </a:r>
          </a:p>
          <a:p>
            <a:r>
              <a:rPr lang="en-US" sz="2200" dirty="0" smtClean="0"/>
              <a:t>Louis XVIII sends Royal Army to stop Napoleon</a:t>
            </a:r>
          </a:p>
          <a:p>
            <a:pPr lvl="1"/>
            <a:r>
              <a:rPr lang="en-US" sz="2000" dirty="0" smtClean="0"/>
              <a:t>Instead of stopping Napoleon, Royal Army joins forces with Napoleon</a:t>
            </a:r>
          </a:p>
          <a:p>
            <a:r>
              <a:rPr lang="en-US" sz="2200" dirty="0" smtClean="0"/>
              <a:t>Napoleon takes back the control of France</a:t>
            </a:r>
          </a:p>
          <a:p>
            <a:r>
              <a:rPr lang="en-US" sz="2200" dirty="0" smtClean="0"/>
              <a:t>Battle of Waterloo (June 1815):</a:t>
            </a:r>
            <a:endParaRPr lang="en-US" sz="2000" dirty="0" smtClean="0"/>
          </a:p>
          <a:p>
            <a:pPr lvl="1"/>
            <a:r>
              <a:rPr lang="en-US" sz="2000" dirty="0" smtClean="0"/>
              <a:t>Napoleon invades Belgium</a:t>
            </a:r>
          </a:p>
          <a:p>
            <a:pPr lvl="1"/>
            <a:r>
              <a:rPr lang="en-US" sz="2000" dirty="0" smtClean="0"/>
              <a:t>Defeated by Britain &amp; Prussia</a:t>
            </a:r>
          </a:p>
          <a:p>
            <a:pPr lvl="1"/>
            <a:r>
              <a:rPr lang="en-US" sz="2000" dirty="0" smtClean="0"/>
              <a:t>Exiled to St. Helena </a:t>
            </a:r>
          </a:p>
          <a:p>
            <a:pPr lvl="1"/>
            <a:r>
              <a:rPr lang="en-US" sz="2000" dirty="0" smtClean="0"/>
              <a:t>Died in 1821</a:t>
            </a:r>
            <a:endParaRPr lang="en-US" sz="2200" dirty="0" smtClean="0"/>
          </a:p>
          <a:p>
            <a:endParaRPr lang="en-US" sz="2200" dirty="0" smtClean="0"/>
          </a:p>
          <a:p>
            <a:endParaRPr lang="en-US" dirty="0" smtClean="0"/>
          </a:p>
          <a:p>
            <a:endParaRPr lang="en-US" dirty="0" smtClean="0"/>
          </a:p>
          <a:p>
            <a:pPr lvl="1"/>
            <a:endParaRPr lang="en-US" dirty="0" smtClean="0"/>
          </a:p>
          <a:p>
            <a:endParaRPr lang="en-US" dirty="0"/>
          </a:p>
        </p:txBody>
      </p:sp>
      <p:sp>
        <p:nvSpPr>
          <p:cNvPr id="4" name="Title 1"/>
          <p:cNvSpPr txBox="1">
            <a:spLocks/>
          </p:cNvSpPr>
          <p:nvPr/>
        </p:nvSpPr>
        <p:spPr>
          <a:xfrm>
            <a:off x="0" y="-21863"/>
            <a:ext cx="7313613" cy="5088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tx1"/>
                </a:solidFill>
                <a:latin typeface="+mj-lt"/>
                <a:ea typeface="+mj-ea"/>
                <a:cs typeface="+mj-cs"/>
              </a:defRPr>
            </a:lvl1pPr>
          </a:lstStyle>
          <a:p>
            <a:pPr algn="l"/>
            <a:r>
              <a:rPr lang="en-US" sz="2400" i="1" dirty="0" smtClean="0"/>
              <a:t>“It </a:t>
            </a:r>
            <a:r>
              <a:rPr lang="en-US" sz="2400" i="1" dirty="0" err="1" smtClean="0"/>
              <a:t>ain’t</a:t>
            </a:r>
            <a:r>
              <a:rPr lang="en-US" sz="2400" i="1" dirty="0" smtClean="0"/>
              <a:t> over till its over…”</a:t>
            </a:r>
            <a:endParaRPr lang="en-US" sz="2400" i="1" dirty="0"/>
          </a:p>
        </p:txBody>
      </p:sp>
    </p:spTree>
    <p:extLst>
      <p:ext uri="{BB962C8B-B14F-4D97-AF65-F5344CB8AC3E}">
        <p14:creationId xmlns:p14="http://schemas.microsoft.com/office/powerpoint/2010/main" val="1197499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3"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3"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3"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6932"/>
            <a:ext cx="7313613" cy="1251743"/>
          </a:xfrm>
        </p:spPr>
        <p:txBody>
          <a:bodyPr/>
          <a:lstStyle/>
          <a:p>
            <a:r>
              <a:rPr lang="en-US" dirty="0"/>
              <a:t>Constructed Response Question</a:t>
            </a:r>
          </a:p>
        </p:txBody>
      </p:sp>
      <p:sp>
        <p:nvSpPr>
          <p:cNvPr id="3" name="Content Placeholder 2"/>
          <p:cNvSpPr>
            <a:spLocks noGrp="1"/>
          </p:cNvSpPr>
          <p:nvPr>
            <p:ph idx="1"/>
          </p:nvPr>
        </p:nvSpPr>
        <p:spPr>
          <a:xfrm>
            <a:off x="186268" y="1320800"/>
            <a:ext cx="8957732" cy="5232400"/>
          </a:xfrm>
        </p:spPr>
        <p:txBody>
          <a:bodyPr>
            <a:normAutofit/>
          </a:bodyPr>
          <a:lstStyle/>
          <a:p>
            <a:pPr marL="0" indent="0">
              <a:buNone/>
            </a:pPr>
            <a:r>
              <a:rPr lang="en-US" sz="2200" dirty="0" smtClean="0"/>
              <a:t>Scenario: 	</a:t>
            </a:r>
          </a:p>
          <a:p>
            <a:pPr marL="0" indent="0">
              <a:buNone/>
            </a:pPr>
            <a:r>
              <a:rPr lang="en-US" sz="2200" dirty="0" smtClean="0"/>
              <a:t>	The year is 1815 in France, and Napoleon just escaped from his exile on the island of Elba and is seeking to take back the control of France.</a:t>
            </a:r>
          </a:p>
          <a:p>
            <a:pPr marL="0" indent="0">
              <a:buNone/>
            </a:pPr>
            <a:r>
              <a:rPr lang="en-US" sz="2200" dirty="0"/>
              <a:t>	</a:t>
            </a:r>
            <a:r>
              <a:rPr lang="en-US" sz="2200" dirty="0" smtClean="0"/>
              <a:t>You’re a French citizen: Do </a:t>
            </a:r>
            <a:r>
              <a:rPr lang="en-US" sz="2200" dirty="0"/>
              <a:t>you welcome Napoleon back to the position of “Emperor of France?</a:t>
            </a:r>
            <a:r>
              <a:rPr lang="en-US" sz="2200" dirty="0" smtClean="0"/>
              <a:t>” Or </a:t>
            </a:r>
            <a:r>
              <a:rPr lang="en-US" sz="2200" dirty="0"/>
              <a:t>d</a:t>
            </a:r>
            <a:r>
              <a:rPr lang="en-US" sz="2200" dirty="0" smtClean="0"/>
              <a:t>o </a:t>
            </a:r>
            <a:r>
              <a:rPr lang="en-US" sz="2200" dirty="0"/>
              <a:t>you reject that idea</a:t>
            </a:r>
            <a:r>
              <a:rPr lang="en-US" sz="2200" dirty="0" smtClean="0"/>
              <a:t>?</a:t>
            </a:r>
          </a:p>
          <a:p>
            <a:pPr marL="0" indent="0">
              <a:buNone/>
            </a:pPr>
            <a:r>
              <a:rPr lang="en-US" sz="2200" dirty="0" smtClean="0"/>
              <a:t>	When making your argument, please consider the following:</a:t>
            </a:r>
          </a:p>
          <a:p>
            <a:pPr lvl="3">
              <a:buFont typeface="Arial"/>
              <a:buChar char="•"/>
            </a:pPr>
            <a:r>
              <a:rPr lang="en-US" sz="2200" dirty="0"/>
              <a:t>The goals and ideals of the French Revolution </a:t>
            </a:r>
          </a:p>
          <a:p>
            <a:pPr lvl="3">
              <a:buFont typeface="Arial"/>
              <a:buChar char="•"/>
            </a:pPr>
            <a:r>
              <a:rPr lang="en-US" sz="2200" dirty="0" smtClean="0"/>
              <a:t>Napoleon's </a:t>
            </a:r>
            <a:r>
              <a:rPr lang="en-US" sz="2200" dirty="0"/>
              <a:t>accomplishments and failures up to 1814 </a:t>
            </a:r>
          </a:p>
          <a:p>
            <a:pPr lvl="3">
              <a:buFont typeface="Arial"/>
              <a:buChar char="•"/>
            </a:pPr>
            <a:r>
              <a:rPr lang="en-US" sz="2200" dirty="0" smtClean="0"/>
              <a:t>The </a:t>
            </a:r>
            <a:r>
              <a:rPr lang="en-US" sz="2200" dirty="0"/>
              <a:t>return of the monarchy under Louis XVIII </a:t>
            </a:r>
            <a:endParaRPr lang="en-US" sz="2200" dirty="0" smtClean="0"/>
          </a:p>
          <a:p>
            <a:pPr marL="0" indent="0">
              <a:buNone/>
            </a:pPr>
            <a:r>
              <a:rPr lang="en-US" sz="2200" dirty="0"/>
              <a:t>	</a:t>
            </a:r>
            <a:r>
              <a:rPr lang="en-US" sz="2200" dirty="0" smtClean="0"/>
              <a:t>Please write a paragraph using reasons (factual evidence) to support your argument.</a:t>
            </a:r>
          </a:p>
          <a:p>
            <a:pPr marL="0" indent="0">
              <a:buNone/>
            </a:pPr>
            <a:endParaRPr lang="en-US" sz="2200" dirty="0" smtClean="0"/>
          </a:p>
        </p:txBody>
      </p:sp>
      <p:sp>
        <p:nvSpPr>
          <p:cNvPr id="4" name="Title 1"/>
          <p:cNvSpPr txBox="1">
            <a:spLocks/>
          </p:cNvSpPr>
          <p:nvPr/>
        </p:nvSpPr>
        <p:spPr>
          <a:xfrm>
            <a:off x="0" y="1"/>
            <a:ext cx="626533" cy="6095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tx1"/>
                </a:solidFill>
                <a:latin typeface="+mj-lt"/>
                <a:ea typeface="+mj-ea"/>
                <a:cs typeface="+mj-cs"/>
              </a:defRPr>
            </a:lvl1pPr>
          </a:lstStyle>
          <a:p>
            <a:pPr algn="l"/>
            <a:r>
              <a:rPr lang="en-US" sz="2400" dirty="0" smtClean="0"/>
              <a:t>A.</a:t>
            </a:r>
            <a:endParaRPr lang="en-US" sz="2400" dirty="0"/>
          </a:p>
        </p:txBody>
      </p:sp>
    </p:spTree>
    <p:extLst>
      <p:ext uri="{BB962C8B-B14F-4D97-AF65-F5344CB8AC3E}">
        <p14:creationId xmlns:p14="http://schemas.microsoft.com/office/powerpoint/2010/main" val="1539622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14400" y="41469"/>
            <a:ext cx="7313613" cy="11995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tx1"/>
                </a:solidFill>
                <a:latin typeface="+mj-lt"/>
                <a:ea typeface="+mj-ea"/>
                <a:cs typeface="+mj-cs"/>
              </a:defRPr>
            </a:lvl1pPr>
          </a:lstStyle>
          <a:p>
            <a:r>
              <a:rPr lang="en-US" dirty="0" smtClean="0"/>
              <a:t>Constructed Response Question</a:t>
            </a:r>
            <a:endParaRPr lang="en-US" dirty="0"/>
          </a:p>
        </p:txBody>
      </p:sp>
      <p:sp>
        <p:nvSpPr>
          <p:cNvPr id="5" name="Content Placeholder 2"/>
          <p:cNvSpPr txBox="1">
            <a:spLocks/>
          </p:cNvSpPr>
          <p:nvPr/>
        </p:nvSpPr>
        <p:spPr>
          <a:xfrm>
            <a:off x="317487" y="1356448"/>
            <a:ext cx="8456711" cy="5252629"/>
          </a:xfrm>
          <a:prstGeom prst="rect">
            <a:avLst/>
          </a:prstGeom>
        </p:spPr>
        <p:txBody>
          <a:bodyPr vert="horz" lIns="91440" tIns="45720" rIns="91440" bIns="45720" rtlCol="0">
            <a:norm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3"/>
              </a:buBlip>
              <a:defRPr lang="en-US" sz="1800" kern="1200" dirty="0">
                <a:solidFill>
                  <a:schemeClr val="tx1"/>
                </a:solidFill>
                <a:latin typeface="+mn-lt"/>
                <a:ea typeface="+mn-ea"/>
                <a:cs typeface="+mn-cs"/>
              </a:defRPr>
            </a:lvl9pPr>
          </a:lstStyle>
          <a:p>
            <a:pPr marL="0" indent="0">
              <a:buFontTx/>
              <a:buNone/>
            </a:pPr>
            <a:r>
              <a:rPr lang="en-US" dirty="0" smtClean="0"/>
              <a:t>	Napoleon ended the democratic French Republic, restored “Absolute Rule,” and conquered through war almost all of Europe. </a:t>
            </a:r>
          </a:p>
          <a:p>
            <a:pPr marL="0" indent="0">
              <a:buFontTx/>
              <a:buNone/>
            </a:pPr>
            <a:r>
              <a:rPr lang="en-US" dirty="0" smtClean="0"/>
              <a:t>	However, through his leadership and conquest, Napoleon stabilized France and spread the ideals of the French Revolution throughout Europe.</a:t>
            </a:r>
          </a:p>
          <a:p>
            <a:pPr marL="0" indent="0">
              <a:buFontTx/>
              <a:buNone/>
            </a:pPr>
            <a:r>
              <a:rPr lang="en-US" u="sng" dirty="0" smtClean="0"/>
              <a:t>Instructions: </a:t>
            </a:r>
            <a:r>
              <a:rPr lang="en-US" dirty="0" smtClean="0"/>
              <a:t>	</a:t>
            </a:r>
          </a:p>
          <a:p>
            <a:pPr marL="0" indent="0">
              <a:buFontTx/>
              <a:buNone/>
            </a:pPr>
            <a:r>
              <a:rPr lang="en-US" dirty="0" smtClean="0"/>
              <a:t>	Please answer the following question by making an argument and supporting your argument with factual evidence. Please write 2 to 3 paragraphs:</a:t>
            </a:r>
          </a:p>
          <a:p>
            <a:pPr lvl="2">
              <a:buFont typeface="Arial"/>
              <a:buChar char="•"/>
            </a:pPr>
            <a:r>
              <a:rPr lang="en-US" sz="2400" dirty="0" smtClean="0"/>
              <a:t>Do you think Napoleon was a hero or a villain? </a:t>
            </a:r>
          </a:p>
        </p:txBody>
      </p:sp>
      <p:sp>
        <p:nvSpPr>
          <p:cNvPr id="7" name="Title 1"/>
          <p:cNvSpPr txBox="1">
            <a:spLocks/>
          </p:cNvSpPr>
          <p:nvPr/>
        </p:nvSpPr>
        <p:spPr>
          <a:xfrm>
            <a:off x="0" y="1"/>
            <a:ext cx="626533" cy="6095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tx1"/>
                </a:solidFill>
                <a:latin typeface="+mj-lt"/>
                <a:ea typeface="+mj-ea"/>
                <a:cs typeface="+mj-cs"/>
              </a:defRPr>
            </a:lvl1pPr>
          </a:lstStyle>
          <a:p>
            <a:pPr algn="l"/>
            <a:r>
              <a:rPr lang="en-US" sz="2400" dirty="0"/>
              <a:t>B</a:t>
            </a:r>
            <a:r>
              <a:rPr lang="en-US" sz="2400" dirty="0" smtClean="0"/>
              <a:t>.</a:t>
            </a:r>
            <a:endParaRPr lang="en-US" sz="2400" dirty="0"/>
          </a:p>
        </p:txBody>
      </p:sp>
    </p:spTree>
    <p:extLst>
      <p:ext uri="{BB962C8B-B14F-4D97-AF65-F5344CB8AC3E}">
        <p14:creationId xmlns:p14="http://schemas.microsoft.com/office/powerpoint/2010/main" val="3717015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69"/>
            <a:ext cx="5379011" cy="1057684"/>
          </a:xfrm>
        </p:spPr>
        <p:txBody>
          <a:bodyPr/>
          <a:lstStyle/>
          <a:p>
            <a:r>
              <a:rPr lang="en-US" dirty="0" smtClean="0"/>
              <a:t>Napoleon Bonaparte</a:t>
            </a:r>
            <a:br>
              <a:rPr lang="en-US" dirty="0" smtClean="0"/>
            </a:br>
            <a:r>
              <a:rPr lang="en-US" sz="2400" dirty="0" smtClean="0"/>
              <a:t>(1769-1821)</a:t>
            </a:r>
            <a:endParaRPr lang="en-US" sz="2400" dirty="0"/>
          </a:p>
        </p:txBody>
      </p:sp>
      <p:sp>
        <p:nvSpPr>
          <p:cNvPr id="3" name="Content Placeholder 2"/>
          <p:cNvSpPr>
            <a:spLocks noGrp="1"/>
          </p:cNvSpPr>
          <p:nvPr>
            <p:ph idx="1"/>
          </p:nvPr>
        </p:nvSpPr>
        <p:spPr>
          <a:xfrm>
            <a:off x="128437" y="1184320"/>
            <a:ext cx="4852064" cy="5673679"/>
          </a:xfrm>
        </p:spPr>
        <p:txBody>
          <a:bodyPr/>
          <a:lstStyle/>
          <a:p>
            <a:pPr marL="0" indent="0">
              <a:buNone/>
            </a:pPr>
            <a:r>
              <a:rPr lang="en-US" u="sng" dirty="0" smtClean="0"/>
              <a:t>Rise to Power:</a:t>
            </a:r>
          </a:p>
          <a:p>
            <a:r>
              <a:rPr lang="en-US" dirty="0" smtClean="0"/>
              <a:t>Born in Corsica in 1769</a:t>
            </a:r>
          </a:p>
          <a:p>
            <a:r>
              <a:rPr lang="en-US" dirty="0" smtClean="0"/>
              <a:t>Became an Artillery Officer</a:t>
            </a:r>
          </a:p>
          <a:p>
            <a:pPr lvl="1"/>
            <a:r>
              <a:rPr lang="en-US" dirty="0" smtClean="0"/>
              <a:t>Proved to be a brilliant military officer</a:t>
            </a:r>
          </a:p>
          <a:p>
            <a:pPr lvl="1"/>
            <a:r>
              <a:rPr lang="en-US" dirty="0" smtClean="0"/>
              <a:t>Won many battles against Austria &amp; Prussia</a:t>
            </a:r>
          </a:p>
          <a:p>
            <a:r>
              <a:rPr lang="en-US" dirty="0" smtClean="0"/>
              <a:t>Given command of the French Army in Italy (1796)</a:t>
            </a:r>
          </a:p>
          <a:p>
            <a:pPr lvl="1"/>
            <a:r>
              <a:rPr lang="en-US" dirty="0" smtClean="0"/>
              <a:t>Conquered most of Italy</a:t>
            </a:r>
          </a:p>
          <a:p>
            <a:r>
              <a:rPr lang="en-US" dirty="0" smtClean="0"/>
              <a:t>Became a military hero!</a:t>
            </a:r>
            <a:endParaRPr lang="en-US" dirty="0"/>
          </a:p>
        </p:txBody>
      </p:sp>
    </p:spTree>
    <p:extLst>
      <p:ext uri="{BB962C8B-B14F-4D97-AF65-F5344CB8AC3E}">
        <p14:creationId xmlns:p14="http://schemas.microsoft.com/office/powerpoint/2010/main" val="32931347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a:xfrm>
            <a:off x="152400" y="1735137"/>
            <a:ext cx="8805333" cy="4631795"/>
          </a:xfrm>
        </p:spPr>
        <p:txBody>
          <a:bodyPr/>
          <a:lstStyle/>
          <a:p>
            <a:pPr marL="0" lvl="1" indent="0">
              <a:spcBef>
                <a:spcPts val="2000"/>
              </a:spcBef>
              <a:buNone/>
            </a:pPr>
            <a:endParaRPr lang="en-US" sz="2400" dirty="0"/>
          </a:p>
          <a:p>
            <a:pPr marL="0" lvl="1" indent="0">
              <a:spcBef>
                <a:spcPts val="2000"/>
              </a:spcBef>
              <a:buNone/>
            </a:pPr>
            <a:r>
              <a:rPr lang="en-US" sz="2400" dirty="0"/>
              <a:t>YouTube Video – “Napoleon PBS Documentary </a:t>
            </a:r>
            <a:r>
              <a:rPr lang="en-US" sz="2400" dirty="0" smtClean="0"/>
              <a:t>4 </a:t>
            </a:r>
            <a:r>
              <a:rPr lang="en-US" sz="2400" dirty="0"/>
              <a:t>Of 4” </a:t>
            </a:r>
          </a:p>
          <a:p>
            <a:pPr marL="342900" lvl="1" indent="-342900">
              <a:spcBef>
                <a:spcPts val="2000"/>
              </a:spcBef>
              <a:buFont typeface="Arial"/>
              <a:buChar char="•"/>
            </a:pPr>
            <a:r>
              <a:rPr lang="en-US" sz="2400" dirty="0"/>
              <a:t>Play </a:t>
            </a:r>
          </a:p>
          <a:p>
            <a:pPr marL="342900" lvl="1" indent="-342900">
              <a:spcBef>
                <a:spcPts val="2000"/>
              </a:spcBef>
              <a:buFont typeface="Arial"/>
              <a:buChar char="•"/>
            </a:pPr>
            <a:r>
              <a:rPr lang="nl-NL" dirty="0">
                <a:hlinkClick r:id="rId2"/>
              </a:rPr>
              <a:t>https://www.youtube.com/watch?v=khjutpeuVgo&amp;index=5&amp;list=</a:t>
            </a:r>
            <a:r>
              <a:rPr lang="nl-NL" dirty="0" smtClean="0">
                <a:hlinkClick r:id="rId2"/>
              </a:rPr>
              <a:t>PLltT7X727bH3WuOIEpI4mSiIwsMbrrunF</a:t>
            </a:r>
            <a:endParaRPr lang="nl-NL" dirty="0" smtClean="0"/>
          </a:p>
          <a:p>
            <a:pPr marL="0" lvl="1" indent="0">
              <a:spcBef>
                <a:spcPts val="2000"/>
              </a:spcBef>
              <a:buNone/>
            </a:pPr>
            <a:endParaRPr lang="en-US" dirty="0"/>
          </a:p>
        </p:txBody>
      </p:sp>
    </p:spTree>
    <p:extLst>
      <p:ext uri="{BB962C8B-B14F-4D97-AF65-F5344CB8AC3E}">
        <p14:creationId xmlns:p14="http://schemas.microsoft.com/office/powerpoint/2010/main" val="839233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33" y="142690"/>
            <a:ext cx="4479952" cy="1000608"/>
          </a:xfrm>
        </p:spPr>
        <p:txBody>
          <a:bodyPr/>
          <a:lstStyle/>
          <a:p>
            <a:r>
              <a:rPr lang="en-US" dirty="0"/>
              <a:t>Coup d’état </a:t>
            </a:r>
            <a:r>
              <a:rPr lang="en-US" dirty="0" smtClean="0"/>
              <a:t/>
            </a:r>
            <a:br>
              <a:rPr lang="en-US" dirty="0" smtClean="0"/>
            </a:br>
            <a:r>
              <a:rPr lang="en-US" sz="2400" dirty="0" smtClean="0"/>
              <a:t>(October 1799)</a:t>
            </a:r>
            <a:endParaRPr lang="en-US" sz="2400" dirty="0"/>
          </a:p>
        </p:txBody>
      </p:sp>
      <p:sp>
        <p:nvSpPr>
          <p:cNvPr id="3" name="Content Placeholder 2"/>
          <p:cNvSpPr>
            <a:spLocks noGrp="1"/>
          </p:cNvSpPr>
          <p:nvPr>
            <p:ph idx="1"/>
          </p:nvPr>
        </p:nvSpPr>
        <p:spPr>
          <a:xfrm>
            <a:off x="215133" y="1369817"/>
            <a:ext cx="4479952" cy="5293769"/>
          </a:xfrm>
        </p:spPr>
        <p:txBody>
          <a:bodyPr/>
          <a:lstStyle/>
          <a:p>
            <a:pPr marL="0" indent="0">
              <a:buNone/>
            </a:pPr>
            <a:r>
              <a:rPr lang="en-US" u="sng" dirty="0" smtClean="0"/>
              <a:t>Napoleon’s Egyptian Campaign:</a:t>
            </a:r>
          </a:p>
          <a:p>
            <a:pPr lvl="1"/>
            <a:r>
              <a:rPr lang="en-US" dirty="0" smtClean="0"/>
              <a:t>Attempted to conquer Egypt &amp; the Middle East</a:t>
            </a:r>
          </a:p>
          <a:p>
            <a:pPr lvl="1"/>
            <a:r>
              <a:rPr lang="en-US" dirty="0" smtClean="0"/>
              <a:t>French Naval Fleet destroyed by the British</a:t>
            </a:r>
          </a:p>
          <a:p>
            <a:pPr lvl="1"/>
            <a:r>
              <a:rPr lang="en-US" dirty="0" smtClean="0"/>
              <a:t>Claimed he conquered Egypt</a:t>
            </a:r>
          </a:p>
          <a:p>
            <a:pPr marL="0" indent="0">
              <a:buNone/>
            </a:pPr>
            <a:r>
              <a:rPr lang="en-US" u="sng" dirty="0"/>
              <a:t>Coup </a:t>
            </a:r>
            <a:r>
              <a:rPr lang="en-US" u="sng" dirty="0" smtClean="0"/>
              <a:t>d’état:</a:t>
            </a:r>
          </a:p>
          <a:p>
            <a:pPr lvl="1"/>
            <a:r>
              <a:rPr lang="en-US" dirty="0" smtClean="0"/>
              <a:t>Crisis in France! (October 1799)</a:t>
            </a:r>
          </a:p>
          <a:p>
            <a:pPr lvl="1"/>
            <a:r>
              <a:rPr lang="en-US" dirty="0" smtClean="0"/>
              <a:t>Napoleon stages a coup (military overthrow)</a:t>
            </a:r>
          </a:p>
          <a:p>
            <a:pPr lvl="1"/>
            <a:r>
              <a:rPr lang="en-US" dirty="0" smtClean="0"/>
              <a:t>Becomes one of three “consuls” to rule France</a:t>
            </a:r>
          </a:p>
          <a:p>
            <a:endParaRPr lang="en-US" dirty="0"/>
          </a:p>
        </p:txBody>
      </p:sp>
    </p:spTree>
    <p:extLst>
      <p:ext uri="{BB962C8B-B14F-4D97-AF65-F5344CB8AC3E}">
        <p14:creationId xmlns:p14="http://schemas.microsoft.com/office/powerpoint/2010/main" val="3494347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095"/>
            <a:ext cx="7313613" cy="868362"/>
          </a:xfrm>
        </p:spPr>
        <p:txBody>
          <a:bodyPr/>
          <a:lstStyle/>
          <a:p>
            <a:r>
              <a:rPr lang="en-US" dirty="0" smtClean="0"/>
              <a:t>Emperor Napoleon</a:t>
            </a:r>
            <a:endParaRPr lang="en-US" dirty="0"/>
          </a:p>
        </p:txBody>
      </p:sp>
      <p:sp>
        <p:nvSpPr>
          <p:cNvPr id="3" name="Content Placeholder 2"/>
          <p:cNvSpPr>
            <a:spLocks noGrp="1"/>
          </p:cNvSpPr>
          <p:nvPr>
            <p:ph idx="1"/>
          </p:nvPr>
        </p:nvSpPr>
        <p:spPr>
          <a:xfrm>
            <a:off x="156979" y="886458"/>
            <a:ext cx="4409669" cy="5834204"/>
          </a:xfrm>
        </p:spPr>
        <p:txBody>
          <a:bodyPr>
            <a:normAutofit/>
          </a:bodyPr>
          <a:lstStyle/>
          <a:p>
            <a:r>
              <a:rPr lang="en-US" dirty="0"/>
              <a:t>Seizes power from the other two consuls</a:t>
            </a:r>
          </a:p>
          <a:p>
            <a:r>
              <a:rPr lang="en-US" dirty="0" smtClean="0"/>
              <a:t>Crowns himself Emperor of France (December 1804)</a:t>
            </a:r>
          </a:p>
          <a:p>
            <a:r>
              <a:rPr lang="en-US" dirty="0" smtClean="0"/>
              <a:t>Ended Republicanism &amp; Restored Absolutism</a:t>
            </a:r>
          </a:p>
          <a:p>
            <a:pPr lvl="1"/>
            <a:r>
              <a:rPr lang="en-US" dirty="0" smtClean="0"/>
              <a:t>Censored the press</a:t>
            </a:r>
          </a:p>
          <a:p>
            <a:pPr lvl="1"/>
            <a:r>
              <a:rPr lang="en-US" dirty="0" smtClean="0"/>
              <a:t>Arrested opposition </a:t>
            </a:r>
          </a:p>
          <a:p>
            <a:r>
              <a:rPr lang="en-US" dirty="0" smtClean="0"/>
              <a:t>Upheld </a:t>
            </a:r>
            <a:r>
              <a:rPr lang="en-US" dirty="0"/>
              <a:t>s</a:t>
            </a:r>
            <a:r>
              <a:rPr lang="en-US" dirty="0" smtClean="0"/>
              <a:t>ome changes from the Revolution:</a:t>
            </a:r>
          </a:p>
          <a:p>
            <a:pPr lvl="1"/>
            <a:r>
              <a:rPr lang="en-US" dirty="0" smtClean="0"/>
              <a:t>Equality before the law</a:t>
            </a:r>
          </a:p>
          <a:p>
            <a:pPr lvl="1"/>
            <a:r>
              <a:rPr lang="en-US" dirty="0" smtClean="0"/>
              <a:t>Careers open to talent</a:t>
            </a:r>
          </a:p>
        </p:txBody>
      </p:sp>
    </p:spTree>
    <p:extLst>
      <p:ext uri="{BB962C8B-B14F-4D97-AF65-F5344CB8AC3E}">
        <p14:creationId xmlns:p14="http://schemas.microsoft.com/office/powerpoint/2010/main" val="375479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224"/>
            <a:ext cx="7313613" cy="868362"/>
          </a:xfrm>
        </p:spPr>
        <p:txBody>
          <a:bodyPr/>
          <a:lstStyle/>
          <a:p>
            <a:r>
              <a:rPr lang="en-US" dirty="0" smtClean="0"/>
              <a:t>Napoleon the Statesman </a:t>
            </a:r>
            <a:endParaRPr lang="en-US" dirty="0"/>
          </a:p>
        </p:txBody>
      </p:sp>
      <p:sp>
        <p:nvSpPr>
          <p:cNvPr id="3" name="Content Placeholder 2"/>
          <p:cNvSpPr>
            <a:spLocks noGrp="1"/>
          </p:cNvSpPr>
          <p:nvPr>
            <p:ph idx="1"/>
          </p:nvPr>
        </p:nvSpPr>
        <p:spPr>
          <a:xfrm>
            <a:off x="-1" y="876586"/>
            <a:ext cx="4167068" cy="5981414"/>
          </a:xfrm>
        </p:spPr>
        <p:txBody>
          <a:bodyPr>
            <a:normAutofit/>
          </a:bodyPr>
          <a:lstStyle/>
          <a:p>
            <a:pPr marL="0" indent="0">
              <a:buNone/>
            </a:pPr>
            <a:r>
              <a:rPr lang="en-US" u="sng" dirty="0"/>
              <a:t>Concordat of </a:t>
            </a:r>
            <a:r>
              <a:rPr lang="en-US" u="sng" dirty="0" smtClean="0"/>
              <a:t>1801: </a:t>
            </a:r>
          </a:p>
          <a:p>
            <a:pPr lvl="1"/>
            <a:r>
              <a:rPr lang="en-US" dirty="0" smtClean="0"/>
              <a:t>Reconciled with the Catholic Church (ended the ban on religion)</a:t>
            </a:r>
          </a:p>
          <a:p>
            <a:pPr lvl="1"/>
            <a:r>
              <a:rPr lang="en-US" dirty="0" smtClean="0"/>
              <a:t>Napoleon would control clergy nominations</a:t>
            </a:r>
          </a:p>
          <a:p>
            <a:pPr lvl="1"/>
            <a:r>
              <a:rPr lang="en-US" dirty="0" smtClean="0"/>
              <a:t>Upheld religious tolerance</a:t>
            </a:r>
          </a:p>
          <a:p>
            <a:pPr marL="0" indent="0">
              <a:buNone/>
            </a:pPr>
            <a:r>
              <a:rPr lang="en-US" u="sng" dirty="0" smtClean="0"/>
              <a:t>Education:</a:t>
            </a:r>
          </a:p>
          <a:p>
            <a:pPr lvl="1"/>
            <a:r>
              <a:rPr lang="en-US" dirty="0" smtClean="0"/>
              <a:t>Created a public educational system</a:t>
            </a:r>
          </a:p>
          <a:p>
            <a:pPr lvl="1"/>
            <a:r>
              <a:rPr lang="en-US" dirty="0" smtClean="0"/>
              <a:t>To provide capable officials for his government &amp; army </a:t>
            </a:r>
          </a:p>
          <a:p>
            <a:pPr lvl="1"/>
            <a:r>
              <a:rPr lang="en-US" dirty="0" smtClean="0"/>
              <a:t>To teach the young obedience &amp; loyalty</a:t>
            </a:r>
          </a:p>
        </p:txBody>
      </p:sp>
      <p:sp>
        <p:nvSpPr>
          <p:cNvPr id="5" name="TextBox 4"/>
          <p:cNvSpPr txBox="1"/>
          <p:nvPr/>
        </p:nvSpPr>
        <p:spPr>
          <a:xfrm>
            <a:off x="4309774" y="4121154"/>
            <a:ext cx="4438211" cy="646331"/>
          </a:xfrm>
          <a:prstGeom prst="rect">
            <a:avLst/>
          </a:prstGeom>
          <a:noFill/>
        </p:spPr>
        <p:txBody>
          <a:bodyPr wrap="square" rtlCol="0">
            <a:spAutoFit/>
          </a:bodyPr>
          <a:lstStyle/>
          <a:p>
            <a:pPr marL="285750" indent="-285750">
              <a:buFont typeface="Arial"/>
              <a:buChar char="•"/>
            </a:pPr>
            <a:endParaRPr lang="en-US" i="1" dirty="0" smtClean="0"/>
          </a:p>
          <a:p>
            <a:pPr marL="285750" indent="-285750">
              <a:buFont typeface="Arial"/>
              <a:buChar char="•"/>
            </a:pPr>
            <a:endParaRPr lang="en-US" i="1" dirty="0"/>
          </a:p>
        </p:txBody>
      </p:sp>
    </p:spTree>
    <p:extLst>
      <p:ext uri="{BB962C8B-B14F-4D97-AF65-F5344CB8AC3E}">
        <p14:creationId xmlns:p14="http://schemas.microsoft.com/office/powerpoint/2010/main" val="2018215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40284"/>
            <a:ext cx="7313613" cy="868362"/>
          </a:xfrm>
        </p:spPr>
        <p:txBody>
          <a:bodyPr/>
          <a:lstStyle/>
          <a:p>
            <a:r>
              <a:rPr lang="en-US" dirty="0" smtClean="0"/>
              <a:t>Napoleon the Statesman</a:t>
            </a:r>
            <a:endParaRPr lang="en-US" dirty="0"/>
          </a:p>
        </p:txBody>
      </p:sp>
      <p:sp>
        <p:nvSpPr>
          <p:cNvPr id="3" name="Content Placeholder 2"/>
          <p:cNvSpPr>
            <a:spLocks noGrp="1"/>
          </p:cNvSpPr>
          <p:nvPr>
            <p:ph idx="1"/>
          </p:nvPr>
        </p:nvSpPr>
        <p:spPr>
          <a:xfrm>
            <a:off x="171784" y="1655195"/>
            <a:ext cx="4594120" cy="4808626"/>
          </a:xfrm>
        </p:spPr>
        <p:txBody>
          <a:bodyPr>
            <a:normAutofit/>
          </a:bodyPr>
          <a:lstStyle/>
          <a:p>
            <a:pPr marL="0" indent="0">
              <a:buNone/>
            </a:pPr>
            <a:r>
              <a:rPr lang="en-US" u="sng" dirty="0" smtClean="0"/>
              <a:t>Economy:</a:t>
            </a:r>
          </a:p>
          <a:p>
            <a:pPr lvl="1"/>
            <a:r>
              <a:rPr lang="en-US" dirty="0" smtClean="0"/>
              <a:t>Helped French industry through loans and tariffs</a:t>
            </a:r>
          </a:p>
          <a:p>
            <a:pPr lvl="1"/>
            <a:r>
              <a:rPr lang="en-US" dirty="0" smtClean="0"/>
              <a:t>Built up the infrastructure (roads, bridges, canals, </a:t>
            </a:r>
            <a:r>
              <a:rPr lang="en-US" dirty="0" err="1" smtClean="0"/>
              <a:t>ect</a:t>
            </a:r>
            <a:r>
              <a:rPr lang="en-US" dirty="0" smtClean="0"/>
              <a:t>)</a:t>
            </a:r>
          </a:p>
          <a:p>
            <a:pPr lvl="1"/>
            <a:r>
              <a:rPr lang="en-US" dirty="0" smtClean="0"/>
              <a:t>Established the Bank of France</a:t>
            </a:r>
          </a:p>
          <a:p>
            <a:pPr lvl="1"/>
            <a:r>
              <a:rPr lang="en-US" dirty="0" smtClean="0"/>
              <a:t>Set cheap bread prices</a:t>
            </a:r>
          </a:p>
          <a:p>
            <a:pPr lvl="1"/>
            <a:r>
              <a:rPr lang="en-US" dirty="0" smtClean="0"/>
              <a:t>Created jobs for urban workers</a:t>
            </a:r>
          </a:p>
          <a:p>
            <a:pPr lvl="1"/>
            <a:r>
              <a:rPr lang="en-US" dirty="0" smtClean="0"/>
              <a:t>Granted land to peasants that had once been owned by the nobility</a:t>
            </a:r>
          </a:p>
          <a:p>
            <a:endParaRPr lang="en-US" dirty="0"/>
          </a:p>
        </p:txBody>
      </p:sp>
      <p:sp>
        <p:nvSpPr>
          <p:cNvPr id="4" name="Title 1"/>
          <p:cNvSpPr txBox="1">
            <a:spLocks/>
          </p:cNvSpPr>
          <p:nvPr/>
        </p:nvSpPr>
        <p:spPr>
          <a:xfrm>
            <a:off x="1" y="-17043"/>
            <a:ext cx="2468843" cy="52028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tx1"/>
                </a:solidFill>
                <a:latin typeface="+mj-lt"/>
                <a:ea typeface="+mj-ea"/>
                <a:cs typeface="+mj-cs"/>
              </a:defRPr>
            </a:lvl1pPr>
          </a:lstStyle>
          <a:p>
            <a:pPr algn="l"/>
            <a:r>
              <a:rPr lang="en-US" sz="2400" dirty="0" smtClean="0"/>
              <a:t>Continued…</a:t>
            </a:r>
          </a:p>
        </p:txBody>
      </p:sp>
    </p:spTree>
    <p:extLst>
      <p:ext uri="{BB962C8B-B14F-4D97-AF65-F5344CB8AC3E}">
        <p14:creationId xmlns:p14="http://schemas.microsoft.com/office/powerpoint/2010/main" val="3517206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715734"/>
          </a:xfrm>
        </p:spPr>
        <p:txBody>
          <a:bodyPr/>
          <a:lstStyle/>
          <a:p>
            <a:r>
              <a:rPr lang="en-US" dirty="0" smtClean="0"/>
              <a:t>Napoleonic Code</a:t>
            </a:r>
            <a:endParaRPr lang="en-US" dirty="0"/>
          </a:p>
        </p:txBody>
      </p:sp>
      <p:sp>
        <p:nvSpPr>
          <p:cNvPr id="3" name="Content Placeholder 2"/>
          <p:cNvSpPr>
            <a:spLocks noGrp="1"/>
          </p:cNvSpPr>
          <p:nvPr>
            <p:ph idx="1"/>
          </p:nvPr>
        </p:nvSpPr>
        <p:spPr>
          <a:xfrm>
            <a:off x="156979" y="784791"/>
            <a:ext cx="4523836" cy="6073209"/>
          </a:xfrm>
        </p:spPr>
        <p:txBody>
          <a:bodyPr>
            <a:normAutofit/>
          </a:bodyPr>
          <a:lstStyle/>
          <a:p>
            <a:pPr marL="0" indent="0">
              <a:buNone/>
            </a:pPr>
            <a:r>
              <a:rPr lang="en-US" u="sng" dirty="0" smtClean="0"/>
              <a:t>One Consistent Set of Laws:</a:t>
            </a:r>
          </a:p>
          <a:p>
            <a:pPr lvl="1"/>
            <a:r>
              <a:rPr lang="en-US" dirty="0"/>
              <a:t>Replaced the various regional </a:t>
            </a:r>
            <a:r>
              <a:rPr lang="en-US" dirty="0" smtClean="0"/>
              <a:t>laws in France </a:t>
            </a:r>
            <a:endParaRPr lang="en-US" dirty="0"/>
          </a:p>
          <a:p>
            <a:pPr lvl="1"/>
            <a:r>
              <a:rPr lang="en-US" dirty="0"/>
              <a:t>Unified France under ONE set of </a:t>
            </a:r>
            <a:r>
              <a:rPr lang="en-US" dirty="0" smtClean="0"/>
              <a:t>laws</a:t>
            </a:r>
            <a:endParaRPr lang="en-US" u="sng" dirty="0" smtClean="0"/>
          </a:p>
          <a:p>
            <a:pPr marL="0" indent="0">
              <a:buNone/>
            </a:pPr>
            <a:r>
              <a:rPr lang="en-US" u="sng" dirty="0" smtClean="0"/>
              <a:t>Upheld Principles of the Revolution:</a:t>
            </a:r>
          </a:p>
          <a:p>
            <a:pPr marL="804863" lvl="2" indent="-463550">
              <a:spcBef>
                <a:spcPts val="2000"/>
              </a:spcBef>
              <a:buBlip>
                <a:blip r:embed="rId3"/>
              </a:buBlip>
            </a:pPr>
            <a:r>
              <a:rPr lang="en-US" sz="2200" dirty="0"/>
              <a:t>Equality, jobs based on talent, freedom of religion, property rights, </a:t>
            </a:r>
            <a:r>
              <a:rPr lang="en-US" sz="2200" dirty="0" smtClean="0"/>
              <a:t>secularism</a:t>
            </a:r>
            <a:r>
              <a:rPr lang="en-US" sz="2200" dirty="0"/>
              <a:t>, </a:t>
            </a:r>
            <a:r>
              <a:rPr lang="en-US" sz="2200" dirty="0" err="1" smtClean="0"/>
              <a:t>ect</a:t>
            </a:r>
            <a:endParaRPr lang="en-US" sz="2200" u="sng" dirty="0" smtClean="0"/>
          </a:p>
          <a:p>
            <a:pPr marL="0" indent="0">
              <a:buNone/>
            </a:pPr>
            <a:r>
              <a:rPr lang="en-US" u="sng" dirty="0" smtClean="0"/>
              <a:t>Napoleon’s Legacy:</a:t>
            </a:r>
          </a:p>
          <a:p>
            <a:pPr lvl="1"/>
            <a:r>
              <a:rPr lang="en-US" dirty="0" smtClean="0"/>
              <a:t>The code continued long after Napoleon’s final defeat</a:t>
            </a:r>
          </a:p>
          <a:p>
            <a:pPr lvl="1"/>
            <a:r>
              <a:rPr lang="en-US" dirty="0" smtClean="0"/>
              <a:t>Spread throughout Europe</a:t>
            </a:r>
          </a:p>
          <a:p>
            <a:pPr lvl="1"/>
            <a:endParaRPr lang="en-US" dirty="0" smtClean="0"/>
          </a:p>
          <a:p>
            <a:pPr lvl="1"/>
            <a:endParaRPr lang="en-US" dirty="0"/>
          </a:p>
        </p:txBody>
      </p:sp>
    </p:spTree>
    <p:extLst>
      <p:ext uri="{BB962C8B-B14F-4D97-AF65-F5344CB8AC3E}">
        <p14:creationId xmlns:p14="http://schemas.microsoft.com/office/powerpoint/2010/main" val="4148940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p:txBody>
          <a:bodyPr/>
          <a:lstStyle/>
          <a:p>
            <a:pPr marL="0" lvl="1" indent="0">
              <a:spcBef>
                <a:spcPts val="2000"/>
              </a:spcBef>
              <a:buNone/>
            </a:pPr>
            <a:endParaRPr lang="en-US" sz="2400" dirty="0"/>
          </a:p>
          <a:p>
            <a:pPr marL="0" lvl="1" indent="0">
              <a:spcBef>
                <a:spcPts val="2000"/>
              </a:spcBef>
              <a:buNone/>
            </a:pPr>
            <a:r>
              <a:rPr lang="en-US" sz="2400" dirty="0" smtClean="0"/>
              <a:t>YouTube </a:t>
            </a:r>
            <a:r>
              <a:rPr lang="en-US" sz="2400" dirty="0"/>
              <a:t>Video – “Napoleon PBS Documentary 2 Of 4” </a:t>
            </a:r>
            <a:endParaRPr lang="en-US" sz="2400" dirty="0" smtClean="0"/>
          </a:p>
          <a:p>
            <a:pPr marL="342900" lvl="1" indent="-342900">
              <a:spcBef>
                <a:spcPts val="2000"/>
              </a:spcBef>
              <a:buFont typeface="Arial"/>
              <a:buChar char="•"/>
            </a:pPr>
            <a:r>
              <a:rPr lang="en-US" sz="2400" dirty="0" smtClean="0"/>
              <a:t>Play – 23</a:t>
            </a:r>
            <a:r>
              <a:rPr lang="en-US" sz="2400" dirty="0"/>
              <a:t>:25 – 36</a:t>
            </a:r>
            <a:r>
              <a:rPr lang="en-US" sz="2400" dirty="0" smtClean="0"/>
              <a:t>:50 </a:t>
            </a:r>
          </a:p>
          <a:p>
            <a:pPr marL="342900" lvl="1" indent="-342900">
              <a:spcBef>
                <a:spcPts val="2000"/>
              </a:spcBef>
              <a:buFont typeface="Arial"/>
              <a:buChar char="•"/>
            </a:pPr>
            <a:r>
              <a:rPr lang="en-US" sz="2400" u="sng" dirty="0" smtClean="0">
                <a:hlinkClick r:id="rId2"/>
              </a:rPr>
              <a:t>https://www.youtube.com/watch?v=T-DYqs9itbY</a:t>
            </a:r>
            <a:endParaRPr lang="en-US" sz="2400" dirty="0" smtClean="0"/>
          </a:p>
          <a:p>
            <a:endParaRPr lang="en-US" dirty="0"/>
          </a:p>
        </p:txBody>
      </p:sp>
    </p:spTree>
    <p:extLst>
      <p:ext uri="{BB962C8B-B14F-4D97-AF65-F5344CB8AC3E}">
        <p14:creationId xmlns:p14="http://schemas.microsoft.com/office/powerpoint/2010/main" val="2780152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4590"/>
            <a:ext cx="7313613" cy="668856"/>
          </a:xfrm>
        </p:spPr>
        <p:txBody>
          <a:bodyPr/>
          <a:lstStyle/>
          <a:p>
            <a:r>
              <a:rPr lang="en-US" dirty="0" smtClean="0"/>
              <a:t>Questions</a:t>
            </a:r>
            <a:endParaRPr lang="en-US" dirty="0"/>
          </a:p>
        </p:txBody>
      </p:sp>
      <p:sp>
        <p:nvSpPr>
          <p:cNvPr id="4" name="Content Placeholder 2"/>
          <p:cNvSpPr txBox="1">
            <a:spLocks/>
          </p:cNvSpPr>
          <p:nvPr/>
        </p:nvSpPr>
        <p:spPr>
          <a:xfrm>
            <a:off x="0" y="745506"/>
            <a:ext cx="7313613" cy="538697"/>
          </a:xfrm>
          <a:prstGeom prst="rect">
            <a:avLst/>
          </a:prstGeom>
        </p:spPr>
        <p:txBody>
          <a:bodyPr vert="horz" lIns="91440" tIns="45720" rIns="91440" bIns="45720" rtlCol="0">
            <a:norm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3"/>
              </a:buBlip>
              <a:defRPr lang="en-US" sz="1800" kern="1200" dirty="0">
                <a:solidFill>
                  <a:schemeClr val="tx1"/>
                </a:solidFill>
                <a:latin typeface="+mn-lt"/>
                <a:ea typeface="+mn-ea"/>
                <a:cs typeface="+mn-cs"/>
              </a:defRPr>
            </a:lvl9pPr>
          </a:lstStyle>
          <a:p>
            <a:pPr marL="0" indent="0">
              <a:buFontTx/>
              <a:buNone/>
            </a:pPr>
            <a:r>
              <a:rPr lang="en-US" dirty="0" smtClean="0"/>
              <a:t>1. How was Napoleon able to rise to power? </a:t>
            </a:r>
            <a:endParaRPr lang="en-US" dirty="0"/>
          </a:p>
        </p:txBody>
      </p:sp>
      <p:sp>
        <p:nvSpPr>
          <p:cNvPr id="7" name="Content Placeholder 2"/>
          <p:cNvSpPr txBox="1">
            <a:spLocks/>
          </p:cNvSpPr>
          <p:nvPr/>
        </p:nvSpPr>
        <p:spPr>
          <a:xfrm>
            <a:off x="0" y="3458153"/>
            <a:ext cx="9144000" cy="1065096"/>
          </a:xfrm>
          <a:prstGeom prst="rect">
            <a:avLst/>
          </a:prstGeom>
        </p:spPr>
        <p:txBody>
          <a:bodyPr vert="horz" lIns="91440" tIns="45720" rIns="91440" bIns="45720" rtlCol="0">
            <a:norm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3"/>
              </a:buBlip>
              <a:defRPr lang="en-US" sz="1800" kern="1200" dirty="0">
                <a:solidFill>
                  <a:schemeClr val="tx1"/>
                </a:solidFill>
                <a:latin typeface="+mn-lt"/>
                <a:ea typeface="+mn-ea"/>
                <a:cs typeface="+mn-cs"/>
              </a:defRPr>
            </a:lvl9pPr>
          </a:lstStyle>
          <a:p>
            <a:pPr marL="0" indent="0">
              <a:buFontTx/>
              <a:buNone/>
            </a:pPr>
            <a:r>
              <a:rPr lang="en-US" dirty="0"/>
              <a:t>2</a:t>
            </a:r>
            <a:r>
              <a:rPr lang="en-US" dirty="0" smtClean="0"/>
              <a:t>. Did Napoleon uphold the changes made from the Revolution or end the changes? (Show evidence).</a:t>
            </a:r>
            <a:endParaRPr lang="en-US" dirty="0"/>
          </a:p>
        </p:txBody>
      </p:sp>
      <p:sp>
        <p:nvSpPr>
          <p:cNvPr id="8" name="Content Placeholder 2"/>
          <p:cNvSpPr txBox="1">
            <a:spLocks/>
          </p:cNvSpPr>
          <p:nvPr/>
        </p:nvSpPr>
        <p:spPr>
          <a:xfrm>
            <a:off x="0" y="5196965"/>
            <a:ext cx="9144000" cy="676310"/>
          </a:xfrm>
          <a:prstGeom prst="rect">
            <a:avLst/>
          </a:prstGeom>
        </p:spPr>
        <p:txBody>
          <a:bodyPr vert="horz" lIns="91440" tIns="45720" rIns="91440" bIns="45720" rtlCol="0">
            <a:norm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3"/>
              </a:buBlip>
              <a:defRPr lang="en-US" sz="1800" kern="1200" dirty="0">
                <a:solidFill>
                  <a:schemeClr val="tx1"/>
                </a:solidFill>
                <a:latin typeface="+mn-lt"/>
                <a:ea typeface="+mn-ea"/>
                <a:cs typeface="+mn-cs"/>
              </a:defRPr>
            </a:lvl9pPr>
          </a:lstStyle>
          <a:p>
            <a:pPr marL="0" indent="0">
              <a:buFontTx/>
              <a:buNone/>
            </a:pPr>
            <a:r>
              <a:rPr lang="en-US" dirty="0"/>
              <a:t>3</a:t>
            </a:r>
            <a:r>
              <a:rPr lang="en-US" dirty="0" smtClean="0"/>
              <a:t>. How can having one law code (the Napoleonic Code) unite a country?</a:t>
            </a:r>
            <a:endParaRPr lang="en-US" dirty="0"/>
          </a:p>
        </p:txBody>
      </p:sp>
      <p:sp>
        <p:nvSpPr>
          <p:cNvPr id="9" name="Content Placeholder 2"/>
          <p:cNvSpPr txBox="1">
            <a:spLocks/>
          </p:cNvSpPr>
          <p:nvPr/>
        </p:nvSpPr>
        <p:spPr>
          <a:xfrm>
            <a:off x="0" y="1141514"/>
            <a:ext cx="9144000" cy="2316639"/>
          </a:xfrm>
          <a:prstGeom prst="rect">
            <a:avLst/>
          </a:prstGeom>
        </p:spPr>
        <p:txBody>
          <a:bodyPr vert="horz" lIns="91440" tIns="45720" rIns="91440" bIns="45720" rtlCol="0">
            <a:normAutofit lnSpcReduction="10000"/>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3"/>
              </a:buBlip>
              <a:defRPr lang="en-US" sz="1800" kern="1200" dirty="0">
                <a:solidFill>
                  <a:schemeClr val="tx1"/>
                </a:solidFill>
                <a:latin typeface="+mn-lt"/>
                <a:ea typeface="+mn-ea"/>
                <a:cs typeface="+mn-cs"/>
              </a:defRPr>
            </a:lvl9pPr>
          </a:lstStyle>
          <a:p>
            <a:pPr marL="0" indent="0">
              <a:buNone/>
            </a:pPr>
            <a:r>
              <a:rPr lang="en-US" sz="2000" i="1" u="sng" dirty="0" smtClean="0"/>
              <a:t>Answer:</a:t>
            </a:r>
          </a:p>
          <a:p>
            <a:pPr lvl="1"/>
            <a:r>
              <a:rPr lang="en-US" sz="2000" i="1" dirty="0" smtClean="0"/>
              <a:t>Talent over heredity – The Revolution ended the tradition of reserving top military positions to the nobility, instead people with talent received the top jobs, and Napoleon was certainly talented.</a:t>
            </a:r>
          </a:p>
          <a:p>
            <a:pPr lvl="1"/>
            <a:r>
              <a:rPr lang="en-US" sz="2000" i="1" dirty="0" smtClean="0"/>
              <a:t>Crisis Situation – The war with Austria &amp; Prussia gave Napoleon the opportunity to prove himself on the battle field. The Reign of Terror and lack of control in France caused the French to seek out a strong leader like Napoleon.</a:t>
            </a:r>
          </a:p>
        </p:txBody>
      </p:sp>
      <p:sp>
        <p:nvSpPr>
          <p:cNvPr id="10" name="Content Placeholder 2"/>
          <p:cNvSpPr txBox="1">
            <a:spLocks/>
          </p:cNvSpPr>
          <p:nvPr/>
        </p:nvSpPr>
        <p:spPr>
          <a:xfrm>
            <a:off x="0" y="4233312"/>
            <a:ext cx="9144000" cy="963653"/>
          </a:xfrm>
          <a:prstGeom prst="rect">
            <a:avLst/>
          </a:prstGeom>
        </p:spPr>
        <p:txBody>
          <a:bodyPr vert="horz" lIns="91440" tIns="45720" rIns="91440" bIns="45720" rtlCol="0">
            <a:norm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3"/>
              </a:buBlip>
              <a:defRPr lang="en-US" sz="1800" kern="1200" dirty="0">
                <a:solidFill>
                  <a:schemeClr val="tx1"/>
                </a:solidFill>
                <a:latin typeface="+mn-lt"/>
                <a:ea typeface="+mn-ea"/>
                <a:cs typeface="+mn-cs"/>
              </a:defRPr>
            </a:lvl9pPr>
          </a:lstStyle>
          <a:p>
            <a:pPr marL="0" indent="0">
              <a:buNone/>
            </a:pPr>
            <a:r>
              <a:rPr lang="en-US" sz="2000" i="1" u="sng" dirty="0" smtClean="0"/>
              <a:t>Answer:</a:t>
            </a:r>
          </a:p>
          <a:p>
            <a:pPr lvl="1"/>
            <a:r>
              <a:rPr lang="en-US" sz="2000" i="1" dirty="0" smtClean="0"/>
              <a:t>Opinion answer</a:t>
            </a:r>
          </a:p>
        </p:txBody>
      </p:sp>
      <p:sp>
        <p:nvSpPr>
          <p:cNvPr id="12" name="Content Placeholder 2"/>
          <p:cNvSpPr txBox="1">
            <a:spLocks/>
          </p:cNvSpPr>
          <p:nvPr/>
        </p:nvSpPr>
        <p:spPr>
          <a:xfrm>
            <a:off x="0" y="5627108"/>
            <a:ext cx="9144000" cy="1230891"/>
          </a:xfrm>
          <a:prstGeom prst="rect">
            <a:avLst/>
          </a:prstGeom>
        </p:spPr>
        <p:txBody>
          <a:bodyPr vert="horz" lIns="91440" tIns="45720" rIns="91440" bIns="45720" rtlCol="0">
            <a:norm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3"/>
              </a:buBlip>
              <a:defRPr lang="en-US" sz="1800" kern="1200" dirty="0">
                <a:solidFill>
                  <a:schemeClr val="tx1"/>
                </a:solidFill>
                <a:latin typeface="+mn-lt"/>
                <a:ea typeface="+mn-ea"/>
                <a:cs typeface="+mn-cs"/>
              </a:defRPr>
            </a:lvl9pPr>
          </a:lstStyle>
          <a:p>
            <a:pPr marL="0" indent="0">
              <a:buNone/>
            </a:pPr>
            <a:r>
              <a:rPr lang="en-US" sz="2000" i="1" u="sng" dirty="0" smtClean="0"/>
              <a:t>Answer:</a:t>
            </a:r>
          </a:p>
          <a:p>
            <a:pPr lvl="1"/>
            <a:r>
              <a:rPr lang="en-US" sz="2000" i="1" dirty="0"/>
              <a:t>H</a:t>
            </a:r>
            <a:r>
              <a:rPr lang="en-US" sz="2000" i="1" dirty="0" smtClean="0"/>
              <a:t>aving one law code for the entire country eliminates differences from one region to another. People become more alike, tied more to the “nation” rather than their region.</a:t>
            </a:r>
          </a:p>
        </p:txBody>
      </p:sp>
    </p:spTree>
    <p:extLst>
      <p:ext uri="{BB962C8B-B14F-4D97-AF65-F5344CB8AC3E}">
        <p14:creationId xmlns:p14="http://schemas.microsoft.com/office/powerpoint/2010/main" val="1948928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2" grpId="0"/>
    </p:bld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majorFont>
      <a:minorFont>
        <a:latin typeface="Goudy Old Style"/>
        <a:ea typeface=""/>
        <a:cs typeface=""/>
        <a:font script="Jpan" typeface="ＭＳ 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5072</TotalTime>
  <Words>2819</Words>
  <Application>Microsoft Office PowerPoint</Application>
  <PresentationFormat>On-screen Show (4:3)</PresentationFormat>
  <Paragraphs>225</Paragraphs>
  <Slides>20</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Goudy Old Style</vt:lpstr>
      <vt:lpstr>Impact</vt:lpstr>
      <vt:lpstr>Rockwell</vt:lpstr>
      <vt:lpstr>Inkwell</vt:lpstr>
      <vt:lpstr>Napoleonic Age – PART 1 (French Revolution)</vt:lpstr>
      <vt:lpstr>Napoleon Bonaparte (1769-1821)</vt:lpstr>
      <vt:lpstr>Coup d’état  (October 1799)</vt:lpstr>
      <vt:lpstr>Emperor Napoleon</vt:lpstr>
      <vt:lpstr>Napoleon the Statesman </vt:lpstr>
      <vt:lpstr>Napoleon the Statesman</vt:lpstr>
      <vt:lpstr>Napoleonic Code</vt:lpstr>
      <vt:lpstr>Video!</vt:lpstr>
      <vt:lpstr>Questions</vt:lpstr>
      <vt:lpstr>Napoleonic Age – PART 2 (French Revolution)</vt:lpstr>
      <vt:lpstr>Napoleon Conquers Europe (1805-1810)</vt:lpstr>
      <vt:lpstr>How was he able to do it?!</vt:lpstr>
      <vt:lpstr>Consequences of Conquest</vt:lpstr>
      <vt:lpstr>War with Britain</vt:lpstr>
      <vt:lpstr>Invasion of Russia (1812)</vt:lpstr>
      <vt:lpstr>Napoleon’s Defeat</vt:lpstr>
      <vt:lpstr>Hundred Days &amp; Waterloo</vt:lpstr>
      <vt:lpstr>Constructed Response Question</vt:lpstr>
      <vt:lpstr>PowerPoint Presentation</vt:lpstr>
      <vt:lpstr>Video!</vt:lpstr>
    </vt:vector>
  </TitlesOfParts>
  <Company>RSU 13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Napoleonic Age (French Revolution)</dc:title>
  <dc:creator>Stephen Foster</dc:creator>
  <cp:lastModifiedBy>Aaron Dail</cp:lastModifiedBy>
  <cp:revision>64</cp:revision>
  <dcterms:created xsi:type="dcterms:W3CDTF">2016-02-19T16:45:31Z</dcterms:created>
  <dcterms:modified xsi:type="dcterms:W3CDTF">2019-02-08T18:06:42Z</dcterms:modified>
</cp:coreProperties>
</file>