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3" r:id="rId2"/>
    <p:sldMasterId id="2147483797" r:id="rId3"/>
    <p:sldMasterId id="2147483809" r:id="rId4"/>
    <p:sldMasterId id="2147483821" r:id="rId5"/>
  </p:sldMasterIdLst>
  <p:sldIdLst>
    <p:sldId id="269" r:id="rId6"/>
    <p:sldId id="274" r:id="rId7"/>
    <p:sldId id="262" r:id="rId8"/>
    <p:sldId id="268" r:id="rId9"/>
    <p:sldId id="263" r:id="rId10"/>
    <p:sldId id="264" r:id="rId11"/>
    <p:sldId id="266" r:id="rId12"/>
    <p:sldId id="267" r:id="rId13"/>
    <p:sldId id="270" r:id="rId14"/>
    <p:sldId id="271" r:id="rId15"/>
    <p:sldId id="272" r:id="rId16"/>
    <p:sldId id="265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B9199-B53E-48A8-8229-5D6E5288A6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9165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F57BF-1551-4E09-80D8-91A24FDE45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154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1AF09-F79F-4496-88A6-455E84C0A4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7294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0 w 1000"/>
                <a:gd name="T1" fmla="*/ 635 h 1000"/>
                <a:gd name="T2" fmla="*/ 0 w 1000"/>
                <a:gd name="T3" fmla="*/ 635 h 1000"/>
                <a:gd name="T4" fmla="*/ 0 w 1000"/>
                <a:gd name="T5" fmla="*/ 0 h 1000"/>
                <a:gd name="T6" fmla="*/ 0 w 1000"/>
                <a:gd name="T7" fmla="*/ 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0 w 1000"/>
                <a:gd name="T3" fmla="*/ 0 h 1000"/>
                <a:gd name="T4" fmla="*/ 0 w 1000"/>
                <a:gd name="T5" fmla="*/ 481 h 1000"/>
                <a:gd name="T6" fmla="*/ 0 w 1000"/>
                <a:gd name="T7" fmla="*/ 481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88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88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9CA757-23A8-448A-B14E-0A051329E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41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1683E-F16C-48A4-915C-D7D665FF93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227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A2E7D-A8B3-4F7F-AD8E-03EF77CC0B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9523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B0CFB-07C5-4359-A098-A8CA9FAB0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73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DD837-C071-4B05-8F98-AAFE91B60C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740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B4907-23F3-44EC-A78A-F6899A13F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90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EA90E-E790-41D5-8449-339EA4C5D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345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8CDF9-AC5F-4261-8CAF-28E4BE6B81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280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1FF36-6117-4405-9FCF-AA2D5498D1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49210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793F2-68EE-4015-A7CF-4212EF20C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9659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246C6-7DF8-4FD5-BFFE-CE8A5C18E3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038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15A36-1608-4050-8035-831212BA3A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0586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21 w 1000"/>
                <a:gd name="T1" fmla="*/ 834 h 1000"/>
                <a:gd name="T2" fmla="*/ 0 w 1000"/>
                <a:gd name="T3" fmla="*/ 834 h 1000"/>
                <a:gd name="T4" fmla="*/ 0 w 1000"/>
                <a:gd name="T5" fmla="*/ 0 h 1000"/>
                <a:gd name="T6" fmla="*/ 21 w 1000"/>
                <a:gd name="T7" fmla="*/ 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27 w 1000"/>
                <a:gd name="T3" fmla="*/ 0 h 1000"/>
                <a:gd name="T4" fmla="*/ 27 w 1000"/>
                <a:gd name="T5" fmla="*/ 746 h 1000"/>
                <a:gd name="T6" fmla="*/ 0 w 1000"/>
                <a:gd name="T7" fmla="*/ 746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88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88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9F26B-F3C0-41C5-A75A-46D7A8813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539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44D15-63B4-48A9-A2D8-917C17CDF4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3693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662BF-19E2-4466-8AC8-83125FFF9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5443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DC9E2-F427-4413-9564-1AB587878D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0103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31D45-4757-4EB6-A75A-ADE63A5202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953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EB352-8F17-4177-84B1-A7D36B75C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361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0A090-17FD-4071-9629-2652F8C6B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435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0613F-9D4A-4A3A-97BC-3728191FE9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86661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B3E0A-2319-4979-8AF1-895014C4B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5957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BF791-795A-4EE2-905A-CAE962440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150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4BAED-FE13-4D00-94B6-80FB4CBC72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638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F32BE-1EA2-4DC5-BD26-937EFE41B9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8943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21 w 1000"/>
                <a:gd name="T1" fmla="*/ 834 h 1000"/>
                <a:gd name="T2" fmla="*/ 0 w 1000"/>
                <a:gd name="T3" fmla="*/ 834 h 1000"/>
                <a:gd name="T4" fmla="*/ 0 w 1000"/>
                <a:gd name="T5" fmla="*/ 0 h 1000"/>
                <a:gd name="T6" fmla="*/ 21 w 1000"/>
                <a:gd name="T7" fmla="*/ 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27 w 1000"/>
                <a:gd name="T3" fmla="*/ 0 h 1000"/>
                <a:gd name="T4" fmla="*/ 27 w 1000"/>
                <a:gd name="T5" fmla="*/ 746 h 1000"/>
                <a:gd name="T6" fmla="*/ 0 w 1000"/>
                <a:gd name="T7" fmla="*/ 746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88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88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05D4E-D463-495B-BB48-54A4B2562D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53923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FBEE4-BF44-4773-917A-62C145E7A8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9795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A5788-BF23-4032-AB3B-34858314D5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0912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2ABC3-D7BF-497F-BDD8-13364CEE7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4819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59C47-B907-462C-886B-1BA39067E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6352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7B0D0-F154-48D4-BE06-548DC701DC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980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BCAC1-F5E4-4459-9063-629F0F1870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248893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61AD4-C55A-4D14-AC16-CBB384BD79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16751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24733-E397-443F-9E10-AA74CD11ED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01999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01ACA-47F4-42B3-8902-D1B8BB310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2782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E9D6A-0997-4676-9CD0-2C634BE33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0592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C27F-F33D-459E-A85D-454132455C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53772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21 w 1000"/>
                <a:gd name="T1" fmla="*/ 834 h 1000"/>
                <a:gd name="T2" fmla="*/ 0 w 1000"/>
                <a:gd name="T3" fmla="*/ 834 h 1000"/>
                <a:gd name="T4" fmla="*/ 0 w 1000"/>
                <a:gd name="T5" fmla="*/ 0 h 1000"/>
                <a:gd name="T6" fmla="*/ 21 w 1000"/>
                <a:gd name="T7" fmla="*/ 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27 w 1000"/>
                <a:gd name="T3" fmla="*/ 0 h 1000"/>
                <a:gd name="T4" fmla="*/ 27 w 1000"/>
                <a:gd name="T5" fmla="*/ 746 h 1000"/>
                <a:gd name="T6" fmla="*/ 0 w 1000"/>
                <a:gd name="T7" fmla="*/ 746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88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88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3E306-D6E0-4A54-A7EA-DAE61FFE6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67593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4DA76-06DA-41E6-8B96-AD96929FA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79701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A7290-BAE0-4113-8000-31DD29297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3904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827A3-1FA8-453F-9E9C-6EF26C8F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23091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DE0D0-57B7-4024-A5F7-33A2D1431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421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71F93-40BE-4BE4-980C-348AEB6F14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088503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44229-2A26-4B84-A65B-913BEB0262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82372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2D9D2-16C1-41B8-94FC-D19083D3C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3116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57E6F-6173-4CCD-8687-14769265B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0884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B2C8B-091E-477C-9E45-0D7A4A051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50100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7B36A-2344-4D86-BE1B-047B5920F5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7770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89155-70C9-46D9-B6E9-5C78D6416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4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AFFD7-783F-419F-BA2F-F58C9BA0FD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1383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B5BE1-3030-4D55-B9B0-61E7DA062D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0138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3682D-15B7-44F3-8966-466DFA57A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2008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A4A8A-FCDF-4A33-93AB-8120F95576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0825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3259E81-F6FE-42EB-B38B-F7D0D3FE32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9530B65-B91B-4269-9946-AFC855A62D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2147483647 w 1000"/>
              <a:gd name="T1" fmla="*/ 2147483647 h 1000"/>
              <a:gd name="T2" fmla="*/ 0 w 1000"/>
              <a:gd name="T3" fmla="*/ 2147483647 h 1000"/>
              <a:gd name="T4" fmla="*/ 0 w 1000"/>
              <a:gd name="T5" fmla="*/ 0 h 1000"/>
              <a:gd name="T6" fmla="*/ 2147483647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5D83B30-3464-4A38-AAB9-55B496248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81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23225760 w 1000"/>
              <a:gd name="T1" fmla="*/ 1138062240 h 1000"/>
              <a:gd name="T2" fmla="*/ 0 w 1000"/>
              <a:gd name="T3" fmla="*/ 1138062240 h 1000"/>
              <a:gd name="T4" fmla="*/ 0 w 1000"/>
              <a:gd name="T5" fmla="*/ 0 h 1000"/>
              <a:gd name="T6" fmla="*/ 23225760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23225760 w 1000"/>
              <a:gd name="T3" fmla="*/ 0 h 1000"/>
              <a:gd name="T4" fmla="*/ 23225760 w 1000"/>
              <a:gd name="T5" fmla="*/ 1151650923 h 1000"/>
              <a:gd name="T6" fmla="*/ 0 w 1000"/>
              <a:gd name="T7" fmla="*/ 1151650923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3F6003CF-4605-48DE-BBCE-368EFF80F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05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23225760 w 1000"/>
              <a:gd name="T1" fmla="*/ 1138062240 h 1000"/>
              <a:gd name="T2" fmla="*/ 0 w 1000"/>
              <a:gd name="T3" fmla="*/ 1138062240 h 1000"/>
              <a:gd name="T4" fmla="*/ 0 w 1000"/>
              <a:gd name="T5" fmla="*/ 0 h 1000"/>
              <a:gd name="T6" fmla="*/ 23225760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23225760 w 1000"/>
              <a:gd name="T3" fmla="*/ 0 h 1000"/>
              <a:gd name="T4" fmla="*/ 23225760 w 1000"/>
              <a:gd name="T5" fmla="*/ 1151650923 h 1000"/>
              <a:gd name="T6" fmla="*/ 0 w 1000"/>
              <a:gd name="T7" fmla="*/ 1151650923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ED25443-73C5-4480-8832-A8BC193722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9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23225760 w 1000"/>
              <a:gd name="T1" fmla="*/ 1138062240 h 1000"/>
              <a:gd name="T2" fmla="*/ 0 w 1000"/>
              <a:gd name="T3" fmla="*/ 1138062240 h 1000"/>
              <a:gd name="T4" fmla="*/ 0 w 1000"/>
              <a:gd name="T5" fmla="*/ 0 h 1000"/>
              <a:gd name="T6" fmla="*/ 23225760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23225760 w 1000"/>
              <a:gd name="T3" fmla="*/ 0 h 1000"/>
              <a:gd name="T4" fmla="*/ 23225760 w 1000"/>
              <a:gd name="T5" fmla="*/ 1151650923 h 1000"/>
              <a:gd name="T6" fmla="*/ 0 w 1000"/>
              <a:gd name="T7" fmla="*/ 1151650923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b="1" u="sng" dirty="0" smtClean="0"/>
              <a:t>Questions: </a:t>
            </a:r>
            <a:r>
              <a:rPr lang="en-US" altLang="en-US" sz="2800" dirty="0" smtClean="0"/>
              <a:t>Write these down and answer them as we go through this PPT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177925" y="1600200"/>
            <a:ext cx="7966075" cy="4114800"/>
          </a:xfrm>
        </p:spPr>
        <p:txBody>
          <a:bodyPr/>
          <a:lstStyle/>
          <a:p>
            <a:pPr marL="514350" indent="-514350" eaLnBrk="1" hangingPunct="1">
              <a:buFont typeface="Arial" charset="0"/>
              <a:buAutoNum type="arabicPeriod"/>
            </a:pPr>
            <a:r>
              <a:rPr lang="en-US" altLang="en-US" sz="2400" dirty="0" smtClean="0"/>
              <a:t>Define History.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en-US" altLang="en-US" sz="2400" dirty="0" smtClean="0"/>
              <a:t>What are Artifacts? Examples?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en-US" altLang="en-US" sz="2400" dirty="0" smtClean="0"/>
              <a:t>Define Bias.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en-US" altLang="en-US" sz="2400" dirty="0" smtClean="0"/>
              <a:t>Define Interpretation.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en-US" altLang="en-US" sz="2400" dirty="0" smtClean="0"/>
              <a:t>Define Primary Source.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en-US" altLang="en-US" sz="2400" dirty="0" smtClean="0"/>
              <a:t>Define Secondary Source.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en-US" altLang="en-US" sz="2400" dirty="0" smtClean="0"/>
              <a:t>What is Archeology?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en-US" altLang="en-US" sz="2400" dirty="0" smtClean="0"/>
              <a:t>What is an Anthropologist?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en-US" altLang="en-US" sz="2400" dirty="0" smtClean="0"/>
              <a:t>Why are grid systems used? Explain.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en-US" altLang="en-US" sz="2400" dirty="0" smtClean="0"/>
              <a:t>Answer Prompt </a:t>
            </a:r>
            <a:r>
              <a:rPr lang="en-US" altLang="en-US" sz="2400" dirty="0" smtClean="0">
                <a:sym typeface="Wingdings" pitchFamily="2" charset="2"/>
              </a:rPr>
              <a:t>:</a:t>
            </a:r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7763" y="187325"/>
            <a:ext cx="7158037" cy="1412875"/>
          </a:xfrm>
        </p:spPr>
        <p:txBody>
          <a:bodyPr/>
          <a:lstStyle/>
          <a:p>
            <a:pPr eaLnBrk="1" hangingPunct="1"/>
            <a:r>
              <a:rPr lang="en-US" altLang="en-US" smtClean="0"/>
              <a:t>Layers – What They Tell Us</a:t>
            </a:r>
            <a:br>
              <a:rPr lang="en-US" altLang="en-US" smtClean="0"/>
            </a:br>
            <a:r>
              <a:rPr lang="en-US" altLang="en-US" smtClean="0"/>
              <a:t>	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4495800" cy="51816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Over time, layers of </a:t>
            </a:r>
            <a:r>
              <a:rPr lang="en-US" altLang="en-US" sz="2400" b="1" smtClean="0"/>
              <a:t>strata</a:t>
            </a:r>
            <a:r>
              <a:rPr lang="en-US" altLang="en-US" sz="2400" smtClean="0"/>
              <a:t> are formed and pile on top of each other.</a:t>
            </a:r>
          </a:p>
          <a:p>
            <a:pPr eaLnBrk="1" hangingPunct="1"/>
            <a:endParaRPr lang="en-US" altLang="en-US" sz="1200" smtClean="0"/>
          </a:p>
          <a:p>
            <a:pPr eaLnBrk="1" hangingPunct="1"/>
            <a:r>
              <a:rPr lang="en-US" altLang="en-US" sz="2400" smtClean="0"/>
              <a:t>So each layer represents a different time period</a:t>
            </a:r>
          </a:p>
          <a:p>
            <a:pPr eaLnBrk="1" hangingPunct="1"/>
            <a:endParaRPr lang="en-US" altLang="en-US" sz="1200" smtClean="0"/>
          </a:p>
          <a:p>
            <a:pPr eaLnBrk="1" hangingPunct="1"/>
            <a:r>
              <a:rPr lang="en-US" altLang="en-US" sz="2400" smtClean="0"/>
              <a:t>Another reason the grid system is so important… archeologists have to keep track of which layer and therefore which time period each artifact comes from.</a:t>
            </a:r>
            <a:r>
              <a:rPr lang="en-US" altLang="en-US" smtClean="0"/>
              <a:t>  </a:t>
            </a:r>
          </a:p>
        </p:txBody>
      </p:sp>
      <p:pic>
        <p:nvPicPr>
          <p:cNvPr id="94215" name="Picture 7" descr="occupation-layers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447800"/>
            <a:ext cx="441960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213" name="Picture 5" descr="stratigraph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27"/>
          <a:stretch>
            <a:fillRect/>
          </a:stretch>
        </p:blipFill>
        <p:spPr bwMode="auto">
          <a:xfrm>
            <a:off x="6096000" y="4098925"/>
            <a:ext cx="30480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754937" cy="817562"/>
          </a:xfrm>
        </p:spPr>
        <p:txBody>
          <a:bodyPr/>
          <a:lstStyle/>
          <a:p>
            <a:pPr eaLnBrk="1" hangingPunct="1"/>
            <a:r>
              <a:rPr lang="en-US" altLang="en-US" smtClean="0"/>
              <a:t>Think of History like Lasagna </a:t>
            </a:r>
            <a:r>
              <a:rPr lang="en-US" altLang="en-US" smtClean="0">
                <a:sym typeface="Wingdings" pitchFamily="2" charset="2"/>
              </a:rPr>
              <a:t></a:t>
            </a:r>
            <a:r>
              <a:rPr lang="en-US" altLang="en-US" smtClean="0"/>
              <a:t> 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22532" name="Picture 2" descr="Image result for history of lasag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TextBox 3"/>
          <p:cNvSpPr txBox="1">
            <a:spLocks noChangeArrowheads="1"/>
          </p:cNvSpPr>
          <p:nvPr/>
        </p:nvSpPr>
        <p:spPr bwMode="auto">
          <a:xfrm>
            <a:off x="0" y="6211888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¡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¡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Notice the Layers or Stratas … each layer tells it own story about the history of that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6934200" cy="1905000"/>
          </a:xfrm>
        </p:spPr>
        <p:txBody>
          <a:bodyPr/>
          <a:lstStyle/>
          <a:p>
            <a:pPr eaLnBrk="1" hangingPunct="1"/>
            <a:r>
              <a:rPr lang="en-US" altLang="en-US" sz="3200" b="1" smtClean="0"/>
              <a:t>Reflect</a:t>
            </a:r>
            <a:r>
              <a:rPr lang="en-US" altLang="en-US" sz="3200" smtClean="0"/>
              <a:t> for a moment, then </a:t>
            </a:r>
            <a:r>
              <a:rPr lang="en-US" altLang="en-US" sz="3200" b="1" smtClean="0"/>
              <a:t>write</a:t>
            </a:r>
            <a:r>
              <a:rPr lang="en-US" altLang="en-US" sz="3200" smtClean="0"/>
              <a:t> a brief paragraph explaining what this statement means and how it relates to World History.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3124200"/>
            <a:ext cx="8610600" cy="20875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800" b="1" i="1" smtClean="0">
                <a:latin typeface="Bradley Hand ITC" pitchFamily="66" charset="0"/>
              </a:rPr>
              <a:t>“There’s your side of the story, my side of the story, and somewhere in the middle is the truth.”</a:t>
            </a:r>
            <a:endParaRPr lang="en-US" altLang="en-US" sz="4000" b="1" i="1" smtClean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152400"/>
            <a:ext cx="7772400" cy="1470025"/>
          </a:xfrm>
        </p:spPr>
        <p:txBody>
          <a:bodyPr/>
          <a:lstStyle/>
          <a:p>
            <a:r>
              <a:rPr lang="en-US" dirty="0" smtClean="0"/>
              <a:t>Archeology 101 </a:t>
            </a:r>
            <a:endParaRPr lang="en-US" dirty="0"/>
          </a:p>
        </p:txBody>
      </p:sp>
      <p:pic>
        <p:nvPicPr>
          <p:cNvPr id="95234" name="Picture 2" descr="Image result for indiana jones archaeology quot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9" b="5201"/>
          <a:stretch/>
        </p:blipFill>
        <p:spPr bwMode="auto">
          <a:xfrm>
            <a:off x="990600" y="1371600"/>
            <a:ext cx="7086600" cy="4713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906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0" y="381000"/>
            <a:ext cx="9144000" cy="588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3200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What is History?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465388" y="1524000"/>
            <a:ext cx="62706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¡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¡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The branch of knowledge dealing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with past events.  (Webster’s)</a:t>
            </a:r>
            <a:endParaRPr lang="en-US" altLang="en-US" sz="180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2743200"/>
            <a:ext cx="9144000" cy="6413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3600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How do we know about historic events?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2286000" y="3733800"/>
            <a:ext cx="6553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¡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¡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Artifacts such as writing, drawings,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 oral traditions, etc.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4800600"/>
            <a:ext cx="9144000" cy="838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altLang="en-US" sz="3200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What is an Artifact?</a:t>
            </a:r>
            <a:r>
              <a:rPr lang="en-US" altLang="en-US" u="sng" dirty="0">
                <a:solidFill>
                  <a:srgbClr val="000000"/>
                </a:solidFill>
              </a:rPr>
              <a:t>   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2286000" y="5867400"/>
            <a:ext cx="6629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¡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¡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Anything made or used by humans</a:t>
            </a:r>
            <a:r>
              <a:rPr lang="en-US" altLang="en-US">
                <a:solidFill>
                  <a:srgbClr val="FFFFFF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  <p:bldP spid="2055" grpId="0"/>
      <p:bldP spid="20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Artifacts 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When artifacts are found they are...</a:t>
            </a:r>
          </a:p>
          <a:p>
            <a:pPr lvl="1"/>
            <a:r>
              <a:rPr lang="en-US" altLang="en-US" smtClean="0"/>
              <a:t>Cleaned</a:t>
            </a:r>
          </a:p>
          <a:p>
            <a:pPr lvl="1"/>
            <a:r>
              <a:rPr lang="en-US" altLang="en-US" smtClean="0"/>
              <a:t>Labeled</a:t>
            </a:r>
          </a:p>
          <a:p>
            <a:pPr lvl="1"/>
            <a:r>
              <a:rPr lang="en-US" altLang="en-US" smtClean="0"/>
              <a:t>Sorted</a:t>
            </a:r>
          </a:p>
          <a:p>
            <a:pPr lvl="1"/>
            <a:r>
              <a:rPr lang="en-US" altLang="en-US" smtClean="0"/>
              <a:t>Analyzed by professionals</a:t>
            </a:r>
          </a:p>
        </p:txBody>
      </p:sp>
      <p:pic>
        <p:nvPicPr>
          <p:cNvPr id="86021" name="Picture 5" descr="pouring_cleaning_mix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724400"/>
            <a:ext cx="2247900" cy="181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025" name="Picture 9" descr="labeling-artifacts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63"/>
          <a:stretch>
            <a:fillRect/>
          </a:stretch>
        </p:blipFill>
        <p:spPr bwMode="auto">
          <a:xfrm>
            <a:off x="6858000" y="2514600"/>
            <a:ext cx="199072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027" name="Picture 11" descr="2008-fs-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800600"/>
            <a:ext cx="2209800" cy="165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029" name="Picture 13" descr="10080514305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0"/>
            <a:ext cx="2057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86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86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81000" y="457200"/>
            <a:ext cx="8229600" cy="5794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¡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¡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How is history made??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76200" y="1524000"/>
            <a:ext cx="8458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¡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¡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 u="sng" dirty="0" smtClean="0"/>
              <a:t>Perspective/Bias</a:t>
            </a:r>
            <a:r>
              <a:rPr lang="en-US" altLang="en-US" b="1" u="sng" dirty="0"/>
              <a:t>:</a:t>
            </a:r>
            <a:r>
              <a:rPr lang="en-US" altLang="en-US" b="1" dirty="0"/>
              <a:t>  </a:t>
            </a:r>
            <a:r>
              <a:rPr lang="en-US" altLang="en-US" dirty="0"/>
              <a:t>Your point of view based upon your likes and/or dislikes.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0" y="2590800"/>
            <a:ext cx="8305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¡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¡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 u="sng"/>
              <a:t>Interpretation:</a:t>
            </a:r>
            <a:r>
              <a:rPr lang="en-US" altLang="en-US" b="1"/>
              <a:t>  </a:t>
            </a:r>
            <a:r>
              <a:rPr lang="en-US" altLang="en-US"/>
              <a:t>How you make meaning out of something.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0" y="37338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¡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¡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 u="sng"/>
              <a:t>Primary Source</a:t>
            </a:r>
            <a:r>
              <a:rPr lang="en-US" altLang="en-US" u="sng"/>
              <a:t>:</a:t>
            </a:r>
            <a:r>
              <a:rPr lang="en-US" altLang="en-US"/>
              <a:t>  Something created by someone who was directly involved in the event</a:t>
            </a:r>
            <a:r>
              <a:rPr lang="en-US" altLang="en-US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4872038"/>
            <a:ext cx="8305800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¡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¡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 u="sng"/>
              <a:t>Secondary Source:</a:t>
            </a:r>
            <a:r>
              <a:rPr lang="en-US" altLang="en-US" b="1"/>
              <a:t>  </a:t>
            </a:r>
            <a:r>
              <a:rPr lang="en-US" altLang="en-US"/>
              <a:t>Something created by someone who was NOT directly involved in an event… An interpretation using your personal biases.</a:t>
            </a:r>
            <a:endParaRPr lang="en-US" altLang="en-US" u="sn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80" grpId="0"/>
      <p:bldP spid="3081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0" y="2362200"/>
            <a:ext cx="91440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¡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¡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000" u="sng"/>
              <a:t>Question what you read and hear!!!</a:t>
            </a:r>
            <a:r>
              <a:rPr lang="en-US" altLang="en-US" sz="4000"/>
              <a:t> Everything is someone’s interpretation of what they believed happened.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Archeology vs. Anthropology </a:t>
            </a:r>
          </a:p>
        </p:txBody>
      </p:sp>
      <p:sp>
        <p:nvSpPr>
          <p:cNvPr id="87045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304800" y="1905000"/>
            <a:ext cx="3754438" cy="41148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Archeology:</a:t>
            </a:r>
            <a:r>
              <a:rPr lang="en-US" altLang="en-US" smtClean="0"/>
              <a:t> the scientific study of material remains (as fossil relics, artifacts, and monuments) of past human life and activities.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000" smtClean="0"/>
              <a:t>			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114800" y="1828800"/>
            <a:ext cx="4648200" cy="41148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Anthropology</a:t>
            </a:r>
            <a:r>
              <a:rPr lang="en-US" altLang="en-US" smtClean="0"/>
              <a:t>: the science of human beings; </a:t>
            </a:r>
            <a:r>
              <a:rPr lang="en-US" altLang="en-US" i="1" smtClean="0"/>
              <a:t>especially</a:t>
            </a:r>
            <a:r>
              <a:rPr lang="en-US" altLang="en-US" smtClean="0"/>
              <a:t> </a:t>
            </a:r>
            <a:r>
              <a:rPr lang="en-US" altLang="en-US" b="1" smtClean="0"/>
              <a:t>:</a:t>
            </a:r>
            <a:r>
              <a:rPr lang="en-US" altLang="en-US" smtClean="0"/>
              <a:t> the study of human beings and their ancestors through time and space and in relation to physical character, environmental and social relations, and culture.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mtClean="0"/>
              <a:t>				</a:t>
            </a:r>
            <a:r>
              <a:rPr lang="en-US" altLang="en-US" sz="900" smtClean="0"/>
              <a:t>~Merriam-Webster Dictionary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 smtClean="0"/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 rot="-2192922">
            <a:off x="914400" y="2405063"/>
            <a:ext cx="7543800" cy="701675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¡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¡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000" b="1">
                <a:solidFill>
                  <a:srgbClr val="007774"/>
                </a:solidFill>
              </a:rPr>
              <a:t>What does that mean??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5" grpId="0"/>
      <p:bldP spid="87046" grpId="0"/>
      <p:bldP spid="870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Archeology vs. Anthropology</a:t>
            </a:r>
          </a:p>
        </p:txBody>
      </p:sp>
      <p:sp>
        <p:nvSpPr>
          <p:cNvPr id="8909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52400" y="1981200"/>
            <a:ext cx="5791200" cy="41148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Archeologists</a:t>
            </a:r>
            <a:r>
              <a:rPr lang="en-US" altLang="en-US" smtClean="0"/>
              <a:t> do the digging and discover artifacts from the past.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b="1" smtClean="0"/>
              <a:t>Anthropologists </a:t>
            </a:r>
            <a:r>
              <a:rPr lang="en-US" altLang="en-US" smtClean="0"/>
              <a:t>take those findings and interpret them to create stories about the people who lived back then.</a:t>
            </a:r>
            <a:endParaRPr lang="en-US" altLang="en-US" b="1" smtClean="0"/>
          </a:p>
        </p:txBody>
      </p:sp>
      <p:pic>
        <p:nvPicPr>
          <p:cNvPr id="89105" name="Picture 17" descr="Anthropologis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133600"/>
            <a:ext cx="32766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9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9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9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9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9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9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89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89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89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89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9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9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Grid System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4038600" cy="41148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Archeologists carefully grid out their site and a map of the site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1200" smtClean="0"/>
          </a:p>
          <a:p>
            <a:pPr eaLnBrk="1" hangingPunct="1"/>
            <a:r>
              <a:rPr lang="en-US" altLang="en-US" sz="2400" smtClean="0"/>
              <a:t>Allows Archeologists to record exactly where each artifact was found</a:t>
            </a:r>
          </a:p>
          <a:p>
            <a:pPr eaLnBrk="1" hangingPunct="1"/>
            <a:endParaRPr lang="en-US" altLang="en-US" sz="1200" smtClean="0"/>
          </a:p>
          <a:p>
            <a:pPr eaLnBrk="1" hangingPunct="1"/>
            <a:r>
              <a:rPr lang="en-US" altLang="en-US" sz="2400" smtClean="0"/>
              <a:t>Normally 5 meter squares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endParaRPr lang="en-US" altLang="en-US" sz="2400" smtClean="0"/>
          </a:p>
          <a:p>
            <a:pPr eaLnBrk="1" hangingPunct="1"/>
            <a:endParaRPr lang="en-US" altLang="en-US" sz="2400" smtClean="0"/>
          </a:p>
        </p:txBody>
      </p:sp>
      <p:pic>
        <p:nvPicPr>
          <p:cNvPr id="95237" name="Picture 5" descr="excavation_gri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84800"/>
            <a:ext cx="2209800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239" name="Picture 7" descr="fram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371600"/>
            <a:ext cx="388620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243" name="Picture 11" descr="298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00" b="8441"/>
          <a:stretch>
            <a:fillRect/>
          </a:stretch>
        </p:blipFill>
        <p:spPr bwMode="auto">
          <a:xfrm>
            <a:off x="4114800" y="3829050"/>
            <a:ext cx="4038600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5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xis">
  <a:themeElements>
    <a:clrScheme name="Axis 7">
      <a:dk1>
        <a:srgbClr val="000000"/>
      </a:dk1>
      <a:lt1>
        <a:srgbClr val="FFFFFF"/>
      </a:lt1>
      <a:dk2>
        <a:srgbClr val="372221"/>
      </a:dk2>
      <a:lt2>
        <a:srgbClr val="808080"/>
      </a:lt2>
      <a:accent1>
        <a:srgbClr val="009999"/>
      </a:accent1>
      <a:accent2>
        <a:srgbClr val="9AAC98"/>
      </a:accent2>
      <a:accent3>
        <a:srgbClr val="FFFFFF"/>
      </a:accent3>
      <a:accent4>
        <a:srgbClr val="000000"/>
      </a:accent4>
      <a:accent5>
        <a:srgbClr val="AACACA"/>
      </a:accent5>
      <a:accent6>
        <a:srgbClr val="8B9B89"/>
      </a:accent6>
      <a:hlink>
        <a:srgbClr val="666699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Axis">
  <a:themeElements>
    <a:clrScheme name="Axis 7">
      <a:dk1>
        <a:srgbClr val="000000"/>
      </a:dk1>
      <a:lt1>
        <a:srgbClr val="FFFFFF"/>
      </a:lt1>
      <a:dk2>
        <a:srgbClr val="372221"/>
      </a:dk2>
      <a:lt2>
        <a:srgbClr val="808080"/>
      </a:lt2>
      <a:accent1>
        <a:srgbClr val="009999"/>
      </a:accent1>
      <a:accent2>
        <a:srgbClr val="9AAC98"/>
      </a:accent2>
      <a:accent3>
        <a:srgbClr val="FFFFFF"/>
      </a:accent3>
      <a:accent4>
        <a:srgbClr val="000000"/>
      </a:accent4>
      <a:accent5>
        <a:srgbClr val="AACACA"/>
      </a:accent5>
      <a:accent6>
        <a:srgbClr val="8B9B89"/>
      </a:accent6>
      <a:hlink>
        <a:srgbClr val="666699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Axis">
  <a:themeElements>
    <a:clrScheme name="Axis 7">
      <a:dk1>
        <a:srgbClr val="000000"/>
      </a:dk1>
      <a:lt1>
        <a:srgbClr val="FFFFFF"/>
      </a:lt1>
      <a:dk2>
        <a:srgbClr val="372221"/>
      </a:dk2>
      <a:lt2>
        <a:srgbClr val="808080"/>
      </a:lt2>
      <a:accent1>
        <a:srgbClr val="009999"/>
      </a:accent1>
      <a:accent2>
        <a:srgbClr val="9AAC98"/>
      </a:accent2>
      <a:accent3>
        <a:srgbClr val="FFFFFF"/>
      </a:accent3>
      <a:accent4>
        <a:srgbClr val="000000"/>
      </a:accent4>
      <a:accent5>
        <a:srgbClr val="AACACA"/>
      </a:accent5>
      <a:accent6>
        <a:srgbClr val="8B9B89"/>
      </a:accent6>
      <a:hlink>
        <a:srgbClr val="666699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Axis">
  <a:themeElements>
    <a:clrScheme name="Axis 7">
      <a:dk1>
        <a:srgbClr val="000000"/>
      </a:dk1>
      <a:lt1>
        <a:srgbClr val="FFFFFF"/>
      </a:lt1>
      <a:dk2>
        <a:srgbClr val="372221"/>
      </a:dk2>
      <a:lt2>
        <a:srgbClr val="808080"/>
      </a:lt2>
      <a:accent1>
        <a:srgbClr val="009999"/>
      </a:accent1>
      <a:accent2>
        <a:srgbClr val="9AAC98"/>
      </a:accent2>
      <a:accent3>
        <a:srgbClr val="FFFFFF"/>
      </a:accent3>
      <a:accent4>
        <a:srgbClr val="000000"/>
      </a:accent4>
      <a:accent5>
        <a:srgbClr val="AACACA"/>
      </a:accent5>
      <a:accent6>
        <a:srgbClr val="8B9B89"/>
      </a:accent6>
      <a:hlink>
        <a:srgbClr val="666699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1265</TotalTime>
  <Words>437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Bradley Hand ITC</vt:lpstr>
      <vt:lpstr>Times New Roman</vt:lpstr>
      <vt:lpstr>Wingdings</vt:lpstr>
      <vt:lpstr>Default Design</vt:lpstr>
      <vt:lpstr>Axis</vt:lpstr>
      <vt:lpstr>1_Axis</vt:lpstr>
      <vt:lpstr>2_Axis</vt:lpstr>
      <vt:lpstr>3_Axis</vt:lpstr>
      <vt:lpstr>Questions: Write these down and answer them as we go through this PPT .</vt:lpstr>
      <vt:lpstr>Archeology 101 </vt:lpstr>
      <vt:lpstr>PowerPoint Presentation</vt:lpstr>
      <vt:lpstr>Artifacts </vt:lpstr>
      <vt:lpstr>PowerPoint Presentation</vt:lpstr>
      <vt:lpstr>PowerPoint Presentation</vt:lpstr>
      <vt:lpstr>Archeology vs. Anthropology </vt:lpstr>
      <vt:lpstr>Archeology vs. Anthropology</vt:lpstr>
      <vt:lpstr>Grid System</vt:lpstr>
      <vt:lpstr>Layers – What They Tell Us  </vt:lpstr>
      <vt:lpstr>Think of History like Lasagna  </vt:lpstr>
      <vt:lpstr>Reflect for a moment, then write a brief paragraph explaining what this statement means and how it relates to World History.</vt:lpstr>
    </vt:vector>
  </TitlesOfParts>
  <Company>Moscow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Day Archeology</dc:title>
  <dc:creator>haleym</dc:creator>
  <cp:lastModifiedBy>Aaron Dail</cp:lastModifiedBy>
  <cp:revision>32</cp:revision>
  <dcterms:created xsi:type="dcterms:W3CDTF">2011-09-26T14:31:44Z</dcterms:created>
  <dcterms:modified xsi:type="dcterms:W3CDTF">2019-09-12T14:45:53Z</dcterms:modified>
</cp:coreProperties>
</file>