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  <p:sldMasterId id="2147483874" r:id="rId2"/>
  </p:sldMasterIdLst>
  <p:sldIdLst>
    <p:sldId id="256" r:id="rId3"/>
    <p:sldId id="267" r:id="rId4"/>
    <p:sldId id="257" r:id="rId5"/>
    <p:sldId id="275" r:id="rId6"/>
    <p:sldId id="262" r:id="rId7"/>
    <p:sldId id="263" r:id="rId8"/>
    <p:sldId id="268" r:id="rId9"/>
    <p:sldId id="269" r:id="rId10"/>
    <p:sldId id="264" r:id="rId11"/>
    <p:sldId id="271" r:id="rId12"/>
    <p:sldId id="272" r:id="rId13"/>
    <p:sldId id="273" r:id="rId14"/>
    <p:sldId id="259" r:id="rId15"/>
    <p:sldId id="270" r:id="rId16"/>
    <p:sldId id="260" r:id="rId17"/>
    <p:sldId id="274" r:id="rId18"/>
    <p:sldId id="277" r:id="rId19"/>
    <p:sldId id="276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4660"/>
  </p:normalViewPr>
  <p:slideViewPr>
    <p:cSldViewPr>
      <p:cViewPr varScale="1">
        <p:scale>
          <a:sx n="86" d="100"/>
          <a:sy n="86" d="100"/>
        </p:scale>
        <p:origin x="158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B6718-7FC1-4D19-8AA6-D62A3E7A7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9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414A0-D4BD-4602-B5D3-8C0D303BD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F2B4F-BDEE-4DD6-A71E-9299B5A1E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97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5DF2-E8EB-43FE-89D9-ADBED4B06E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F443-34A1-4537-B21D-6F9195CAC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07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5DF2-E8EB-43FE-89D9-ADBED4B06E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F443-34A1-4537-B21D-6F9195CAC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89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5DF2-E8EB-43FE-89D9-ADBED4B06E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F443-34A1-4537-B21D-6F9195CAC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3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5DF2-E8EB-43FE-89D9-ADBED4B06E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F443-34A1-4537-B21D-6F9195CAC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264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5DF2-E8EB-43FE-89D9-ADBED4B06E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F443-34A1-4537-B21D-6F9195CAC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95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5DF2-E8EB-43FE-89D9-ADBED4B06E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F443-34A1-4537-B21D-6F9195CAC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46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5DF2-E8EB-43FE-89D9-ADBED4B06E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F443-34A1-4537-B21D-6F9195CAC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00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5DF2-E8EB-43FE-89D9-ADBED4B06E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F443-34A1-4537-B21D-6F9195CAC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8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5A8C2-EB5F-4803-B6E4-221E403E8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5DF2-E8EB-43FE-89D9-ADBED4B06E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F443-34A1-4537-B21D-6F9195CAC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12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5DF2-E8EB-43FE-89D9-ADBED4B06E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F443-34A1-4537-B21D-6F9195CAC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55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5DF2-E8EB-43FE-89D9-ADBED4B06E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F443-34A1-4537-B21D-6F9195CAC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0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C38F3-102E-4405-8E90-D6A888D22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8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BC256-9FC7-48DC-B7DB-44C3768BC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8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ADF2E-A5DC-400A-AF0C-5FB0E9DAA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2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51CD3-9F8A-4395-A0B3-69288BBDF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4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4B058-2420-4D54-982C-8A866ED3A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0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763B114-DC65-4265-8662-77CE3AA99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2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CCDA-E870-4A48-A81C-8BB17B355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6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7129CB-8AFA-4114-9560-0A42D2B46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63" r:id="rId2"/>
    <p:sldLayoutId id="2147483871" r:id="rId3"/>
    <p:sldLayoutId id="2147483864" r:id="rId4"/>
    <p:sldLayoutId id="2147483865" r:id="rId5"/>
    <p:sldLayoutId id="2147483866" r:id="rId6"/>
    <p:sldLayoutId id="2147483867" r:id="rId7"/>
    <p:sldLayoutId id="2147483872" r:id="rId8"/>
    <p:sldLayoutId id="2147483873" r:id="rId9"/>
    <p:sldLayoutId id="2147483868" r:id="rId10"/>
    <p:sldLayoutId id="21474838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E855DF2-E8EB-43FE-89D9-ADBED4B06EB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9/4/2019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BD4F443-34A1-4537-B21D-6F9195CACF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894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moviesonline.ca/movie_posters.php?id=1053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906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Time, Calendars, and Timelines  </a:t>
            </a:r>
            <a:br>
              <a:rPr lang="en-US" dirty="0" smtClean="0"/>
            </a:br>
            <a:r>
              <a:rPr lang="en-US" dirty="0" smtClean="0"/>
              <a:t>of World History</a:t>
            </a:r>
          </a:p>
        </p:txBody>
      </p:sp>
      <p:pic>
        <p:nvPicPr>
          <p:cNvPr id="6147" name="Picture 5" descr="time scale of measur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81138"/>
            <a:ext cx="2743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8" descr="http://www.msp.umb.edu/LocHistoryTemplates/images/timelin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76750"/>
            <a:ext cx="88392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http://www.madison.k12.wi.us/files/Calendar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349885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9144000" cy="549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Now, what is the best way to display dates and events over a long period of time???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524000"/>
            <a:ext cx="7521575" cy="2286000"/>
          </a:xfrm>
        </p:spPr>
        <p:txBody>
          <a:bodyPr/>
          <a:lstStyle/>
          <a:p>
            <a:pPr algn="ctr" eaLnBrk="1" hangingPunct="1"/>
            <a:r>
              <a:rPr lang="en-US" altLang="en-US" sz="6000" smtClean="0"/>
              <a:t>Yep …. A Timeline!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" y="3011488"/>
            <a:ext cx="739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/>
              <a:t>But what is a timeline? 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71800" y="3011488"/>
            <a:ext cx="609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Webster’s Dictionary: </a:t>
            </a:r>
            <a:r>
              <a:rPr lang="en-US" altLang="en-US">
                <a:solidFill>
                  <a:srgbClr val="000000"/>
                </a:solidFill>
              </a:rPr>
              <a:t>a table listing important events for successive years within a particular historical period.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66800" y="4038600"/>
            <a:ext cx="7848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dirty="0"/>
              <a:t>WHAT?????? If you are still </a:t>
            </a:r>
            <a:r>
              <a:rPr lang="en-US" altLang="en-US" sz="3200"/>
              <a:t>confused </a:t>
            </a:r>
            <a:r>
              <a:rPr lang="en-US" altLang="en-US" sz="3200" smtClean="0"/>
              <a:t>then </a:t>
            </a:r>
            <a:r>
              <a:rPr lang="en-US" altLang="en-US" sz="3200" dirty="0"/>
              <a:t>see the example on the next slide!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163" y="12700"/>
            <a:ext cx="7519988" cy="549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Timeline Example:</a:t>
            </a: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29400" y="879475"/>
            <a:ext cx="2476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b="1"/>
              <a:t>What do you notice? </a:t>
            </a:r>
          </a:p>
        </p:txBody>
      </p:sp>
      <p:sp>
        <p:nvSpPr>
          <p:cNvPr id="16388" name="Content Placeholder 2"/>
          <p:cNvSpPr txBox="1">
            <a:spLocks/>
          </p:cNvSpPr>
          <p:nvPr/>
        </p:nvSpPr>
        <p:spPr bwMode="auto">
          <a:xfrm>
            <a:off x="860425" y="1084263"/>
            <a:ext cx="7519988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None/>
            </a:pPr>
            <a:endParaRPr lang="en-US" altLang="en-US" sz="1600" b="1">
              <a:latin typeface="Franklin Gothic Book" pitchFamily="34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457200"/>
            <a:ext cx="8621713" cy="6324600"/>
            <a:chOff x="36717" y="517447"/>
            <a:chExt cx="8621489" cy="6324600"/>
          </a:xfrm>
        </p:grpSpPr>
        <p:pic>
          <p:nvPicPr>
            <p:cNvPr id="16392" name="Picture 2" descr="http://thumbnails.visually.netdna-cdn.com/video-game-timeline_50290cd130a9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14" t="17427" r="83401" b="60724"/>
            <a:stretch>
              <a:fillRect/>
            </a:stretch>
          </p:blipFill>
          <p:spPr bwMode="auto">
            <a:xfrm>
              <a:off x="7239310" y="2879647"/>
              <a:ext cx="1418896" cy="1739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16" descr="http://thumbnails.visually.netdna-cdn.com/video-game-timeline_50290cd130a9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69" t="12910" r="22926" b="58952"/>
            <a:stretch>
              <a:fillRect/>
            </a:stretch>
          </p:blipFill>
          <p:spPr bwMode="auto">
            <a:xfrm>
              <a:off x="5751717" y="522650"/>
              <a:ext cx="977462" cy="2680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20" descr="http://thumbnails.visually.netdna-cdn.com/video-game-timeline_50290cd130a9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85" r="61327" b="84109"/>
            <a:stretch>
              <a:fillRect/>
            </a:stretch>
          </p:blipFill>
          <p:spPr bwMode="auto">
            <a:xfrm>
              <a:off x="7434943" y="5020685"/>
              <a:ext cx="1187670" cy="1513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4" descr="http://thumbnails.visually.netdna-cdn.com/video-game-timeline_50290cd130a9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47" r="44386" b="66345"/>
            <a:stretch>
              <a:fillRect/>
            </a:stretch>
          </p:blipFill>
          <p:spPr bwMode="auto">
            <a:xfrm>
              <a:off x="36717" y="3636392"/>
              <a:ext cx="1135117" cy="3205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6" descr="http://thumbnails.visually.netdna-cdn.com/video-game-timeline_50290cd130a9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60" t="45020" r="54308" b="24194"/>
            <a:stretch>
              <a:fillRect/>
            </a:stretch>
          </p:blipFill>
          <p:spPr bwMode="auto">
            <a:xfrm>
              <a:off x="2398917" y="803855"/>
              <a:ext cx="1198179" cy="293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8" descr="http://thumbnails.visually.netdna-cdn.com/video-game-timeline_50290cd130a9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29" t="63228" r="29416"/>
            <a:stretch>
              <a:fillRect/>
            </a:stretch>
          </p:blipFill>
          <p:spPr bwMode="auto">
            <a:xfrm>
              <a:off x="5344440" y="3296118"/>
              <a:ext cx="1513490" cy="3502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Picture 10" descr="http://thumbnails.visually.netdna-cdn.com/video-game-timeline_50290cd130a9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66" r="7565" b="63586"/>
            <a:stretch>
              <a:fillRect/>
            </a:stretch>
          </p:blipFill>
          <p:spPr bwMode="auto">
            <a:xfrm>
              <a:off x="722517" y="517447"/>
              <a:ext cx="1135117" cy="3468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12" descr="http://thumbnails.visually.netdna-cdn.com/video-game-timeline_50290cd130a9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34" t="16220" r="59869" b="58952"/>
            <a:stretch>
              <a:fillRect/>
            </a:stretch>
          </p:blipFill>
          <p:spPr bwMode="auto">
            <a:xfrm>
              <a:off x="3770517" y="4246505"/>
              <a:ext cx="1261242" cy="2364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0" name="Picture 14" descr="http://thumbnails.visually.netdna-cdn.com/video-game-timeline_50290cd130a9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36" t="67255" r="43185"/>
            <a:stretch>
              <a:fillRect/>
            </a:stretch>
          </p:blipFill>
          <p:spPr bwMode="auto">
            <a:xfrm>
              <a:off x="1939089" y="3679747"/>
              <a:ext cx="756745" cy="3118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1" name="Picture 18" descr="http://thumbnails.visually.netdna-cdn.com/video-game-timeline_50290cd130a9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6" t="47668" r="74532" b="22594"/>
            <a:stretch>
              <a:fillRect/>
            </a:stretch>
          </p:blipFill>
          <p:spPr bwMode="auto">
            <a:xfrm>
              <a:off x="3478071" y="521545"/>
              <a:ext cx="2036379" cy="283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48025" y="76200"/>
            <a:ext cx="5514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The history of video </a:t>
            </a:r>
            <a:r>
              <a:rPr lang="en-US" altLang="en-US" sz="2000"/>
              <a:t>games</a:t>
            </a:r>
            <a:r>
              <a:rPr lang="en-US" altLang="en-US"/>
              <a:t> and gaming consoles.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553200" y="1247775"/>
            <a:ext cx="228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dirty="0">
                <a:solidFill>
                  <a:srgbClr val="000000"/>
                </a:solidFill>
              </a:rPr>
              <a:t>Unorganized data </a:t>
            </a:r>
            <a:r>
              <a:rPr lang="en-US" altLang="en-US" dirty="0" smtClean="0">
                <a:solidFill>
                  <a:srgbClr val="000000"/>
                </a:solidFill>
              </a:rPr>
              <a:t>is confusing </a:t>
            </a:r>
            <a:r>
              <a:rPr lang="en-US" altLang="en-US" dirty="0">
                <a:solidFill>
                  <a:srgbClr val="000000"/>
                </a:solidFill>
              </a:rPr>
              <a:t>to sort through!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02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We use timelines to organize data over a period of time! </a:t>
            </a:r>
            <a:endParaRPr lang="en-US" sz="2400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0962" name="Picture 2" descr="http://thumbnails.visually.netdna-cdn.com/video-game-timeline_50290cd130a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074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183313"/>
            <a:ext cx="91440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300"/>
              <a:t>Notice: The use of colors, pictures, bolded items, titles, and legibility!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97525" y="0"/>
            <a:ext cx="4419600" cy="5492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Answer: We use BC and AD!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666875"/>
            <a:ext cx="2082800" cy="1022350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z="2800" b="0" smtClean="0">
                <a:latin typeface="Arial" charset="0"/>
                <a:cs typeface="Arial" charset="0"/>
              </a:rPr>
              <a:t>BC or BCE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0" y="3886200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5029200" y="38862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648200" y="3505200"/>
            <a:ext cx="381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0</a:t>
            </a:r>
          </a:p>
        </p:txBody>
      </p:sp>
      <p:sp>
        <p:nvSpPr>
          <p:cNvPr id="12295" name="Line 8"/>
          <p:cNvSpPr>
            <a:spLocks noChangeShapeType="1"/>
          </p:cNvSpPr>
          <p:nvPr/>
        </p:nvSpPr>
        <p:spPr bwMode="auto">
          <a:xfrm flipH="1" flipV="1">
            <a:off x="6962775" y="3962400"/>
            <a:ext cx="438150" cy="29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9"/>
          <p:cNvSpPr>
            <a:spLocks noChangeShapeType="1"/>
          </p:cNvSpPr>
          <p:nvPr/>
        </p:nvSpPr>
        <p:spPr bwMode="auto">
          <a:xfrm>
            <a:off x="2819400" y="2533650"/>
            <a:ext cx="134938" cy="127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962775" y="4276725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AD or CE</a:t>
            </a:r>
          </a:p>
        </p:txBody>
      </p:sp>
      <p:pic>
        <p:nvPicPr>
          <p:cNvPr id="12298" name="Picture 12" descr="poster_10000bc-int-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471738"/>
            <a:ext cx="20574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Rectangle 1"/>
          <p:cNvSpPr>
            <a:spLocks noChangeArrowheads="1"/>
          </p:cNvSpPr>
          <p:nvPr/>
        </p:nvSpPr>
        <p:spPr bwMode="auto">
          <a:xfrm>
            <a:off x="2074863" y="5734050"/>
            <a:ext cx="70104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/>
              <a:t>AD = Anno Domini (latin): translated means “in the year of our lord”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CE = Common Era (used for AD sometimes)</a:t>
            </a:r>
          </a:p>
        </p:txBody>
      </p:sp>
      <p:sp>
        <p:nvSpPr>
          <p:cNvPr id="18444" name="TextBox 1"/>
          <p:cNvSpPr txBox="1">
            <a:spLocks noChangeArrowheads="1"/>
          </p:cNvSpPr>
          <p:nvPr/>
        </p:nvSpPr>
        <p:spPr bwMode="auto">
          <a:xfrm>
            <a:off x="-26988" y="100013"/>
            <a:ext cx="650557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/>
              <a:t>Question: How do we organize timelines???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092325" y="5048250"/>
            <a:ext cx="70104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/>
              <a:t>BC = Before Christ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BCE = Before the Common Era (used for BC sometimes)</a:t>
            </a:r>
          </a:p>
        </p:txBody>
      </p:sp>
      <p:pic>
        <p:nvPicPr>
          <p:cNvPr id="12305" name="Picture 17" descr="http://nyobetabeat.files.wordpress.com/2013/05/jesus-christ-munir-alaw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62100"/>
            <a:ext cx="1295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96913" y="915988"/>
            <a:ext cx="7902575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Also called the Christian calendar because it starts with the approximate  birth of Jesus; a 0 marks that date and divides BC and AD.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57400" y="6381750"/>
            <a:ext cx="6992938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When you see a date like </a:t>
            </a:r>
            <a:r>
              <a:rPr lang="en-US" altLang="en-US" sz="2000" b="1"/>
              <a:t>c1500 BC</a:t>
            </a:r>
            <a:r>
              <a:rPr lang="en-US" altLang="en-US"/>
              <a:t>, the “c” means circa or about</a:t>
            </a:r>
          </a:p>
        </p:txBody>
      </p:sp>
      <p:pic>
        <p:nvPicPr>
          <p:cNvPr id="1028" name="Picture 4" descr="Image result for donald trump president numb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967" y="1804987"/>
            <a:ext cx="1459530" cy="19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/>
      <p:bldP spid="12295" grpId="0" animBg="1"/>
      <p:bldP spid="12296" grpId="0" animBg="1"/>
      <p:bldP spid="8202" grpId="0"/>
      <p:bldP spid="12300" grpId="0" animBg="1"/>
      <p:bldP spid="15" grpId="0" animBg="1"/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8507413" cy="949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Rules of the Timeline: (History Math) </a:t>
            </a:r>
            <a:r>
              <a:rPr lang="en-US" sz="3200" dirty="0" smtClean="0">
                <a:sym typeface="Wingdings" pitchFamily="2" charset="2"/>
              </a:rPr>
              <a:t></a:t>
            </a:r>
            <a:endParaRPr lang="en-US" sz="3200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87338" y="19050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Same Side of Timeline: Subtract</a:t>
            </a:r>
          </a:p>
          <a:p>
            <a:pPr lvl="1" eaLnBrk="1" hangingPunct="1"/>
            <a:r>
              <a:rPr lang="en-US" altLang="en-US" smtClean="0"/>
              <a:t>How many years are between 100 AD and 25 AD?</a:t>
            </a:r>
          </a:p>
          <a:p>
            <a:pPr lvl="2" eaLnBrk="1" hangingPunct="1"/>
            <a:r>
              <a:rPr lang="en-US" altLang="en-US" smtClean="0"/>
              <a:t>Answer: 100 AD – 25 AD = 75 years</a:t>
            </a:r>
          </a:p>
          <a:p>
            <a:pPr lvl="1" eaLnBrk="1" hangingPunct="1"/>
            <a:r>
              <a:rPr lang="en-US" altLang="en-US" smtClean="0"/>
              <a:t>How many years are between 200 BC and 100 BC?</a:t>
            </a:r>
          </a:p>
          <a:p>
            <a:pPr lvl="2" eaLnBrk="1" hangingPunct="1"/>
            <a:r>
              <a:rPr lang="en-US" altLang="en-US" smtClean="0"/>
              <a:t>Answer: 200 BC – 100 BC = 100 years</a:t>
            </a:r>
          </a:p>
          <a:p>
            <a:pPr lvl="1" eaLnBrk="1" hangingPunct="1"/>
            <a:endParaRPr lang="en-US" altLang="en-US" smtClean="0"/>
          </a:p>
          <a:p>
            <a:pPr eaLnBrk="1" hangingPunct="1"/>
            <a:r>
              <a:rPr lang="en-US" altLang="en-US" u="sng" smtClean="0"/>
              <a:t>Opposite Sides of Timeline:  Add</a:t>
            </a:r>
          </a:p>
          <a:p>
            <a:pPr lvl="1" eaLnBrk="1" hangingPunct="1"/>
            <a:r>
              <a:rPr lang="en-US" altLang="en-US" smtClean="0"/>
              <a:t>How many years are between 100 AD and 100 BC?</a:t>
            </a:r>
          </a:p>
          <a:p>
            <a:pPr lvl="2" eaLnBrk="1" hangingPunct="1"/>
            <a:r>
              <a:rPr lang="en-US" altLang="en-US" smtClean="0"/>
              <a:t>Answer: 100 AD + 100 BC = 200 years</a:t>
            </a:r>
          </a:p>
          <a:p>
            <a:pPr lvl="1" eaLnBrk="1" hangingPunct="1"/>
            <a:r>
              <a:rPr lang="en-US" altLang="en-US" smtClean="0"/>
              <a:t>How many years are between 65 AD and 10,000 BC?</a:t>
            </a:r>
          </a:p>
          <a:p>
            <a:pPr lvl="2" eaLnBrk="1" hangingPunct="1"/>
            <a:r>
              <a:rPr lang="en-US" altLang="en-US" smtClean="0"/>
              <a:t>Answer: 65 AD and 10,000 BC = 10,065</a:t>
            </a:r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u="sng" smtClean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7813" y="152400"/>
            <a:ext cx="83820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KEEP IT SIMPLE: If it happened before Jesus was born </a:t>
            </a:r>
            <a:r>
              <a:rPr lang="en-US" altLang="en-US" dirty="0" smtClean="0"/>
              <a:t>then </a:t>
            </a:r>
            <a:r>
              <a:rPr lang="en-US" altLang="en-US" dirty="0"/>
              <a:t>it was Before Christ (BC), if it happened after Christ was born it is AD (In the year of our lord).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2133600"/>
            <a:ext cx="28289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521575" cy="549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Final Practice: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534400" cy="23622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Today is </a:t>
            </a:r>
            <a:r>
              <a:rPr lang="en-US" altLang="en-US" sz="2400" dirty="0" smtClean="0"/>
              <a:t>2019 </a:t>
            </a:r>
            <a:r>
              <a:rPr lang="en-US" altLang="en-US" sz="2400" dirty="0" smtClean="0"/>
              <a:t>AD.  How many years ago was 1000 BC?  </a:t>
            </a:r>
          </a:p>
          <a:p>
            <a:pPr lvl="1" eaLnBrk="1" hangingPunct="1"/>
            <a:r>
              <a:rPr lang="en-US" altLang="en-US" sz="2100" dirty="0" smtClean="0"/>
              <a:t>Answer: </a:t>
            </a:r>
            <a:r>
              <a:rPr lang="en-US" altLang="en-US" sz="2100" dirty="0" smtClean="0"/>
              <a:t>3,019 </a:t>
            </a:r>
            <a:r>
              <a:rPr lang="en-US" altLang="en-US" sz="2100" dirty="0" smtClean="0"/>
              <a:t>years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Today is </a:t>
            </a:r>
            <a:r>
              <a:rPr lang="en-US" altLang="en-US" sz="2400" dirty="0" smtClean="0"/>
              <a:t>2019 </a:t>
            </a:r>
            <a:r>
              <a:rPr lang="en-US" altLang="en-US" sz="2400" dirty="0" smtClean="0"/>
              <a:t>AD.  How many years ago was 5 AD?</a:t>
            </a:r>
          </a:p>
          <a:p>
            <a:pPr lvl="1" eaLnBrk="1" hangingPunct="1"/>
            <a:r>
              <a:rPr lang="en-US" altLang="en-US" sz="2100" dirty="0" smtClean="0"/>
              <a:t>Answer: </a:t>
            </a:r>
            <a:r>
              <a:rPr lang="en-US" altLang="en-US" sz="2100" dirty="0" smtClean="0"/>
              <a:t>2,014 </a:t>
            </a:r>
            <a:r>
              <a:rPr lang="en-US" altLang="en-US" sz="2100" dirty="0" smtClean="0"/>
              <a:t>years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3657600"/>
            <a:ext cx="7924800" cy="1662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u="sng" dirty="0"/>
              <a:t>REMEMBER: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en-US" sz="2800" dirty="0"/>
              <a:t>Same Side of Timeline: Subtract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en-US" sz="2800" dirty="0"/>
              <a:t>Opposite Side of Timeline: Add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/>
              <a:t>Your Timeline Task </a:t>
            </a:r>
            <a:r>
              <a:rPr lang="en-US" dirty="0" smtClean="0">
                <a:sym typeface="Wingdings" pitchFamily="2" charset="2"/>
              </a:rPr>
              <a:t>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Step 1: Organize all the dates provided to you in your envelope.</a:t>
            </a:r>
          </a:p>
          <a:p>
            <a:r>
              <a:rPr lang="en-US" altLang="en-US" dirty="0" smtClean="0"/>
              <a:t>Step 2: Use the provided timeline to organize your dates.</a:t>
            </a:r>
          </a:p>
          <a:p>
            <a:r>
              <a:rPr lang="en-US" altLang="en-US" dirty="0" smtClean="0"/>
              <a:t>Step 3: Write the dates and the events on the timeline.</a:t>
            </a:r>
          </a:p>
          <a:p>
            <a:r>
              <a:rPr lang="en-US" altLang="en-US" dirty="0" smtClean="0"/>
              <a:t>Step 4: Using your global knowledge and/or your textbook and/or the World History Atlases, create a colored key that shows where in the world each event took place (example: any items in red occurred in Asia). </a:t>
            </a:r>
          </a:p>
          <a:p>
            <a:r>
              <a:rPr lang="en-US" altLang="en-US" dirty="0" smtClean="0"/>
              <a:t>Step 5: Make sure you have a color for each of the following regions of the world: The </a:t>
            </a:r>
            <a:r>
              <a:rPr lang="en-US" altLang="en-US" u="sng" dirty="0" smtClean="0"/>
              <a:t>Americas, Europe, Asia, Middle East, Africa, and Oceania/Australia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Step 6: Using your global knowledge and/or your textbook and/or the World History Atlases you must add </a:t>
            </a:r>
            <a:r>
              <a:rPr lang="en-US" altLang="en-US" u="sng" dirty="0" smtClean="0"/>
              <a:t>five additional dates to your timeline </a:t>
            </a:r>
            <a:r>
              <a:rPr lang="en-US" altLang="en-US" dirty="0" smtClean="0"/>
              <a:t>from 8000 BC – 1400 AD.  These are items that you feel are extremely important to world history.  Place a star by those events and be prepared to share those events and dates with your classmates, These cannot be the same date as required for Step 7.</a:t>
            </a:r>
          </a:p>
          <a:p>
            <a:r>
              <a:rPr lang="en-US" altLang="en-US" dirty="0" smtClean="0"/>
              <a:t>Step 7:  Using your timeline, write down five important events that occurred during your lifetime.</a:t>
            </a:r>
          </a:p>
          <a:p>
            <a:r>
              <a:rPr lang="en-US" altLang="en-US" dirty="0" smtClean="0"/>
              <a:t>Step 8: Make sure your name, period, and date are on all of your sheets of paper and turn your timeline into the inbox.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0" y="3810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6299"/>
            <a:ext cx="7772400" cy="1470025"/>
          </a:xfrm>
        </p:spPr>
        <p:txBody>
          <a:bodyPr/>
          <a:lstStyle/>
          <a:p>
            <a:r>
              <a:rPr lang="en-US" dirty="0" smtClean="0"/>
              <a:t>Timeline Questions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752600"/>
            <a:ext cx="8686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What did you notice about the timeline?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Why do the dates become more specific in more modern times?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Why do the dates bunch up around 0?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Why do the time intervals change after 0?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Why did you decide on the dates you picked for steps 6 and 7?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42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76" y="0"/>
            <a:ext cx="9170276" cy="685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0" y="0"/>
            <a:ext cx="2209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Student Sample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4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95400"/>
            <a:ext cx="3521075" cy="37131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b="1" smtClean="0">
                <a:sym typeface="Wingdings" pitchFamily="2" charset="2"/>
              </a:rPr>
              <a:t>Billy:  </a:t>
            </a:r>
            <a:r>
              <a:rPr lang="en-US" altLang="en-US" smtClean="0">
                <a:sym typeface="Wingdings" pitchFamily="2" charset="2"/>
              </a:rPr>
              <a:t>Hey, you wanna go out with me sometime?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/>
              <a:t>Sally:  </a:t>
            </a:r>
            <a:r>
              <a:rPr lang="en-US" altLang="en-US" smtClean="0"/>
              <a:t>Sure, when?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/>
              <a:t>Billy:  </a:t>
            </a:r>
            <a:r>
              <a:rPr lang="en-US" altLang="en-US" smtClean="0"/>
              <a:t>Uhhhhh….. How about when the sun is up in the sky?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/>
              <a:t>Sally</a:t>
            </a:r>
            <a:r>
              <a:rPr lang="en-US" altLang="en-US" smtClean="0"/>
              <a:t>: Where in the sky?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/>
              <a:t>Billy: </a:t>
            </a:r>
            <a:r>
              <a:rPr lang="en-US" altLang="en-US" smtClean="0"/>
              <a:t>Man … I wish we had an exact time.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marL="0" indent="0" eaLnBrk="1" hangingPunct="1">
              <a:lnSpc>
                <a:spcPct val="90000"/>
              </a:lnSpc>
            </a:pPr>
            <a:endParaRPr lang="en-US" alt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733800" cy="37131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b="1" smtClean="0">
                <a:sym typeface="Wingdings" pitchFamily="2" charset="2"/>
              </a:rPr>
              <a:t>Billy:  </a:t>
            </a:r>
            <a:r>
              <a:rPr lang="en-US" altLang="en-US" smtClean="0">
                <a:sym typeface="Wingdings" pitchFamily="2" charset="2"/>
              </a:rPr>
              <a:t>Hey, you wanna go out with me sometime?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/>
              <a:t>Sally:  </a:t>
            </a:r>
            <a:r>
              <a:rPr lang="en-US" altLang="en-US" smtClean="0"/>
              <a:t>Sure, when?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/>
              <a:t>Billy:  </a:t>
            </a:r>
            <a:r>
              <a:rPr lang="en-US" altLang="en-US" smtClean="0"/>
              <a:t>Uhhhhh….. How about 6:00pm this Friday Night?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/>
              <a:t>Sally: </a:t>
            </a:r>
            <a:r>
              <a:rPr lang="en-US" altLang="en-US" smtClean="0"/>
              <a:t>That sounds perfect!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/>
              <a:t>Billy: </a:t>
            </a:r>
            <a:r>
              <a:rPr lang="en-US" altLang="en-US" smtClean="0"/>
              <a:t>Man … I am glad that we have exact time.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en-US" smtClean="0"/>
          </a:p>
        </p:txBody>
      </p:sp>
      <p:sp>
        <p:nvSpPr>
          <p:cNvPr id="7172" name="Title 1"/>
          <p:cNvSpPr>
            <a:spLocks noGrp="1"/>
          </p:cNvSpPr>
          <p:nvPr>
            <p:ph type="title"/>
          </p:nvPr>
        </p:nvSpPr>
        <p:spPr bwMode="auto">
          <a:xfrm>
            <a:off x="838200" y="0"/>
            <a:ext cx="7521575" cy="5492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342900" indent="-342900" algn="ctr" eaLnBrk="1" hangingPunct="1"/>
            <a:r>
              <a:rPr lang="en-US" altLang="en-US" sz="1800" cap="none" smtClean="0">
                <a:solidFill>
                  <a:srgbClr val="000000"/>
                </a:solidFill>
              </a:rPr>
              <a:t/>
            </a:r>
            <a:br>
              <a:rPr lang="en-US" altLang="en-US" sz="1800" cap="none" smtClean="0">
                <a:solidFill>
                  <a:srgbClr val="000000"/>
                </a:solidFill>
              </a:rPr>
            </a:br>
            <a:r>
              <a:rPr lang="en-US" altLang="en-US" sz="1800" cap="none" smtClean="0">
                <a:solidFill>
                  <a:srgbClr val="000000"/>
                </a:solidFill>
              </a:rPr>
              <a:t/>
            </a:r>
            <a:br>
              <a:rPr lang="en-US" altLang="en-US" sz="1800" cap="none" smtClean="0">
                <a:solidFill>
                  <a:srgbClr val="000000"/>
                </a:solidFill>
              </a:rPr>
            </a:br>
            <a:r>
              <a:rPr lang="en-US" altLang="en-US" sz="3200" b="1" cap="none" smtClean="0">
                <a:solidFill>
                  <a:srgbClr val="000000"/>
                </a:solidFill>
              </a:rPr>
              <a:t>Question: </a:t>
            </a:r>
            <a:r>
              <a:rPr lang="en-US" altLang="en-US" sz="3200" cap="none" smtClean="0">
                <a:solidFill>
                  <a:srgbClr val="000000"/>
                </a:solidFill>
              </a:rPr>
              <a:t>Why do we need time??? </a:t>
            </a:r>
            <a:r>
              <a:rPr lang="en-US" altLang="en-US" sz="1800" cap="none" smtClean="0">
                <a:solidFill>
                  <a:srgbClr val="000000"/>
                </a:solidFill>
                <a:sym typeface="Wingdings" pitchFamily="2" charset="2"/>
              </a:rPr>
              <a:t/>
            </a:r>
            <a:br>
              <a:rPr lang="en-US" altLang="en-US" sz="1800" cap="none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altLang="en-US" sz="1800" cap="none" smtClean="0">
                <a:solidFill>
                  <a:srgbClr val="000000"/>
                </a:solidFill>
                <a:sym typeface="Wingdings" pitchFamily="2" charset="2"/>
              </a:rPr>
              <a:t/>
            </a:r>
            <a:br>
              <a:rPr lang="en-US" altLang="en-US" sz="1800" cap="none" smtClean="0">
                <a:solidFill>
                  <a:srgbClr val="000000"/>
                </a:solidFill>
                <a:sym typeface="Wingdings" pitchFamily="2" charset="2"/>
              </a:rPr>
            </a:br>
            <a:endParaRPr lang="en-US" altLang="en-US" sz="1800" cap="none" smtClean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295400" y="666750"/>
            <a:ext cx="7239000" cy="6249988"/>
            <a:chOff x="1295400" y="666690"/>
            <a:chExt cx="7239000" cy="6250047"/>
          </a:xfrm>
        </p:grpSpPr>
        <p:pic>
          <p:nvPicPr>
            <p:cNvPr id="7176" name="Picture 2" descr="http://t3.thpservices.com/fotos/thum4/006/638/imz-kar000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2" t="9409" r="3592" b="7707"/>
            <a:stretch>
              <a:fillRect/>
            </a:stretch>
          </p:blipFill>
          <p:spPr bwMode="auto">
            <a:xfrm>
              <a:off x="2948957" y="5029200"/>
              <a:ext cx="2994643" cy="188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295400" y="666690"/>
              <a:ext cx="7239000" cy="4000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cap="all" dirty="0">
                  <a:solidFill>
                    <a:srgbClr val="000000"/>
                  </a:solidFill>
                  <a:latin typeface="Franklin Gothic Medium"/>
                  <a:ea typeface="+mj-ea"/>
                  <a:cs typeface="+mj-cs"/>
                </a:rPr>
                <a:t>Answer: </a:t>
              </a:r>
              <a:r>
                <a:rPr lang="en-US" sz="2000" cap="all" dirty="0">
                  <a:solidFill>
                    <a:srgbClr val="000000"/>
                  </a:solidFill>
                  <a:latin typeface="Franklin Gothic Medium"/>
                  <a:ea typeface="+mj-ea"/>
                  <a:cs typeface="+mj-cs"/>
                </a:rPr>
                <a:t>We need time to GET A DATE! </a:t>
              </a:r>
              <a:r>
                <a:rPr lang="en-US" sz="2000" cap="all" dirty="0">
                  <a:solidFill>
                    <a:srgbClr val="000000"/>
                  </a:solidFill>
                  <a:latin typeface="Franklin Gothic Medium"/>
                  <a:ea typeface="+mj-ea"/>
                  <a:cs typeface="+mj-cs"/>
                  <a:sym typeface="Wingdings" pitchFamily="2" charset="2"/>
                </a:rPr>
                <a:t></a:t>
              </a:r>
              <a:endParaRPr lang="en-US" sz="1400" dirty="0"/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 rot="-5400000">
            <a:off x="-500856" y="2177256"/>
            <a:ext cx="21336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Without Exact time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5400000">
            <a:off x="7573963" y="2178050"/>
            <a:ext cx="2133600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With Exact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build="p" animBg="1"/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0104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Time Breakdown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066800"/>
            <a:ext cx="7010400" cy="472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Millennia = </a:t>
            </a:r>
          </a:p>
          <a:p>
            <a:pPr lvl="1" eaLnBrk="1" hangingPunct="1"/>
            <a:r>
              <a:rPr lang="en-US" altLang="en-US" dirty="0" smtClean="0"/>
              <a:t>1,000 years</a:t>
            </a:r>
          </a:p>
          <a:p>
            <a:pPr eaLnBrk="1" hangingPunct="1"/>
            <a:r>
              <a:rPr lang="en-US" altLang="en-US" dirty="0" smtClean="0"/>
              <a:t>Century = </a:t>
            </a:r>
          </a:p>
          <a:p>
            <a:pPr lvl="1" eaLnBrk="1" hangingPunct="1"/>
            <a:r>
              <a:rPr lang="en-US" altLang="en-US" dirty="0" smtClean="0"/>
              <a:t>100 years</a:t>
            </a:r>
          </a:p>
          <a:p>
            <a:pPr eaLnBrk="1" hangingPunct="1"/>
            <a:r>
              <a:rPr lang="en-US" altLang="en-US" dirty="0" smtClean="0"/>
              <a:t>Decade = </a:t>
            </a:r>
          </a:p>
          <a:p>
            <a:pPr lvl="1" eaLnBrk="1" hangingPunct="1"/>
            <a:r>
              <a:rPr lang="en-US" altLang="en-US" dirty="0" smtClean="0"/>
              <a:t>10 years</a:t>
            </a:r>
          </a:p>
          <a:p>
            <a:pPr eaLnBrk="1" hangingPunct="1"/>
            <a:r>
              <a:rPr lang="en-US" altLang="en-US" dirty="0" smtClean="0"/>
              <a:t>Year = </a:t>
            </a:r>
          </a:p>
          <a:p>
            <a:pPr lvl="1" eaLnBrk="1" hangingPunct="1"/>
            <a:r>
              <a:rPr lang="en-US" altLang="en-US" dirty="0" smtClean="0"/>
              <a:t>365 ¼  days</a:t>
            </a:r>
          </a:p>
          <a:p>
            <a:pPr eaLnBrk="1" hangingPunct="1"/>
            <a:r>
              <a:rPr lang="en-US" altLang="en-US" dirty="0" smtClean="0"/>
              <a:t>Days =</a:t>
            </a:r>
          </a:p>
          <a:p>
            <a:pPr lvl="1" eaLnBrk="1" hangingPunct="1"/>
            <a:r>
              <a:rPr lang="en-US" altLang="en-US" dirty="0" smtClean="0"/>
              <a:t>24 hours</a:t>
            </a:r>
          </a:p>
          <a:p>
            <a:pPr lvl="1" eaLnBrk="1" hangingPunct="1"/>
            <a:endParaRPr lang="en-US" altLang="en-US" dirty="0" smtClean="0"/>
          </a:p>
        </p:txBody>
      </p:sp>
      <p:pic>
        <p:nvPicPr>
          <p:cNvPr id="8196" name="Picture 5" descr="time100landing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1781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136525"/>
            <a:ext cx="7521575" cy="549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Once we have specific times and dates we can plot those on a calendar.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9144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dirty="0" smtClean="0"/>
              <a:t>Our calendar: A.K.A: </a:t>
            </a:r>
            <a:r>
              <a:rPr lang="en-US" sz="1900" dirty="0"/>
              <a:t>Gregorian </a:t>
            </a:r>
            <a:r>
              <a:rPr lang="en-US" sz="1900" dirty="0" smtClean="0"/>
              <a:t>calendar</a:t>
            </a:r>
            <a:r>
              <a:rPr lang="en-US" sz="1900" b="0" dirty="0"/>
              <a:t> </a:t>
            </a:r>
            <a:r>
              <a:rPr lang="en-US" sz="1900" b="0" dirty="0" smtClean="0"/>
              <a:t>or</a:t>
            </a:r>
            <a:r>
              <a:rPr lang="en-US" sz="1900" b="0" dirty="0"/>
              <a:t> </a:t>
            </a:r>
            <a:r>
              <a:rPr lang="en-US" sz="1900" dirty="0"/>
              <a:t>Western calendar</a:t>
            </a:r>
            <a:r>
              <a:rPr lang="en-US" sz="1900" b="0" dirty="0"/>
              <a:t> </a:t>
            </a:r>
            <a:r>
              <a:rPr lang="en-US" sz="1900" b="0" dirty="0" smtClean="0"/>
              <a:t>or</a:t>
            </a:r>
            <a:r>
              <a:rPr lang="en-US" sz="1900" b="0" dirty="0"/>
              <a:t> </a:t>
            </a:r>
            <a:r>
              <a:rPr lang="en-US" sz="1900" dirty="0"/>
              <a:t>Christian </a:t>
            </a:r>
            <a:r>
              <a:rPr lang="en-US" sz="1900" dirty="0" smtClean="0"/>
              <a:t>calendar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b="0" dirty="0" smtClean="0"/>
              <a:t>This is the most common global calendar</a:t>
            </a:r>
            <a:r>
              <a:rPr lang="en-US" sz="1900" b="0" dirty="0"/>
              <a:t> </a:t>
            </a:r>
            <a:r>
              <a:rPr lang="en-US" sz="1900" b="0" dirty="0" smtClean="0"/>
              <a:t>recognized by the United Nations and the</a:t>
            </a:r>
            <a:r>
              <a:rPr lang="en-US" sz="1900" b="0" dirty="0"/>
              <a:t> </a:t>
            </a:r>
            <a:r>
              <a:rPr lang="en-US" sz="1900" b="0" dirty="0" smtClean="0"/>
              <a:t>Universal Postal Union.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b="0" dirty="0" smtClean="0"/>
              <a:t>Called the Gregorian calendar because it </a:t>
            </a:r>
            <a:r>
              <a:rPr lang="en-US" sz="1900" b="0" dirty="0"/>
              <a:t>was </a:t>
            </a:r>
            <a:r>
              <a:rPr lang="en-US" sz="1900" b="0" dirty="0" smtClean="0"/>
              <a:t>approved </a:t>
            </a:r>
            <a:r>
              <a:rPr lang="en-US" sz="1900" b="0" dirty="0"/>
              <a:t>in the late 1500’s by Pope Gregory XIII (13</a:t>
            </a:r>
            <a:r>
              <a:rPr lang="en-US" sz="1900" b="0" baseline="30000" dirty="0"/>
              <a:t>th</a:t>
            </a:r>
            <a:r>
              <a:rPr lang="en-US" sz="1900" b="0" dirty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9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828800"/>
            <a:ext cx="69342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 rot="-2124545">
            <a:off x="363538" y="4059238"/>
            <a:ext cx="7988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/>
              <a:t>BUT WE ARE NOT ALONE!!!!!!!!!!!!!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63" y="1295400"/>
            <a:ext cx="7521575" cy="549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Muslim Calendar: The Year: 1437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057400"/>
            <a:ext cx="6530975" cy="41148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en-US" dirty="0" smtClean="0"/>
              <a:t>The Muslim calendar starts in 622 AD when Mohammed left the city of Mecca.  The years are about 10 days shorter because they use a different lunar calendar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dirty="0" smtClean="0"/>
              <a:t>So, today is the year </a:t>
            </a:r>
            <a:r>
              <a:rPr lang="en-US" altLang="en-US" dirty="0" smtClean="0"/>
              <a:t>1440 </a:t>
            </a:r>
            <a:r>
              <a:rPr lang="en-US" altLang="en-US" dirty="0" smtClean="0"/>
              <a:t>AH or Anno Hegira which means “in the year of Hegira.”</a:t>
            </a:r>
          </a:p>
        </p:txBody>
      </p:sp>
      <p:pic>
        <p:nvPicPr>
          <p:cNvPr id="7172" name="Picture 5" descr="A Bedouin Arab 18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81400"/>
            <a:ext cx="19272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457200" y="209550"/>
            <a:ext cx="83820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b="1"/>
              <a:t>Some other calendars from around the world!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2075" y="533400"/>
            <a:ext cx="7521575" cy="549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Chinese Calendar: The year: 4715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en-US" dirty="0" smtClean="0"/>
              <a:t>Although the Chinese Calendar traditionally does not use numbered years, outside China its years are often numbered from the reign of the Yellow Emperor </a:t>
            </a:r>
            <a:r>
              <a:rPr lang="en-US" altLang="en-US" dirty="0" err="1" smtClean="0"/>
              <a:t>Huangdi</a:t>
            </a:r>
            <a:r>
              <a:rPr lang="en-US" altLang="en-US" dirty="0" smtClean="0"/>
              <a:t>.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dirty="0" smtClean="0"/>
              <a:t>But at least three different years numbered 1 are now used by various Chinese calendars, making the year </a:t>
            </a:r>
            <a:r>
              <a:rPr lang="en-US" altLang="en-US" dirty="0" smtClean="0"/>
              <a:t>2019 </a:t>
            </a:r>
            <a:r>
              <a:rPr lang="en-US" altLang="en-US" dirty="0" smtClean="0"/>
              <a:t>– the “Chinese Year” </a:t>
            </a:r>
            <a:r>
              <a:rPr lang="en-US" altLang="en-US" dirty="0" smtClean="0"/>
              <a:t>4717, 4716 or 4656</a:t>
            </a:r>
            <a:endParaRPr lang="en-US" altLang="en-US" dirty="0" smtClean="0"/>
          </a:p>
        </p:txBody>
      </p:sp>
      <p:pic>
        <p:nvPicPr>
          <p:cNvPr id="8196" name="Picture 5" descr="huang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25750"/>
            <a:ext cx="221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7521575" cy="549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Jewish Calendar: 	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822325" y="1100138"/>
            <a:ext cx="8169275" cy="3579812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en-US" b="0" dirty="0" smtClean="0"/>
              <a:t>The Jewish calendar is generally said to have been set down by the Sanhedrin president Hillel II in approximately C.E. 359. The original details of his calendar are, however, uncertain.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b="0" dirty="0" smtClean="0"/>
              <a:t>The Jewish calendar is used for religious purposes by Jews all over the world, and it is the official calendar of Israel.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b="0" dirty="0" smtClean="0"/>
              <a:t>If it is </a:t>
            </a:r>
            <a:r>
              <a:rPr lang="en-US" altLang="en-US" dirty="0" smtClean="0"/>
              <a:t>Wednesday, 4 </a:t>
            </a:r>
            <a:r>
              <a:rPr lang="en-US" altLang="en-US" dirty="0" smtClean="0"/>
              <a:t>September </a:t>
            </a:r>
            <a:r>
              <a:rPr lang="en-US" altLang="en-US" dirty="0" smtClean="0"/>
              <a:t>2019  </a:t>
            </a:r>
            <a:r>
              <a:rPr lang="en-US" altLang="en-US" b="0" dirty="0" smtClean="0"/>
              <a:t>on the Gregorian </a:t>
            </a:r>
            <a:r>
              <a:rPr lang="en-US" altLang="en-US" dirty="0" smtClean="0"/>
              <a:t>= </a:t>
            </a:r>
            <a:r>
              <a:rPr lang="en-US" altLang="en-US" b="0" dirty="0" smtClean="0"/>
              <a:t>Then it is </a:t>
            </a:r>
            <a:r>
              <a:rPr lang="en-US" altLang="en-US" dirty="0" smtClean="0"/>
              <a:t>2nd of Elul, </a:t>
            </a:r>
            <a:r>
              <a:rPr lang="en-US" altLang="en-US" dirty="0" smtClean="0"/>
              <a:t>5779 </a:t>
            </a:r>
            <a:r>
              <a:rPr lang="en-US" altLang="en-US" b="0" dirty="0" smtClean="0"/>
              <a:t>Hebrew </a:t>
            </a:r>
          </a:p>
          <a:p>
            <a:pPr eaLnBrk="1" hangingPunct="1">
              <a:buFont typeface="Arial" charset="0"/>
              <a:buChar char="•"/>
            </a:pPr>
            <a:endParaRPr lang="en-US" altLang="en-US" dirty="0" smtClean="0"/>
          </a:p>
        </p:txBody>
      </p:sp>
      <p:pic>
        <p:nvPicPr>
          <p:cNvPr id="12292" name="Picture 5" descr="File:Jewish calendar, showing Adar II between 1927 and 194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00400"/>
            <a:ext cx="36703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839200" cy="192087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Question 1: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Explain </a:t>
            </a:r>
            <a:r>
              <a:rPr lang="en-US" sz="2400" dirty="0"/>
              <a:t>the challenge of not having a unified global calendar, what problems does that create?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2895600"/>
            <a:ext cx="8839200" cy="2362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b="1" dirty="0" smtClean="0"/>
              <a:t>Question 2: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Why </a:t>
            </a:r>
            <a:r>
              <a:rPr lang="en-US" sz="2400" dirty="0"/>
              <a:t>would certain groups and people prefer to keep their own calendars and </a:t>
            </a:r>
            <a:r>
              <a:rPr lang="en-US" b="1" dirty="0"/>
              <a:t>not </a:t>
            </a:r>
            <a:r>
              <a:rPr lang="en-US" sz="2400" dirty="0"/>
              <a:t>switch to a global calendar?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352675" y="0"/>
            <a:ext cx="4953000" cy="5238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cap="all" dirty="0">
                <a:solidFill>
                  <a:srgbClr val="000000"/>
                </a:solidFill>
                <a:latin typeface="Franklin Gothic Medium"/>
                <a:ea typeface="+mj-ea"/>
                <a:cs typeface="+mj-cs"/>
              </a:rPr>
              <a:t>TIME TO THINK</a:t>
            </a:r>
            <a:r>
              <a:rPr lang="en-US" sz="2800" cap="all" dirty="0">
                <a:solidFill>
                  <a:srgbClr val="000000"/>
                </a:solidFill>
                <a:latin typeface="Franklin Gothic Medium"/>
                <a:ea typeface="+mj-ea"/>
                <a:cs typeface="+mj-cs"/>
                <a:sym typeface="Wingdings"/>
              </a:rPr>
              <a:t></a:t>
            </a:r>
            <a:r>
              <a:rPr lang="en-US" sz="2800" cap="all" dirty="0">
                <a:solidFill>
                  <a:srgbClr val="000000"/>
                </a:solidFill>
                <a:latin typeface="Franklin Gothic Medium"/>
                <a:ea typeface="+mj-ea"/>
                <a:cs typeface="+mj-cs"/>
              </a:rPr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066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History of the Gregorian Calendar:</a:t>
            </a:r>
            <a:br>
              <a:rPr lang="en-US" dirty="0" smtClean="0"/>
            </a:br>
            <a:r>
              <a:rPr lang="en-US" sz="2000" dirty="0" smtClean="0"/>
              <a:t>A work in progress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447800"/>
            <a:ext cx="70104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en-US" dirty="0" smtClean="0"/>
              <a:t>Based on the Sky: </a:t>
            </a:r>
            <a:r>
              <a:rPr lang="en-US" altLang="en-US" b="0" dirty="0" smtClean="0"/>
              <a:t>The moon, sun and stars</a:t>
            </a:r>
          </a:p>
          <a:p>
            <a:pPr lvl="1" eaLnBrk="1" hangingPunct="1">
              <a:spcBef>
                <a:spcPts val="800"/>
              </a:spcBef>
              <a:buClrTx/>
            </a:pPr>
            <a:r>
              <a:rPr lang="en-US" altLang="en-US" b="1" dirty="0" smtClean="0"/>
              <a:t>   Year = </a:t>
            </a:r>
            <a:r>
              <a:rPr lang="en-US" altLang="en-US" dirty="0" smtClean="0"/>
              <a:t>Sun (once every 365 ¼ days) Leap Year is every 4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year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dirty="0" smtClean="0"/>
              <a:t>Months = </a:t>
            </a:r>
            <a:r>
              <a:rPr lang="en-US" altLang="en-US" b="0" dirty="0" smtClean="0"/>
              <a:t>Moons (every 29 days)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dirty="0" smtClean="0"/>
              <a:t>Weeks </a:t>
            </a:r>
            <a:r>
              <a:rPr lang="en-US" altLang="en-US" b="0" dirty="0" smtClean="0"/>
              <a:t>= Sun + Moon + 5 stars that don’t twinkle (planets)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dirty="0" smtClean="0"/>
              <a:t>Days </a:t>
            </a:r>
            <a:r>
              <a:rPr lang="en-US" altLang="en-US" b="0" dirty="0" smtClean="0"/>
              <a:t>= The rising and setting of the sun and the moon.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dirty="0" smtClean="0"/>
              <a:t>Hours </a:t>
            </a:r>
            <a:r>
              <a:rPr lang="en-US" altLang="en-US" b="0" dirty="0" smtClean="0"/>
              <a:t>= Only came about in the 14</a:t>
            </a:r>
            <a:r>
              <a:rPr lang="en-US" altLang="en-US" b="0" baseline="30000" dirty="0" smtClean="0"/>
              <a:t>th</a:t>
            </a:r>
            <a:r>
              <a:rPr lang="en-US" altLang="en-US" b="0" dirty="0" smtClean="0"/>
              <a:t> Century AD (1300’s) when European towns mounted large clocks in the town square and they chimed out 24 times a day.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dirty="0" smtClean="0"/>
              <a:t>Minutes = </a:t>
            </a:r>
            <a:r>
              <a:rPr lang="en-US" altLang="en-US" b="0" dirty="0" smtClean="0"/>
              <a:t>Invention of trains and industry in mid to late 1800’s AD.  Early clocks had no minute hands.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2201</TotalTime>
  <Words>1227</Words>
  <Application>Microsoft Office PowerPoint</Application>
  <PresentationFormat>On-screen Show (4:3)</PresentationFormat>
  <Paragraphs>120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Franklin Gothic Book</vt:lpstr>
      <vt:lpstr>Franklin Gothic Medium</vt:lpstr>
      <vt:lpstr>Tunga</vt:lpstr>
      <vt:lpstr>Wingdings</vt:lpstr>
      <vt:lpstr>Angles</vt:lpstr>
      <vt:lpstr>Office Theme</vt:lpstr>
      <vt:lpstr>Time, Calendars, and Timelines   of World History</vt:lpstr>
      <vt:lpstr>  Question: Why do we need time???   </vt:lpstr>
      <vt:lpstr>Time Breakdown</vt:lpstr>
      <vt:lpstr>Once we have specific times and dates we can plot those on a calendar.</vt:lpstr>
      <vt:lpstr>Muslim Calendar: The Year: 1437</vt:lpstr>
      <vt:lpstr>Chinese Calendar: The year: 4715</vt:lpstr>
      <vt:lpstr>Jewish Calendar:  </vt:lpstr>
      <vt:lpstr>Question 1:   Explain the challenge of not having a unified global calendar, what problems does that create?</vt:lpstr>
      <vt:lpstr>History of the Gregorian Calendar: A work in progress</vt:lpstr>
      <vt:lpstr>Now, what is the best way to display dates and events over a long period of time???</vt:lpstr>
      <vt:lpstr>Timeline Example:</vt:lpstr>
      <vt:lpstr>We use timelines to organize data over a period of time! </vt:lpstr>
      <vt:lpstr>Answer: We use BC and AD! </vt:lpstr>
      <vt:lpstr>Rules of the Timeline: (History Math) </vt:lpstr>
      <vt:lpstr>Final Practice:</vt:lpstr>
      <vt:lpstr>Your Timeline Task :</vt:lpstr>
      <vt:lpstr>Timeline Questions</vt:lpstr>
      <vt:lpstr>PowerPoint Presentation</vt:lpstr>
    </vt:vector>
  </TitlesOfParts>
  <Company>Moscow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Notes</dc:title>
  <dc:creator>donaldst</dc:creator>
  <cp:lastModifiedBy>Aaron Dail</cp:lastModifiedBy>
  <cp:revision>54</cp:revision>
  <dcterms:created xsi:type="dcterms:W3CDTF">2010-09-08T21:05:20Z</dcterms:created>
  <dcterms:modified xsi:type="dcterms:W3CDTF">2019-09-04T20:26:49Z</dcterms:modified>
</cp:coreProperties>
</file>