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4"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78" autoAdjust="0"/>
  </p:normalViewPr>
  <p:slideViewPr>
    <p:cSldViewPr snapToGrid="0" snapToObjects="1">
      <p:cViewPr varScale="1">
        <p:scale>
          <a:sx n="66" d="100"/>
          <a:sy n="66" d="100"/>
        </p:scale>
        <p:origin x="20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A650D-E585-2B41-81E2-BD5C73C9A21C}" type="datetimeFigureOut">
              <a:rPr lang="en-US" smtClean="0"/>
              <a:t>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B7758-0991-1F4B-AFC2-F0E1FBA2BC8E}" type="slidenum">
              <a:rPr lang="en-US" smtClean="0"/>
              <a:t>‹#›</a:t>
            </a:fld>
            <a:endParaRPr lang="en-US"/>
          </a:p>
        </p:txBody>
      </p:sp>
    </p:spTree>
    <p:extLst>
      <p:ext uri="{BB962C8B-B14F-4D97-AF65-F5344CB8AC3E}">
        <p14:creationId xmlns:p14="http://schemas.microsoft.com/office/powerpoint/2010/main" val="1378072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Abolition of Privileges – On August 4, 1789, the National Assembly abolished all special privileges that the clergy and nobility had, thus both groups could be taxed.</a:t>
            </a:r>
            <a:r>
              <a:rPr lang="en-US" dirty="0" smtClean="0">
                <a:effectLst/>
              </a:rPr>
              <a:t> </a:t>
            </a:r>
          </a:p>
          <a:p>
            <a:pPr marL="171450" indent="-171450">
              <a:buFont typeface="Arial"/>
              <a:buChar char="•"/>
            </a:pPr>
            <a:r>
              <a:rPr lang="en-US" sz="1200" kern="1200" dirty="0" smtClean="0">
                <a:solidFill>
                  <a:schemeClr val="tx1"/>
                </a:solidFill>
                <a:effectLst/>
                <a:latin typeface="+mn-lt"/>
                <a:ea typeface="+mn-ea"/>
                <a:cs typeface="+mn-cs"/>
              </a:rPr>
              <a:t>Declaration of the Rights of Man – Inspired by the American Declaration of Independence, it declared that all men are “born and remain free and equal in rights.” It said that people have natural rights such as “liberty, property, security, and resistance to oppression.” It declared that all French people are equal before the law.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2</a:t>
            </a:fld>
            <a:endParaRPr lang="en-US"/>
          </a:p>
        </p:txBody>
      </p:sp>
    </p:spTree>
    <p:extLst>
      <p:ext uri="{BB962C8B-B14F-4D97-AF65-F5344CB8AC3E}">
        <p14:creationId xmlns:p14="http://schemas.microsoft.com/office/powerpoint/2010/main" val="368688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Food Shortage – Hunger continued to plague France. The French people demanded through protest and force solutions to the problems France faced</a:t>
            </a:r>
          </a:p>
          <a:p>
            <a:pPr marL="171450" lvl="0" indent="-171450">
              <a:buFont typeface="Arial"/>
              <a:buChar char="•"/>
            </a:pPr>
            <a:r>
              <a:rPr lang="en-US" sz="1200" kern="1200" dirty="0" smtClean="0">
                <a:solidFill>
                  <a:schemeClr val="tx1"/>
                </a:solidFill>
                <a:effectLst/>
                <a:latin typeface="+mn-lt"/>
                <a:ea typeface="+mn-ea"/>
                <a:cs typeface="+mn-cs"/>
              </a:rPr>
              <a:t>Women’s March on Versailles – In October 1789, the food shortage had grown so bad that Paris women march to see Louis XVI in Versailles to demand food. The women heard the Queen, Marie Antoinette respond to their pleas for food by saying, “Let them eat cake.” This was just rumor and was not true, but it still angered the women in Paris and motivated them to march to Versailles. The women demanded for Louis XVI to return to Paris and Louis XVI complied.</a:t>
            </a:r>
          </a:p>
          <a:p>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3</a:t>
            </a:fld>
            <a:endParaRPr lang="en-US"/>
          </a:p>
        </p:txBody>
      </p:sp>
    </p:spTree>
    <p:extLst>
      <p:ext uri="{BB962C8B-B14F-4D97-AF65-F5344CB8AC3E}">
        <p14:creationId xmlns:p14="http://schemas.microsoft.com/office/powerpoint/2010/main" val="39622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National Assembly finished the constitution in 1791. It declared.</a:t>
            </a:r>
          </a:p>
          <a:p>
            <a:pPr marL="171450" lvl="0" indent="-171450">
              <a:buFont typeface="Arial"/>
              <a:buChar char="•"/>
            </a:pPr>
            <a:r>
              <a:rPr lang="en-US" sz="1200" kern="1200" dirty="0" smtClean="0">
                <a:solidFill>
                  <a:schemeClr val="tx1"/>
                </a:solidFill>
                <a:effectLst/>
                <a:latin typeface="+mn-lt"/>
                <a:ea typeface="+mn-ea"/>
                <a:cs typeface="+mn-cs"/>
              </a:rPr>
              <a:t>Constitutional monarchy. Along with the king would be the Legislative Assembly, which would make laws, collect taxes, and declare war and peace.</a:t>
            </a:r>
          </a:p>
          <a:p>
            <a:pPr marL="171450" lvl="0" indent="-171450">
              <a:buFont typeface="Arial"/>
              <a:buChar char="•"/>
            </a:pPr>
            <a:r>
              <a:rPr lang="en-US" sz="1200" kern="1200" dirty="0" smtClean="0">
                <a:solidFill>
                  <a:schemeClr val="tx1"/>
                </a:solidFill>
                <a:effectLst/>
                <a:latin typeface="+mn-lt"/>
                <a:ea typeface="+mn-ea"/>
                <a:cs typeface="+mn-cs"/>
              </a:rPr>
              <a:t>The Legislative Assembly would be elected by tax paying male citizens (only 50,000 of France).</a:t>
            </a:r>
          </a:p>
          <a:p>
            <a:pPr marL="171450" lvl="0" indent="-171450">
              <a:buFont typeface="Arial"/>
              <a:buChar char="•"/>
            </a:pPr>
            <a:r>
              <a:rPr lang="en-US" sz="1200" kern="1200" dirty="0" smtClean="0">
                <a:solidFill>
                  <a:schemeClr val="tx1"/>
                </a:solidFill>
                <a:effectLst/>
                <a:latin typeface="+mn-lt"/>
                <a:ea typeface="+mn-ea"/>
                <a:cs typeface="+mn-cs"/>
              </a:rPr>
              <a:t>Catholic Church lands were now under the control of the state and could be sold off to raise money; this angered the Catholic Church and peasant Catholics.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4</a:t>
            </a:fld>
            <a:endParaRPr lang="en-US"/>
          </a:p>
        </p:txBody>
      </p:sp>
    </p:spTree>
    <p:extLst>
      <p:ext uri="{BB962C8B-B14F-4D97-AF65-F5344CB8AC3E}">
        <p14:creationId xmlns:p14="http://schemas.microsoft.com/office/powerpoint/2010/main" val="213239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In June 1791, Louis XVI and his family attempts to flee France, but their escape fails. He is found out and captured in </a:t>
            </a:r>
            <a:r>
              <a:rPr lang="en-US" sz="1200" kern="1200" dirty="0" err="1" smtClean="0">
                <a:solidFill>
                  <a:schemeClr val="tx1"/>
                </a:solidFill>
                <a:effectLst/>
                <a:latin typeface="+mn-lt"/>
                <a:ea typeface="+mn-ea"/>
                <a:cs typeface="+mn-cs"/>
              </a:rPr>
              <a:t>Varennes</a:t>
            </a:r>
            <a:r>
              <a:rPr lang="en-US" sz="1200" kern="1200" dirty="0" smtClean="0">
                <a:solidFill>
                  <a:schemeClr val="tx1"/>
                </a:solidFill>
                <a:effectLst/>
                <a:latin typeface="+mn-lt"/>
                <a:ea typeface="+mn-ea"/>
                <a:cs typeface="+mn-cs"/>
              </a:rPr>
              <a:t> and brought back to Paris. </a:t>
            </a:r>
          </a:p>
          <a:p>
            <a:pPr marL="171450" lvl="0" indent="-171450">
              <a:buFont typeface="Arial"/>
              <a:buChar char="•"/>
            </a:pPr>
            <a:r>
              <a:rPr lang="en-US" sz="1200" kern="1200" dirty="0" smtClean="0">
                <a:solidFill>
                  <a:schemeClr val="tx1"/>
                </a:solidFill>
                <a:effectLst/>
                <a:latin typeface="+mn-lt"/>
                <a:ea typeface="+mn-ea"/>
                <a:cs typeface="+mn-cs"/>
              </a:rPr>
              <a:t>Louis XVI is now considered a traitor to the revolution.</a:t>
            </a:r>
          </a:p>
          <a:p>
            <a:pPr marL="171450" indent="-171450">
              <a:buFont typeface="Arial"/>
              <a:buChar char="•"/>
            </a:pPr>
            <a:r>
              <a:rPr lang="en-US" sz="1200" kern="1200" dirty="0" smtClean="0">
                <a:solidFill>
                  <a:schemeClr val="tx1"/>
                </a:solidFill>
                <a:effectLst/>
                <a:latin typeface="+mn-lt"/>
                <a:ea typeface="+mn-ea"/>
                <a:cs typeface="+mn-cs"/>
              </a:rPr>
              <a:t>He is dethroned and France no longer has a king or a queen ruling the country. It has officially become a </a:t>
            </a:r>
            <a:r>
              <a:rPr lang="en-US" sz="1200" i="1" kern="1200" dirty="0" smtClean="0">
                <a:solidFill>
                  <a:schemeClr val="tx1"/>
                </a:solidFill>
                <a:effectLst/>
                <a:latin typeface="+mn-lt"/>
                <a:ea typeface="+mn-ea"/>
                <a:cs typeface="+mn-cs"/>
              </a:rPr>
              <a:t>republic</a:t>
            </a:r>
            <a:r>
              <a:rPr lang="en-US" sz="1200" kern="1200" dirty="0" smtClean="0">
                <a:solidFill>
                  <a:schemeClr val="tx1"/>
                </a:solidFill>
                <a:effectLst/>
                <a:latin typeface="+mn-lt"/>
                <a:ea typeface="+mn-ea"/>
                <a:cs typeface="+mn-cs"/>
              </a:rPr>
              <a:t> (a country where the power rests with the people and their elected representatives rather than a monarch).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5</a:t>
            </a:fld>
            <a:endParaRPr lang="en-US"/>
          </a:p>
        </p:txBody>
      </p:sp>
    </p:spTree>
    <p:extLst>
      <p:ext uri="{BB962C8B-B14F-4D97-AF65-F5344CB8AC3E}">
        <p14:creationId xmlns:p14="http://schemas.microsoft.com/office/powerpoint/2010/main" val="250113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Declaration of </a:t>
            </a:r>
            <a:r>
              <a:rPr lang="en-US" sz="1200" kern="1200" dirty="0" err="1" smtClean="0">
                <a:solidFill>
                  <a:schemeClr val="tx1"/>
                </a:solidFill>
                <a:effectLst/>
                <a:latin typeface="+mn-lt"/>
                <a:ea typeface="+mn-ea"/>
                <a:cs typeface="+mn-cs"/>
              </a:rPr>
              <a:t>Pilnitz</a:t>
            </a:r>
            <a:r>
              <a:rPr lang="en-US" sz="1200" kern="1200" dirty="0" smtClean="0">
                <a:solidFill>
                  <a:schemeClr val="tx1"/>
                </a:solidFill>
                <a:effectLst/>
                <a:latin typeface="+mn-lt"/>
                <a:ea typeface="+mn-ea"/>
                <a:cs typeface="+mn-cs"/>
              </a:rPr>
              <a:t> – In August 1791, Prussia and Austria stated through the Declaration of </a:t>
            </a:r>
            <a:r>
              <a:rPr lang="en-US" sz="1200" kern="1200" dirty="0" err="1" smtClean="0">
                <a:solidFill>
                  <a:schemeClr val="tx1"/>
                </a:solidFill>
                <a:effectLst/>
                <a:latin typeface="+mn-lt"/>
                <a:ea typeface="+mn-ea"/>
                <a:cs typeface="+mn-cs"/>
              </a:rPr>
              <a:t>Pilnitz</a:t>
            </a:r>
            <a:r>
              <a:rPr lang="en-US" sz="1200" kern="1200" dirty="0" smtClean="0">
                <a:solidFill>
                  <a:schemeClr val="tx1"/>
                </a:solidFill>
                <a:effectLst/>
                <a:latin typeface="+mn-lt"/>
                <a:ea typeface="+mn-ea"/>
                <a:cs typeface="+mn-cs"/>
              </a:rPr>
              <a:t> that they would protect the French monarchy. </a:t>
            </a:r>
          </a:p>
          <a:p>
            <a:pPr marL="171450" lvl="0" indent="-171450">
              <a:buFont typeface="Arial"/>
              <a:buChar char="•"/>
            </a:pPr>
            <a:r>
              <a:rPr lang="en-US" sz="1200" kern="1200" dirty="0" smtClean="0">
                <a:solidFill>
                  <a:schemeClr val="tx1"/>
                </a:solidFill>
                <a:effectLst/>
                <a:latin typeface="+mn-lt"/>
                <a:ea typeface="+mn-ea"/>
                <a:cs typeface="+mn-cs"/>
              </a:rPr>
              <a:t>This was considered a threat on the revolution.</a:t>
            </a:r>
          </a:p>
          <a:p>
            <a:pPr marL="171450" lvl="0" indent="-171450">
              <a:buFont typeface="Arial"/>
              <a:buChar char="•"/>
            </a:pPr>
            <a:r>
              <a:rPr lang="en-US" sz="1200" kern="1200" dirty="0" smtClean="0">
                <a:solidFill>
                  <a:schemeClr val="tx1"/>
                </a:solidFill>
                <a:effectLst/>
                <a:latin typeface="+mn-lt"/>
                <a:ea typeface="+mn-ea"/>
                <a:cs typeface="+mn-cs"/>
              </a:rPr>
              <a:t>April 1792, the Legislative Assembly, which was becoming more radical, declared war on Austria, Prussia, and Britain.</a:t>
            </a:r>
          </a:p>
          <a:p>
            <a:pPr marL="171450" indent="-171450">
              <a:buFont typeface="Arial"/>
              <a:buChar char="•"/>
            </a:pPr>
            <a:r>
              <a:rPr lang="en-US" sz="1200" kern="1200" dirty="0" smtClean="0">
                <a:solidFill>
                  <a:schemeClr val="tx1"/>
                </a:solidFill>
                <a:effectLst/>
                <a:latin typeface="+mn-lt"/>
                <a:ea typeface="+mn-ea"/>
                <a:cs typeface="+mn-cs"/>
              </a:rPr>
              <a:t>Duke of Brunswick – The war with Austria, Prussia, and Britain caused tension in Paris. The Duke of Brunswick declared that if Louis XVI and his family was harmed that he would exact a terrible revenge on the people of Paris. The Duke of Brunswick pushed westward toward Paris, which caused wide fear.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6</a:t>
            </a:fld>
            <a:endParaRPr lang="en-US"/>
          </a:p>
        </p:txBody>
      </p:sp>
    </p:spTree>
    <p:extLst>
      <p:ext uri="{BB962C8B-B14F-4D97-AF65-F5344CB8AC3E}">
        <p14:creationId xmlns:p14="http://schemas.microsoft.com/office/powerpoint/2010/main" val="413425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Many peasants in western France protested against the changes made against the revolution. They were angered by the abolition of the Catholic tradition in France, conscription to fight in the war regional war, and taxation. They allied with local nobles and fought against the revolution.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7</a:t>
            </a:fld>
            <a:endParaRPr lang="en-US"/>
          </a:p>
        </p:txBody>
      </p:sp>
    </p:spTree>
    <p:extLst>
      <p:ext uri="{BB962C8B-B14F-4D97-AF65-F5344CB8AC3E}">
        <p14:creationId xmlns:p14="http://schemas.microsoft.com/office/powerpoint/2010/main" val="272390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tension from the invading forces (Prussia and Austria) and the counterrevolution caused the revolutionaries to put Louis XVI on trial for treason, because he tried to escape and was seen as a traitor trying to help and support Prussia and Austria. The revolutionaries also feared that Prussia and Austria would reinstate the monarchy if they defeated the French Army. Louis XVI was found guilty for treason.</a:t>
            </a:r>
          </a:p>
          <a:p>
            <a:pPr marL="171450" indent="-171450">
              <a:buFont typeface="Arial"/>
              <a:buChar char="•"/>
            </a:pPr>
            <a:r>
              <a:rPr lang="en-US" sz="1200" kern="1200" dirty="0" smtClean="0">
                <a:solidFill>
                  <a:schemeClr val="tx1"/>
                </a:solidFill>
                <a:effectLst/>
                <a:latin typeface="+mn-lt"/>
                <a:ea typeface="+mn-ea"/>
                <a:cs typeface="+mn-cs"/>
              </a:rPr>
              <a:t>He was executed in 1793 by the guillotine.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BEB7758-0991-1F4B-AFC2-F0E1FBA2BC8E}" type="slidenum">
              <a:rPr lang="en-US" smtClean="0"/>
              <a:t>8</a:t>
            </a:fld>
            <a:endParaRPr lang="en-US"/>
          </a:p>
        </p:txBody>
      </p:sp>
    </p:spTree>
    <p:extLst>
      <p:ext uri="{BB962C8B-B14F-4D97-AF65-F5344CB8AC3E}">
        <p14:creationId xmlns:p14="http://schemas.microsoft.com/office/powerpoint/2010/main" val="420204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2/2/2018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Moderate Stage</a:t>
            </a:r>
            <a:br>
              <a:rPr lang="en-US" dirty="0" smtClean="0"/>
            </a:br>
            <a:r>
              <a:rPr lang="en-US" dirty="0"/>
              <a:t>(</a:t>
            </a:r>
            <a:r>
              <a:rPr lang="en-US" dirty="0" smtClean="0"/>
              <a:t>French Revolution)</a:t>
            </a:r>
            <a:endParaRPr lang="en-US" dirty="0"/>
          </a:p>
        </p:txBody>
      </p:sp>
      <p:sp>
        <p:nvSpPr>
          <p:cNvPr id="3" name="Subtitle 2"/>
          <p:cNvSpPr>
            <a:spLocks noGrp="1"/>
          </p:cNvSpPr>
          <p:nvPr>
            <p:ph type="subTitle" idx="1"/>
          </p:nvPr>
        </p:nvSpPr>
        <p:spPr/>
        <p:txBody>
          <a:bodyPr/>
          <a:lstStyle/>
          <a:p>
            <a:r>
              <a:rPr lang="en-US" dirty="0" smtClean="0"/>
              <a:t>1789-1792</a:t>
            </a:r>
            <a:endParaRPr lang="en-US" dirty="0"/>
          </a:p>
        </p:txBody>
      </p:sp>
    </p:spTree>
    <p:extLst>
      <p:ext uri="{BB962C8B-B14F-4D97-AF65-F5344CB8AC3E}">
        <p14:creationId xmlns:p14="http://schemas.microsoft.com/office/powerpoint/2010/main" val="86836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070135"/>
          </a:xfrm>
        </p:spPr>
        <p:txBody>
          <a:bodyPr/>
          <a:lstStyle/>
          <a:p>
            <a:r>
              <a:rPr lang="en-US" dirty="0" smtClean="0"/>
              <a:t>National Assembly</a:t>
            </a:r>
            <a:br>
              <a:rPr lang="en-US" dirty="0" smtClean="0"/>
            </a:br>
            <a:r>
              <a:rPr lang="en-US" sz="2400" dirty="0" smtClean="0"/>
              <a:t>(August 1789)</a:t>
            </a:r>
            <a:endParaRPr lang="en-US" sz="2400" dirty="0"/>
          </a:p>
        </p:txBody>
      </p:sp>
      <p:sp>
        <p:nvSpPr>
          <p:cNvPr id="3" name="Content Placeholder 2"/>
          <p:cNvSpPr>
            <a:spLocks noGrp="1"/>
          </p:cNvSpPr>
          <p:nvPr>
            <p:ph idx="1"/>
          </p:nvPr>
        </p:nvSpPr>
        <p:spPr>
          <a:xfrm>
            <a:off x="0" y="1696696"/>
            <a:ext cx="4127699" cy="5161304"/>
          </a:xfrm>
        </p:spPr>
        <p:txBody>
          <a:bodyPr>
            <a:normAutofit/>
          </a:bodyPr>
          <a:lstStyle/>
          <a:p>
            <a:pPr marL="0" indent="0">
              <a:buNone/>
            </a:pPr>
            <a:r>
              <a:rPr lang="en-US" u="sng" dirty="0" smtClean="0"/>
              <a:t>First Actions:</a:t>
            </a:r>
          </a:p>
          <a:p>
            <a:r>
              <a:rPr lang="en-US" dirty="0" smtClean="0"/>
              <a:t>Abolition of Privilege:</a:t>
            </a:r>
          </a:p>
          <a:p>
            <a:pPr lvl="1"/>
            <a:r>
              <a:rPr lang="en-US" dirty="0" smtClean="0"/>
              <a:t>Clergy &amp; Nobility can now be TAXED!</a:t>
            </a:r>
          </a:p>
          <a:p>
            <a:r>
              <a:rPr lang="en-US" i="1" dirty="0" smtClean="0"/>
              <a:t>Declaration of the Rights of Man and Citizen:</a:t>
            </a:r>
          </a:p>
          <a:p>
            <a:pPr lvl="1"/>
            <a:r>
              <a:rPr lang="en-US" dirty="0" smtClean="0"/>
              <a:t>Declared that all men are “born and remain free and equal in rights”</a:t>
            </a:r>
          </a:p>
          <a:p>
            <a:pPr lvl="1"/>
            <a:r>
              <a:rPr lang="en-US" dirty="0" smtClean="0"/>
              <a:t>Stated that people have Natural Rights</a:t>
            </a:r>
          </a:p>
          <a:p>
            <a:pPr marL="0" indent="0">
              <a:buNone/>
            </a:pPr>
            <a:endParaRPr lang="en-US" sz="2200" dirty="0"/>
          </a:p>
        </p:txBody>
      </p:sp>
      <p:pic>
        <p:nvPicPr>
          <p:cNvPr id="5" name="Picture 4"/>
          <p:cNvPicPr>
            <a:picLocks noChangeAspect="1"/>
          </p:cNvPicPr>
          <p:nvPr/>
        </p:nvPicPr>
        <p:blipFill>
          <a:blip r:embed="rId3"/>
          <a:stretch>
            <a:fillRect/>
          </a:stretch>
        </p:blipFill>
        <p:spPr>
          <a:xfrm>
            <a:off x="4441820" y="1308591"/>
            <a:ext cx="4314106" cy="3630934"/>
          </a:xfrm>
          <a:prstGeom prst="rect">
            <a:avLst/>
          </a:prstGeom>
        </p:spPr>
      </p:pic>
    </p:spTree>
    <p:extLst>
      <p:ext uri="{BB962C8B-B14F-4D97-AF65-F5344CB8AC3E}">
        <p14:creationId xmlns:p14="http://schemas.microsoft.com/office/powerpoint/2010/main" val="22448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129034"/>
          </a:xfrm>
        </p:spPr>
        <p:txBody>
          <a:bodyPr/>
          <a:lstStyle/>
          <a:p>
            <a:r>
              <a:rPr lang="en-US" dirty="0" smtClean="0"/>
              <a:t>Women’s March on Versailles</a:t>
            </a:r>
            <a:br>
              <a:rPr lang="en-US" dirty="0" smtClean="0"/>
            </a:br>
            <a:r>
              <a:rPr lang="en-US" sz="2400" dirty="0" smtClean="0"/>
              <a:t>(October 1789)</a:t>
            </a:r>
            <a:endParaRPr lang="en-US" sz="2400" dirty="0"/>
          </a:p>
        </p:txBody>
      </p:sp>
      <p:sp>
        <p:nvSpPr>
          <p:cNvPr id="3" name="Content Placeholder 2"/>
          <p:cNvSpPr>
            <a:spLocks noGrp="1"/>
          </p:cNvSpPr>
          <p:nvPr>
            <p:ph idx="1"/>
          </p:nvPr>
        </p:nvSpPr>
        <p:spPr>
          <a:xfrm>
            <a:off x="158758" y="2399197"/>
            <a:ext cx="3545587" cy="3087203"/>
          </a:xfrm>
        </p:spPr>
        <p:txBody>
          <a:bodyPr/>
          <a:lstStyle/>
          <a:p>
            <a:r>
              <a:rPr lang="en-US" dirty="0"/>
              <a:t>Food </a:t>
            </a:r>
            <a:r>
              <a:rPr lang="en-US" dirty="0" smtClean="0"/>
              <a:t>Shortage:</a:t>
            </a:r>
            <a:endParaRPr lang="en-US" dirty="0"/>
          </a:p>
          <a:p>
            <a:pPr lvl="1"/>
            <a:r>
              <a:rPr lang="en-US" dirty="0"/>
              <a:t>Got worse</a:t>
            </a:r>
          </a:p>
          <a:p>
            <a:pPr lvl="1"/>
            <a:r>
              <a:rPr lang="en-US" dirty="0"/>
              <a:t>Parisian women marched to Versailles </a:t>
            </a:r>
          </a:p>
          <a:p>
            <a:pPr lvl="1"/>
            <a:r>
              <a:rPr lang="en-US" dirty="0" smtClean="0"/>
              <a:t>Demanded and forced </a:t>
            </a:r>
            <a:r>
              <a:rPr lang="en-US" dirty="0"/>
              <a:t>Louis </a:t>
            </a:r>
            <a:r>
              <a:rPr lang="en-US" dirty="0" smtClean="0"/>
              <a:t>XVI to </a:t>
            </a:r>
            <a:r>
              <a:rPr lang="en-US" dirty="0"/>
              <a:t>move to </a:t>
            </a:r>
            <a:r>
              <a:rPr lang="en-US" dirty="0" smtClean="0"/>
              <a:t>Paris</a:t>
            </a:r>
          </a:p>
          <a:p>
            <a:endParaRPr lang="en-US" dirty="0" smtClean="0"/>
          </a:p>
          <a:p>
            <a:endParaRPr lang="en-US" dirty="0"/>
          </a:p>
        </p:txBody>
      </p:sp>
      <p:sp>
        <p:nvSpPr>
          <p:cNvPr id="4" name="TextBox 3"/>
          <p:cNvSpPr txBox="1"/>
          <p:nvPr/>
        </p:nvSpPr>
        <p:spPr>
          <a:xfrm>
            <a:off x="158757" y="1284808"/>
            <a:ext cx="4374656"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was the third CAUSE of the revolution that had NOT been addressed yet?</a:t>
            </a:r>
            <a:endParaRPr lang="en-US" i="1" dirty="0"/>
          </a:p>
        </p:txBody>
      </p:sp>
      <p:pic>
        <p:nvPicPr>
          <p:cNvPr id="5" name="Picture 4"/>
          <p:cNvPicPr>
            <a:picLocks noChangeAspect="1"/>
          </p:cNvPicPr>
          <p:nvPr/>
        </p:nvPicPr>
        <p:blipFill>
          <a:blip r:embed="rId3"/>
          <a:stretch>
            <a:fillRect/>
          </a:stretch>
        </p:blipFill>
        <p:spPr>
          <a:xfrm>
            <a:off x="3996524" y="2187503"/>
            <a:ext cx="4954718" cy="2588840"/>
          </a:xfrm>
          <a:prstGeom prst="rect">
            <a:avLst/>
          </a:prstGeom>
        </p:spPr>
      </p:pic>
      <p:sp>
        <p:nvSpPr>
          <p:cNvPr id="6" name="TextBox 5"/>
          <p:cNvSpPr txBox="1"/>
          <p:nvPr/>
        </p:nvSpPr>
        <p:spPr>
          <a:xfrm>
            <a:off x="3996524" y="5204141"/>
            <a:ext cx="4954718"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do you think the Parisian women wanted Louis XVI to move to Paris?</a:t>
            </a:r>
            <a:endParaRPr lang="en-US" i="1" dirty="0"/>
          </a:p>
        </p:txBody>
      </p:sp>
    </p:spTree>
    <p:extLst>
      <p:ext uri="{BB962C8B-B14F-4D97-AF65-F5344CB8AC3E}">
        <p14:creationId xmlns:p14="http://schemas.microsoft.com/office/powerpoint/2010/main" val="38280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Constitution of 1791</a:t>
            </a:r>
            <a:endParaRPr lang="en-US" dirty="0"/>
          </a:p>
        </p:txBody>
      </p:sp>
      <p:sp>
        <p:nvSpPr>
          <p:cNvPr id="3" name="Content Placeholder 2"/>
          <p:cNvSpPr>
            <a:spLocks noGrp="1"/>
          </p:cNvSpPr>
          <p:nvPr>
            <p:ph idx="1"/>
          </p:nvPr>
        </p:nvSpPr>
        <p:spPr>
          <a:xfrm>
            <a:off x="208812" y="961364"/>
            <a:ext cx="3777769" cy="5896636"/>
          </a:xfrm>
        </p:spPr>
        <p:txBody>
          <a:bodyPr>
            <a:normAutofit/>
          </a:bodyPr>
          <a:lstStyle/>
          <a:p>
            <a:pPr marL="0" indent="0">
              <a:buNone/>
            </a:pPr>
            <a:r>
              <a:rPr lang="en-US" u="sng" dirty="0" smtClean="0"/>
              <a:t>National Assembly declared…</a:t>
            </a:r>
          </a:p>
          <a:p>
            <a:r>
              <a:rPr lang="en-US" dirty="0"/>
              <a:t>Constitutional Monarchy:</a:t>
            </a:r>
          </a:p>
          <a:p>
            <a:pPr lvl="1"/>
            <a:r>
              <a:rPr lang="en-US" dirty="0" smtClean="0"/>
              <a:t>Voting to landowners</a:t>
            </a:r>
          </a:p>
          <a:p>
            <a:pPr lvl="1"/>
            <a:r>
              <a:rPr lang="en-US" dirty="0" smtClean="0"/>
              <a:t>Formed </a:t>
            </a:r>
            <a:r>
              <a:rPr lang="en-US" i="1" dirty="0" smtClean="0"/>
              <a:t>Legislative Assembly </a:t>
            </a:r>
            <a:r>
              <a:rPr lang="en-US" dirty="0"/>
              <a:t>which will:</a:t>
            </a:r>
          </a:p>
          <a:p>
            <a:pPr lvl="2"/>
            <a:r>
              <a:rPr lang="en-US" dirty="0"/>
              <a:t>Make laws</a:t>
            </a:r>
          </a:p>
          <a:p>
            <a:pPr lvl="2"/>
            <a:r>
              <a:rPr lang="en-US" dirty="0"/>
              <a:t>Collect taxes</a:t>
            </a:r>
          </a:p>
          <a:p>
            <a:pPr lvl="2"/>
            <a:r>
              <a:rPr lang="en-US" dirty="0"/>
              <a:t>Declare war &amp; </a:t>
            </a:r>
            <a:r>
              <a:rPr lang="en-US" dirty="0" smtClean="0"/>
              <a:t>peace</a:t>
            </a:r>
          </a:p>
          <a:p>
            <a:r>
              <a:rPr lang="en-US" dirty="0" smtClean="0"/>
              <a:t>Confiscated all Catholic Lands:</a:t>
            </a:r>
          </a:p>
          <a:p>
            <a:pPr lvl="1"/>
            <a:r>
              <a:rPr lang="en-US" dirty="0" smtClean="0"/>
              <a:t>Intended to sell the lands to raise money</a:t>
            </a:r>
          </a:p>
          <a:p>
            <a:pPr lvl="1"/>
            <a:r>
              <a:rPr lang="en-US" dirty="0" smtClean="0"/>
              <a:t>This angered Catholic peasants</a:t>
            </a:r>
          </a:p>
        </p:txBody>
      </p:sp>
      <p:pic>
        <p:nvPicPr>
          <p:cNvPr id="4" name="Picture 3"/>
          <p:cNvPicPr>
            <a:picLocks noChangeAspect="1"/>
          </p:cNvPicPr>
          <p:nvPr/>
        </p:nvPicPr>
        <p:blipFill>
          <a:blip r:embed="rId3"/>
          <a:stretch>
            <a:fillRect/>
          </a:stretch>
        </p:blipFill>
        <p:spPr>
          <a:xfrm>
            <a:off x="4127699" y="1319975"/>
            <a:ext cx="4814606" cy="3778319"/>
          </a:xfrm>
          <a:prstGeom prst="rect">
            <a:avLst/>
          </a:prstGeom>
        </p:spPr>
      </p:pic>
      <p:sp>
        <p:nvSpPr>
          <p:cNvPr id="5" name="TextBox 4"/>
          <p:cNvSpPr txBox="1"/>
          <p:nvPr/>
        </p:nvSpPr>
        <p:spPr>
          <a:xfrm>
            <a:off x="4127699" y="5504041"/>
            <a:ext cx="4814606"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might taking Catholic lands anger Catholic peasants?</a:t>
            </a:r>
            <a:endParaRPr lang="en-US" i="1" dirty="0"/>
          </a:p>
        </p:txBody>
      </p:sp>
    </p:spTree>
    <p:extLst>
      <p:ext uri="{BB962C8B-B14F-4D97-AF65-F5344CB8AC3E}">
        <p14:creationId xmlns:p14="http://schemas.microsoft.com/office/powerpoint/2010/main" val="244720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1042336"/>
          </a:xfrm>
        </p:spPr>
        <p:txBody>
          <a:bodyPr/>
          <a:lstStyle/>
          <a:p>
            <a:r>
              <a:rPr lang="en-US" dirty="0" smtClean="0"/>
              <a:t>Run Away! Louis XVI</a:t>
            </a:r>
            <a:br>
              <a:rPr lang="en-US" dirty="0" smtClean="0"/>
            </a:br>
            <a:r>
              <a:rPr lang="en-US" sz="2400" dirty="0" smtClean="0"/>
              <a:t>(June 1791)</a:t>
            </a:r>
            <a:endParaRPr lang="en-US" sz="2400" dirty="0"/>
          </a:p>
        </p:txBody>
      </p:sp>
      <p:sp>
        <p:nvSpPr>
          <p:cNvPr id="3" name="Content Placeholder 2"/>
          <p:cNvSpPr>
            <a:spLocks noGrp="1"/>
          </p:cNvSpPr>
          <p:nvPr>
            <p:ph idx="1"/>
          </p:nvPr>
        </p:nvSpPr>
        <p:spPr>
          <a:xfrm>
            <a:off x="186443" y="1729394"/>
            <a:ext cx="3888338" cy="4638585"/>
          </a:xfrm>
        </p:spPr>
        <p:txBody>
          <a:bodyPr/>
          <a:lstStyle/>
          <a:p>
            <a:r>
              <a:rPr lang="en-US" dirty="0" smtClean="0"/>
              <a:t>Louis XVI attempts to escape from France</a:t>
            </a:r>
          </a:p>
          <a:p>
            <a:r>
              <a:rPr lang="en-US" dirty="0" smtClean="0"/>
              <a:t>Escape FAILS!</a:t>
            </a:r>
          </a:p>
          <a:p>
            <a:r>
              <a:rPr lang="en-US" dirty="0" smtClean="0"/>
              <a:t>Captured in </a:t>
            </a:r>
            <a:r>
              <a:rPr lang="en-US" dirty="0" err="1" smtClean="0"/>
              <a:t>Varennes</a:t>
            </a:r>
            <a:endParaRPr lang="en-US" dirty="0" smtClean="0"/>
          </a:p>
          <a:p>
            <a:r>
              <a:rPr lang="en-US" dirty="0" smtClean="0"/>
              <a:t>Considered a traitor &amp; placed under house arrest</a:t>
            </a:r>
          </a:p>
          <a:p>
            <a:r>
              <a:rPr lang="en-US" dirty="0" smtClean="0"/>
              <a:t>France becomes a </a:t>
            </a:r>
            <a:r>
              <a:rPr lang="en-US" i="1" dirty="0" smtClean="0"/>
              <a:t>Republic</a:t>
            </a:r>
          </a:p>
          <a:p>
            <a:pPr lvl="1"/>
            <a:r>
              <a:rPr lang="en-US" dirty="0" smtClean="0"/>
              <a:t>Louis XVI is dethroned</a:t>
            </a:r>
          </a:p>
        </p:txBody>
      </p:sp>
      <p:pic>
        <p:nvPicPr>
          <p:cNvPr id="4" name="Picture 3"/>
          <p:cNvPicPr>
            <a:picLocks noChangeAspect="1"/>
          </p:cNvPicPr>
          <p:nvPr/>
        </p:nvPicPr>
        <p:blipFill>
          <a:blip r:embed="rId3"/>
          <a:stretch>
            <a:fillRect/>
          </a:stretch>
        </p:blipFill>
        <p:spPr>
          <a:xfrm>
            <a:off x="4409935" y="1729395"/>
            <a:ext cx="4576586" cy="2593399"/>
          </a:xfrm>
          <a:prstGeom prst="rect">
            <a:avLst/>
          </a:prstGeom>
        </p:spPr>
      </p:pic>
    </p:spTree>
    <p:extLst>
      <p:ext uri="{BB962C8B-B14F-4D97-AF65-F5344CB8AC3E}">
        <p14:creationId xmlns:p14="http://schemas.microsoft.com/office/powerpoint/2010/main" val="2618808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8" y="70564"/>
            <a:ext cx="4798009" cy="917341"/>
          </a:xfrm>
        </p:spPr>
        <p:txBody>
          <a:bodyPr/>
          <a:lstStyle/>
          <a:p>
            <a:r>
              <a:rPr lang="en-US" dirty="0" smtClean="0"/>
              <a:t>War</a:t>
            </a:r>
            <a:br>
              <a:rPr lang="en-US" dirty="0" smtClean="0"/>
            </a:br>
            <a:r>
              <a:rPr lang="en-US" sz="2400" dirty="0" smtClean="0"/>
              <a:t>(April 1792)</a:t>
            </a:r>
            <a:endParaRPr lang="en-US" sz="2400" dirty="0"/>
          </a:p>
        </p:txBody>
      </p:sp>
      <p:sp>
        <p:nvSpPr>
          <p:cNvPr id="3" name="Content Placeholder 2"/>
          <p:cNvSpPr>
            <a:spLocks noGrp="1"/>
          </p:cNvSpPr>
          <p:nvPr>
            <p:ph idx="1"/>
          </p:nvPr>
        </p:nvSpPr>
        <p:spPr>
          <a:xfrm>
            <a:off x="158758" y="1180065"/>
            <a:ext cx="4798009" cy="5488293"/>
          </a:xfrm>
        </p:spPr>
        <p:txBody>
          <a:bodyPr>
            <a:normAutofit lnSpcReduction="10000"/>
          </a:bodyPr>
          <a:lstStyle/>
          <a:p>
            <a:r>
              <a:rPr lang="en-US" dirty="0"/>
              <a:t>Declaration of </a:t>
            </a:r>
            <a:r>
              <a:rPr lang="en-US" dirty="0" err="1" smtClean="0"/>
              <a:t>Pilnitz</a:t>
            </a:r>
            <a:r>
              <a:rPr lang="en-US" dirty="0" smtClean="0"/>
              <a:t> (August 1791): </a:t>
            </a:r>
            <a:endParaRPr lang="en-US" dirty="0"/>
          </a:p>
          <a:p>
            <a:pPr lvl="1"/>
            <a:r>
              <a:rPr lang="en-US" dirty="0"/>
              <a:t>Prussia &amp; Austria vow to protect the French Monarchy (Louis XVI</a:t>
            </a:r>
            <a:r>
              <a:rPr lang="en-US" dirty="0" smtClean="0"/>
              <a:t>)</a:t>
            </a:r>
          </a:p>
          <a:p>
            <a:r>
              <a:rPr lang="en-US" dirty="0"/>
              <a:t>Threat to the Revolution:</a:t>
            </a:r>
          </a:p>
          <a:p>
            <a:pPr lvl="1"/>
            <a:r>
              <a:rPr lang="en-US" dirty="0"/>
              <a:t>France declares WAR on Prussia &amp; Austria (April 1792</a:t>
            </a:r>
            <a:r>
              <a:rPr lang="en-US" dirty="0" smtClean="0"/>
              <a:t>)</a:t>
            </a:r>
          </a:p>
          <a:p>
            <a:r>
              <a:rPr lang="en-US" dirty="0" smtClean="0"/>
              <a:t>Duke of Brunswick (Prussia):</a:t>
            </a:r>
          </a:p>
          <a:p>
            <a:pPr lvl="1"/>
            <a:r>
              <a:rPr lang="en-US" dirty="0" smtClean="0"/>
              <a:t>Declared that Paris would experience a “terrible revenge” if Louis XVI is harmed</a:t>
            </a:r>
          </a:p>
          <a:p>
            <a:pPr lvl="1"/>
            <a:r>
              <a:rPr lang="en-US" dirty="0" smtClean="0"/>
              <a:t>Prussian Army moved closer to Paris</a:t>
            </a:r>
          </a:p>
          <a:p>
            <a:pPr lvl="1"/>
            <a:endParaRPr lang="en-US" dirty="0" smtClean="0"/>
          </a:p>
        </p:txBody>
      </p:sp>
      <p:sp>
        <p:nvSpPr>
          <p:cNvPr id="4" name="TextBox 3"/>
          <p:cNvSpPr txBox="1"/>
          <p:nvPr/>
        </p:nvSpPr>
        <p:spPr>
          <a:xfrm>
            <a:off x="5224229" y="4722287"/>
            <a:ext cx="3919771" cy="2031325"/>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would France declare war on Austria &amp; Prussia while it experiences a revolution? </a:t>
            </a:r>
          </a:p>
          <a:p>
            <a:pPr marL="285750" indent="-285750">
              <a:buFont typeface="Arial"/>
              <a:buChar char="•"/>
            </a:pPr>
            <a:r>
              <a:rPr lang="en-US" i="1" dirty="0" smtClean="0"/>
              <a:t>How do you think the people of Paris responded as the Prussian Army got closer to Paris?</a:t>
            </a:r>
            <a:endParaRPr lang="en-US" i="1" dirty="0"/>
          </a:p>
        </p:txBody>
      </p:sp>
      <p:pic>
        <p:nvPicPr>
          <p:cNvPr id="7" name="Picture 6"/>
          <p:cNvPicPr>
            <a:picLocks noChangeAspect="1"/>
          </p:cNvPicPr>
          <p:nvPr/>
        </p:nvPicPr>
        <p:blipFill>
          <a:blip r:embed="rId3"/>
          <a:stretch>
            <a:fillRect/>
          </a:stretch>
        </p:blipFill>
        <p:spPr>
          <a:xfrm>
            <a:off x="5638969" y="282258"/>
            <a:ext cx="3078812" cy="4354415"/>
          </a:xfrm>
          <a:prstGeom prst="rect">
            <a:avLst/>
          </a:prstGeom>
        </p:spPr>
      </p:pic>
    </p:spTree>
    <p:extLst>
      <p:ext uri="{BB962C8B-B14F-4D97-AF65-F5344CB8AC3E}">
        <p14:creationId xmlns:p14="http://schemas.microsoft.com/office/powerpoint/2010/main" val="69376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Counterrevolution</a:t>
            </a:r>
            <a:endParaRPr lang="en-US" dirty="0"/>
          </a:p>
        </p:txBody>
      </p:sp>
      <p:sp>
        <p:nvSpPr>
          <p:cNvPr id="3" name="Content Placeholder 2"/>
          <p:cNvSpPr>
            <a:spLocks noGrp="1"/>
          </p:cNvSpPr>
          <p:nvPr>
            <p:ph idx="1"/>
          </p:nvPr>
        </p:nvSpPr>
        <p:spPr>
          <a:xfrm>
            <a:off x="173532" y="1093753"/>
            <a:ext cx="4500908" cy="4710188"/>
          </a:xfrm>
        </p:spPr>
        <p:txBody>
          <a:bodyPr>
            <a:normAutofit/>
          </a:bodyPr>
          <a:lstStyle/>
          <a:p>
            <a:r>
              <a:rPr lang="en-US" dirty="0" smtClean="0"/>
              <a:t>Some rural Peasants opposed the revolution</a:t>
            </a:r>
          </a:p>
          <a:p>
            <a:r>
              <a:rPr lang="en-US" dirty="0"/>
              <a:t>Disapproved of:</a:t>
            </a:r>
          </a:p>
          <a:p>
            <a:pPr lvl="1"/>
            <a:r>
              <a:rPr lang="en-US" dirty="0"/>
              <a:t>Taking Catholic lands</a:t>
            </a:r>
          </a:p>
          <a:p>
            <a:pPr lvl="1"/>
            <a:r>
              <a:rPr lang="en-US" dirty="0"/>
              <a:t>Abolishing Catholic traditions</a:t>
            </a:r>
          </a:p>
          <a:p>
            <a:pPr lvl="1"/>
            <a:r>
              <a:rPr lang="en-US" dirty="0"/>
              <a:t>Drafting peasants for war</a:t>
            </a:r>
          </a:p>
          <a:p>
            <a:pPr lvl="1"/>
            <a:r>
              <a:rPr lang="en-US" dirty="0"/>
              <a:t>Increased </a:t>
            </a:r>
            <a:r>
              <a:rPr lang="en-US" dirty="0" smtClean="0"/>
              <a:t>taxation</a:t>
            </a:r>
          </a:p>
          <a:p>
            <a:r>
              <a:rPr lang="en-US" dirty="0" smtClean="0"/>
              <a:t>These Peasants allied with local nobles and fought against the revolution</a:t>
            </a:r>
          </a:p>
        </p:txBody>
      </p:sp>
      <p:pic>
        <p:nvPicPr>
          <p:cNvPr id="4" name="Picture 3"/>
          <p:cNvPicPr>
            <a:picLocks noChangeAspect="1"/>
          </p:cNvPicPr>
          <p:nvPr/>
        </p:nvPicPr>
        <p:blipFill>
          <a:blip r:embed="rId3"/>
          <a:stretch>
            <a:fillRect/>
          </a:stretch>
        </p:blipFill>
        <p:spPr>
          <a:xfrm>
            <a:off x="5044875" y="1093753"/>
            <a:ext cx="3916114" cy="5049726"/>
          </a:xfrm>
          <a:prstGeom prst="rect">
            <a:avLst/>
          </a:prstGeom>
        </p:spPr>
      </p:pic>
      <p:sp>
        <p:nvSpPr>
          <p:cNvPr id="5" name="TextBox 4"/>
          <p:cNvSpPr txBox="1"/>
          <p:nvPr/>
        </p:nvSpPr>
        <p:spPr>
          <a:xfrm>
            <a:off x="173531" y="5733377"/>
            <a:ext cx="4871343"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actions do you think the leaders of the revolution would take against the counterrevolution?</a:t>
            </a:r>
            <a:endParaRPr lang="en-US" i="1" dirty="0"/>
          </a:p>
        </p:txBody>
      </p:sp>
    </p:spTree>
    <p:extLst>
      <p:ext uri="{BB962C8B-B14F-4D97-AF65-F5344CB8AC3E}">
        <p14:creationId xmlns:p14="http://schemas.microsoft.com/office/powerpoint/2010/main" val="311144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23" y="1200329"/>
            <a:ext cx="7313613" cy="872393"/>
          </a:xfrm>
        </p:spPr>
        <p:txBody>
          <a:bodyPr/>
          <a:lstStyle/>
          <a:p>
            <a:r>
              <a:rPr lang="en-US" dirty="0" smtClean="0"/>
              <a:t>Execution of Louis XVI</a:t>
            </a:r>
            <a:br>
              <a:rPr lang="en-US" dirty="0" smtClean="0"/>
            </a:br>
            <a:r>
              <a:rPr lang="en-US" sz="2400" dirty="0" smtClean="0"/>
              <a:t>(January 1793)</a:t>
            </a:r>
            <a:endParaRPr lang="en-US" sz="2400" dirty="0"/>
          </a:p>
        </p:txBody>
      </p:sp>
      <p:sp>
        <p:nvSpPr>
          <p:cNvPr id="3" name="Content Placeholder 2"/>
          <p:cNvSpPr>
            <a:spLocks noGrp="1"/>
          </p:cNvSpPr>
          <p:nvPr>
            <p:ph idx="1"/>
          </p:nvPr>
        </p:nvSpPr>
        <p:spPr>
          <a:xfrm>
            <a:off x="0" y="2307950"/>
            <a:ext cx="4693951" cy="4550049"/>
          </a:xfrm>
        </p:spPr>
        <p:txBody>
          <a:bodyPr>
            <a:normAutofit/>
          </a:bodyPr>
          <a:lstStyle/>
          <a:p>
            <a:r>
              <a:rPr lang="en-US" dirty="0" smtClean="0"/>
              <a:t>Louis XVI was seen as a traitor because he tried to flee</a:t>
            </a:r>
          </a:p>
          <a:p>
            <a:r>
              <a:rPr lang="en-US" dirty="0" smtClean="0"/>
              <a:t>Revolutionaries feared that the invading forces AND the counterrevolution would restore Louis XVI as king</a:t>
            </a:r>
          </a:p>
          <a:p>
            <a:r>
              <a:rPr lang="en-US" dirty="0" smtClean="0"/>
              <a:t>Louis XVI is found guilty of treason</a:t>
            </a:r>
          </a:p>
          <a:p>
            <a:r>
              <a:rPr lang="en-US" dirty="0" smtClean="0"/>
              <a:t>Put to death by guillotine </a:t>
            </a:r>
          </a:p>
        </p:txBody>
      </p:sp>
      <p:sp>
        <p:nvSpPr>
          <p:cNvPr id="4" name="TextBox 3"/>
          <p:cNvSpPr txBox="1"/>
          <p:nvPr/>
        </p:nvSpPr>
        <p:spPr>
          <a:xfrm>
            <a:off x="0" y="0"/>
            <a:ext cx="9144000" cy="1200329"/>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As the Austrian &amp; Prussian Army moved closer to Paris, and the counterrevolution occurred in rural France, how do you think the people felt about Louis XVI who attempted to leave France?</a:t>
            </a:r>
          </a:p>
          <a:p>
            <a:pPr marL="285750" indent="-285750">
              <a:buFont typeface="Arial"/>
              <a:buChar char="•"/>
            </a:pPr>
            <a:r>
              <a:rPr lang="en-US" i="1" dirty="0" smtClean="0"/>
              <a:t>What do you think they will do to Louis XVI?</a:t>
            </a:r>
            <a:endParaRPr lang="en-US" i="1" dirty="0"/>
          </a:p>
        </p:txBody>
      </p:sp>
      <p:sp>
        <p:nvSpPr>
          <p:cNvPr id="5" name="TextBox 4"/>
          <p:cNvSpPr txBox="1"/>
          <p:nvPr/>
        </p:nvSpPr>
        <p:spPr>
          <a:xfrm>
            <a:off x="5595925" y="6029579"/>
            <a:ext cx="2245733" cy="646331"/>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kill the king?</a:t>
            </a:r>
          </a:p>
        </p:txBody>
      </p:sp>
      <p:pic>
        <p:nvPicPr>
          <p:cNvPr id="7" name="Picture 6"/>
          <p:cNvPicPr>
            <a:picLocks noChangeAspect="1"/>
          </p:cNvPicPr>
          <p:nvPr/>
        </p:nvPicPr>
        <p:blipFill>
          <a:blip r:embed="rId3"/>
          <a:stretch>
            <a:fillRect/>
          </a:stretch>
        </p:blipFill>
        <p:spPr>
          <a:xfrm>
            <a:off x="5035896" y="2307950"/>
            <a:ext cx="3247340" cy="3564588"/>
          </a:xfrm>
          <a:prstGeom prst="rect">
            <a:avLst/>
          </a:prstGeom>
        </p:spPr>
      </p:pic>
    </p:spTree>
    <p:extLst>
      <p:ext uri="{BB962C8B-B14F-4D97-AF65-F5344CB8AC3E}">
        <p14:creationId xmlns:p14="http://schemas.microsoft.com/office/powerpoint/2010/main" val="270502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2258</TotalTime>
  <Words>1081</Words>
  <Application>Microsoft Office PowerPoint</Application>
  <PresentationFormat>On-screen Show (4:3)</PresentationFormat>
  <Paragraphs>94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Goudy Old Style</vt:lpstr>
      <vt:lpstr>Impact</vt:lpstr>
      <vt:lpstr>Rockwell</vt:lpstr>
      <vt:lpstr>Inkwell</vt:lpstr>
      <vt:lpstr>Moderate Stage (French Revolution)</vt:lpstr>
      <vt:lpstr>National Assembly (August 1789)</vt:lpstr>
      <vt:lpstr>Women’s March on Versailles (October 1789)</vt:lpstr>
      <vt:lpstr>Constitution of 1791</vt:lpstr>
      <vt:lpstr>Run Away! Louis XVI (June 1791)</vt:lpstr>
      <vt:lpstr>War (April 1792)</vt:lpstr>
      <vt:lpstr>Counterrevolution</vt:lpstr>
      <vt:lpstr>Execution of Louis XVI (January 1793)</vt:lpstr>
    </vt:vector>
  </TitlesOfParts>
  <Company>RSU 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Revolution: Moderate Stage</dc:title>
  <dc:creator>Stephen Foster</dc:creator>
  <cp:lastModifiedBy>Aaron Dail</cp:lastModifiedBy>
  <cp:revision>30</cp:revision>
  <dcterms:created xsi:type="dcterms:W3CDTF">2016-02-01T23:43:49Z</dcterms:created>
  <dcterms:modified xsi:type="dcterms:W3CDTF">2018-02-02T17:25:47Z</dcterms:modified>
</cp:coreProperties>
</file>