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65" r:id="rId4"/>
    <p:sldId id="261" r:id="rId5"/>
    <p:sldId id="262" r:id="rId6"/>
    <p:sldId id="263" r:id="rId7"/>
    <p:sldId id="266" r:id="rId8"/>
    <p:sldId id="259" r:id="rId9"/>
    <p:sldId id="260" r:id="rId10"/>
    <p:sldId id="267" r:id="rId11"/>
    <p:sldId id="264"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88" autoAdjust="0"/>
  </p:normalViewPr>
  <p:slideViewPr>
    <p:cSldViewPr snapToGrid="0" snapToObjects="1">
      <p:cViewPr varScale="1">
        <p:scale>
          <a:sx n="73" d="100"/>
          <a:sy n="73" d="100"/>
        </p:scale>
        <p:origin x="188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C8A23-0529-6D4D-BEE7-2F9FF21119B0}" type="datetimeFigureOut">
              <a:rPr lang="en-US" smtClean="0"/>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78D46-84E9-D046-B866-32A1D988FD24}" type="slidenum">
              <a:rPr lang="en-US" smtClean="0"/>
              <a:t>‹#›</a:t>
            </a:fld>
            <a:endParaRPr lang="en-US"/>
          </a:p>
        </p:txBody>
      </p:sp>
    </p:spTree>
    <p:extLst>
      <p:ext uri="{BB962C8B-B14F-4D97-AF65-F5344CB8AC3E}">
        <p14:creationId xmlns:p14="http://schemas.microsoft.com/office/powerpoint/2010/main" val="3621701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Scientific Revolution and Isaac Newton’s</a:t>
            </a:r>
            <a:r>
              <a:rPr lang="en-US" sz="1200" i="1" kern="1200" dirty="0" smtClean="0">
                <a:solidFill>
                  <a:schemeClr val="tx1"/>
                </a:solidFill>
                <a:effectLst/>
                <a:latin typeface="+mn-lt"/>
                <a:ea typeface="+mn-ea"/>
                <a:cs typeface="+mn-cs"/>
              </a:rPr>
              <a:t> Principia </a:t>
            </a:r>
            <a:r>
              <a:rPr lang="en-US" sz="1200" kern="1200" dirty="0" smtClean="0">
                <a:solidFill>
                  <a:schemeClr val="tx1"/>
                </a:solidFill>
                <a:effectLst/>
                <a:latin typeface="+mn-lt"/>
                <a:ea typeface="+mn-ea"/>
                <a:cs typeface="+mn-cs"/>
              </a:rPr>
              <a:t>was one of the causes. Newton explained the order of the universe. If Newton could use reason to explain physics, then reason could be used in government as well. </a:t>
            </a:r>
          </a:p>
          <a:p>
            <a:pPr marL="171450" indent="-171450">
              <a:buFont typeface="Arial"/>
              <a:buChar char="•"/>
            </a:pPr>
            <a:r>
              <a:rPr lang="en-US" sz="1200" kern="1200" dirty="0" smtClean="0">
                <a:solidFill>
                  <a:schemeClr val="tx1"/>
                </a:solidFill>
                <a:effectLst/>
                <a:latin typeface="+mn-lt"/>
                <a:ea typeface="+mn-ea"/>
                <a:cs typeface="+mn-cs"/>
              </a:rPr>
              <a:t>Abuse of Power (Absolutism)</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1685, Louis XIV repealed the Edict of Nantes and started to persecute the Protestants in France again. This changed showed the far reaches government had under an Absolute Monarchy, and it caused many Protestants to flee France, and through writing, criticize France and Absolutism.</a:t>
            </a:r>
            <a:r>
              <a:rPr lang="en-US" dirty="0" smtClean="0">
                <a:effectLst/>
              </a:rPr>
              <a:t> </a:t>
            </a:r>
          </a:p>
          <a:p>
            <a:pPr marL="171450" indent="-171450">
              <a:buFont typeface="Arial"/>
              <a:buChar char="•"/>
            </a:pPr>
            <a:r>
              <a:rPr lang="en-US" sz="1200" kern="1200" dirty="0" smtClean="0">
                <a:solidFill>
                  <a:schemeClr val="tx1"/>
                </a:solidFill>
                <a:effectLst/>
                <a:latin typeface="+mn-lt"/>
                <a:ea typeface="+mn-ea"/>
                <a:cs typeface="+mn-cs"/>
              </a:rPr>
              <a:t>England’s Constitutional Monarchy – England was not an Absolute Monarchy, and it was an example to the other countries of Europe of what a limited government could look like.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EA78D46-84E9-D046-B866-32A1D988FD24}" type="slidenum">
              <a:rPr lang="en-US" smtClean="0"/>
              <a:t>2</a:t>
            </a:fld>
            <a:endParaRPr lang="en-US"/>
          </a:p>
        </p:txBody>
      </p:sp>
    </p:spTree>
    <p:extLst>
      <p:ext uri="{BB962C8B-B14F-4D97-AF65-F5344CB8AC3E}">
        <p14:creationId xmlns:p14="http://schemas.microsoft.com/office/powerpoint/2010/main" val="346222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Thomas Hobbes (1588-1679) – English Philosopher. Believed that people are naturally bad, cruel, greedy, and selfish in the “state of nature.” Therefore people needed to create a “social contract” to obtain stability and order. Hobbes believed in a strong central government to obtain and maintain stability and order; he favored absolute monarchies.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EA78D46-84E9-D046-B866-32A1D988FD24}" type="slidenum">
              <a:rPr lang="en-US" smtClean="0"/>
              <a:t>8</a:t>
            </a:fld>
            <a:endParaRPr lang="en-US"/>
          </a:p>
        </p:txBody>
      </p:sp>
    </p:spTree>
    <p:extLst>
      <p:ext uri="{BB962C8B-B14F-4D97-AF65-F5344CB8AC3E}">
        <p14:creationId xmlns:p14="http://schemas.microsoft.com/office/powerpoint/2010/main" val="200717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John Locke (1632-1704) – English Philosopher. Believed that people are naturally reasonable and moral, and that everyone is born with “natural rights” such as the right to life, liberty, and property. He said that people formed government to protect their natural rights, and that the best form of government was one with limited power; he rejected absolute monarchy. He believed that government has an obligation to the people it governs and that if fails its obligation or violates natural rights, then the people have the right to overthrow that government.</a:t>
            </a:r>
            <a:r>
              <a:rPr lang="en-US" dirty="0" smtClean="0">
                <a:effectLst/>
              </a:rPr>
              <a:t> </a:t>
            </a:r>
          </a:p>
          <a:p>
            <a:pPr marL="171450" indent="-171450">
              <a:buFont typeface="Arial"/>
              <a:buChar char="•"/>
            </a:pPr>
            <a:r>
              <a:rPr lang="en-US" sz="1200" kern="1200" dirty="0" smtClean="0">
                <a:solidFill>
                  <a:schemeClr val="tx1"/>
                </a:solidFill>
                <a:effectLst/>
                <a:latin typeface="+mn-lt"/>
                <a:ea typeface="+mn-ea"/>
                <a:cs typeface="+mn-cs"/>
              </a:rPr>
              <a:t>John Locke believed that government derived their power from the consent of the governed (the people of a country). A contract is made between the people and the government for the government to govern justly, protect property, and to ensure that liberties are protected. If a government violates this contract, then the people have the right to overthrow the government. He believed that a constitutional government was the best form of government because it protected rights.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EA78D46-84E9-D046-B866-32A1D988FD24}" type="slidenum">
              <a:rPr lang="en-US" smtClean="0"/>
              <a:t>9</a:t>
            </a:fld>
            <a:endParaRPr lang="en-US"/>
          </a:p>
        </p:txBody>
      </p:sp>
    </p:spTree>
    <p:extLst>
      <p:ext uri="{BB962C8B-B14F-4D97-AF65-F5344CB8AC3E}">
        <p14:creationId xmlns:p14="http://schemas.microsoft.com/office/powerpoint/2010/main" val="396272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Montesquieu </a:t>
            </a:r>
            <a:r>
              <a:rPr lang="en-US" sz="1200" i="1" kern="1200" dirty="0" smtClean="0">
                <a:solidFill>
                  <a:schemeClr val="tx1"/>
                </a:solidFill>
                <a:effectLst/>
                <a:latin typeface="+mn-lt"/>
                <a:ea typeface="+mn-ea"/>
                <a:cs typeface="+mn-cs"/>
              </a:rPr>
              <a:t>(Mon-</a:t>
            </a:r>
            <a:r>
              <a:rPr lang="en-US" sz="1200" i="1" kern="1200" dirty="0" err="1" smtClean="0">
                <a:solidFill>
                  <a:schemeClr val="tx1"/>
                </a:solidFill>
                <a:effectLst/>
                <a:latin typeface="+mn-lt"/>
                <a:ea typeface="+mn-ea"/>
                <a:cs typeface="+mn-cs"/>
              </a:rPr>
              <a:t>tes</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quu</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(1689-1755) – French Philosopher. He studied the different governments of the past and present from around the world. He admired the English form of government because of its divisions of power. He believed that the best form of government that would protect the natural rights of its people was one that divided its power into three separate parts: the legislature, executive, and judicial. And that each part of the government would check the power of the other parts in order to limit the power of each. This is known as “checks and balances.”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EA78D46-84E9-D046-B866-32A1D988FD24}" type="slidenum">
              <a:rPr lang="en-US" smtClean="0"/>
              <a:t>12</a:t>
            </a:fld>
            <a:endParaRPr lang="en-US"/>
          </a:p>
        </p:txBody>
      </p:sp>
    </p:spTree>
    <p:extLst>
      <p:ext uri="{BB962C8B-B14F-4D97-AF65-F5344CB8AC3E}">
        <p14:creationId xmlns:p14="http://schemas.microsoft.com/office/powerpoint/2010/main" val="104679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Jean-Jacques Rousseau (1712-1778) – French Philosopher. Believed that people were naturally good in the state of nature, and that it was the evils of society like unequal distribution of property that corrupted society. He thought that government placed too many controls on its people and that only some were necessary, and it was only an elected government by the people that could place restrictions on the people. He believed in the “general will” and that the good of the community should be placed above that of the individual. </a:t>
            </a:r>
          </a:p>
          <a:p>
            <a:pPr marL="171450" lvl="0" indent="-171450">
              <a:buFont typeface="Arial"/>
              <a:buChar char="•"/>
            </a:pPr>
            <a:r>
              <a:rPr lang="en-US" sz="1200" kern="1200" dirty="0" smtClean="0">
                <a:solidFill>
                  <a:schemeClr val="tx1"/>
                </a:solidFill>
                <a:effectLst/>
                <a:latin typeface="+mn-lt"/>
                <a:ea typeface="+mn-ea"/>
                <a:cs typeface="+mn-cs"/>
              </a:rPr>
              <a:t>Rousseau, like Hobbes, believed in a social contract between the people and the government, but unlike Hobbes, Rousseau thought that the contract between the people and the government should constantly be renewed so that government always reflects the will of the people. He believed that the people should be in charge of the government and that the </a:t>
            </a:r>
            <a:r>
              <a:rPr lang="en-US" sz="1200" i="1" kern="1200" dirty="0" smtClean="0">
                <a:solidFill>
                  <a:schemeClr val="tx1"/>
                </a:solidFill>
                <a:effectLst/>
                <a:latin typeface="+mn-lt"/>
                <a:ea typeface="+mn-ea"/>
                <a:cs typeface="+mn-cs"/>
              </a:rPr>
              <a:t>general will </a:t>
            </a:r>
            <a:r>
              <a:rPr lang="en-US" sz="1200" kern="1200" dirty="0" smtClean="0">
                <a:solidFill>
                  <a:schemeClr val="tx1"/>
                </a:solidFill>
                <a:effectLst/>
                <a:latin typeface="+mn-lt"/>
                <a:ea typeface="+mn-ea"/>
                <a:cs typeface="+mn-cs"/>
              </a:rPr>
              <a:t>of the community should be what makes the laws of a country.</a:t>
            </a:r>
          </a:p>
          <a:p>
            <a:endParaRPr lang="en-US" dirty="0"/>
          </a:p>
        </p:txBody>
      </p:sp>
      <p:sp>
        <p:nvSpPr>
          <p:cNvPr id="4" name="Slide Number Placeholder 3"/>
          <p:cNvSpPr>
            <a:spLocks noGrp="1"/>
          </p:cNvSpPr>
          <p:nvPr>
            <p:ph type="sldNum" sz="quarter" idx="10"/>
          </p:nvPr>
        </p:nvSpPr>
        <p:spPr/>
        <p:txBody>
          <a:bodyPr/>
          <a:lstStyle/>
          <a:p>
            <a:fld id="{CEA78D46-84E9-D046-B866-32A1D988FD24}" type="slidenum">
              <a:rPr lang="en-US" smtClean="0"/>
              <a:t>13</a:t>
            </a:fld>
            <a:endParaRPr lang="en-US"/>
          </a:p>
        </p:txBody>
      </p:sp>
    </p:spTree>
    <p:extLst>
      <p:ext uri="{BB962C8B-B14F-4D97-AF65-F5344CB8AC3E}">
        <p14:creationId xmlns:p14="http://schemas.microsoft.com/office/powerpoint/2010/main" val="166863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i="1" kern="1200" dirty="0" smtClean="0">
                <a:solidFill>
                  <a:schemeClr val="tx1"/>
                </a:solidFill>
                <a:effectLst/>
                <a:latin typeface="+mn-lt"/>
                <a:ea typeface="+mn-ea"/>
                <a:cs typeface="+mn-cs"/>
              </a:rPr>
              <a:t>The </a:t>
            </a:r>
            <a:r>
              <a:rPr lang="fr-FR" sz="1200" i="1" kern="1200" dirty="0" smtClean="0">
                <a:solidFill>
                  <a:schemeClr val="tx1"/>
                </a:solidFill>
                <a:effectLst/>
                <a:latin typeface="+mn-lt"/>
                <a:ea typeface="+mn-ea"/>
                <a:cs typeface="+mn-cs"/>
              </a:rPr>
              <a:t>Encyclopédie </a:t>
            </a:r>
            <a:r>
              <a:rPr lang="en-US" sz="1200" kern="1200" dirty="0" smtClean="0">
                <a:solidFill>
                  <a:schemeClr val="tx1"/>
                </a:solidFill>
                <a:effectLst/>
                <a:latin typeface="+mn-lt"/>
                <a:ea typeface="+mn-ea"/>
                <a:cs typeface="+mn-cs"/>
              </a:rPr>
              <a:t>helped spread the ideas of the Enlightenment throughout Europe and to the Americas.</a:t>
            </a:r>
          </a:p>
          <a:p>
            <a:pPr marL="171450" lvl="0" indent="-171450">
              <a:buFont typeface="Arial"/>
              <a:buChar char="•"/>
            </a:pPr>
            <a:r>
              <a:rPr lang="en-US" sz="1200" kern="1200" dirty="0" smtClean="0">
                <a:solidFill>
                  <a:schemeClr val="tx1"/>
                </a:solidFill>
                <a:effectLst/>
                <a:latin typeface="+mn-lt"/>
                <a:ea typeface="+mn-ea"/>
                <a:cs typeface="+mn-cs"/>
              </a:rPr>
              <a:t>Denis Diderot (1713-1784) – French writer. Created </a:t>
            </a:r>
            <a:r>
              <a:rPr lang="en-US" sz="1200" i="1" kern="1200" dirty="0" smtClean="0">
                <a:solidFill>
                  <a:schemeClr val="tx1"/>
                </a:solidFill>
                <a:effectLst/>
                <a:latin typeface="+mn-lt"/>
                <a:ea typeface="+mn-ea"/>
                <a:cs typeface="+mn-cs"/>
              </a:rPr>
              <a:t>The </a:t>
            </a:r>
            <a:r>
              <a:rPr lang="fr-FR" sz="1200" i="1" kern="1200" dirty="0" smtClean="0">
                <a:solidFill>
                  <a:schemeClr val="tx1"/>
                </a:solidFill>
                <a:effectLst/>
                <a:latin typeface="+mn-lt"/>
                <a:ea typeface="+mn-ea"/>
                <a:cs typeface="+mn-cs"/>
              </a:rPr>
              <a:t>Encyclopédie </a:t>
            </a:r>
            <a:r>
              <a:rPr lang="en-US" sz="1200" kern="1200" dirty="0" smtClean="0">
                <a:solidFill>
                  <a:schemeClr val="tx1"/>
                </a:solidFill>
                <a:effectLst/>
                <a:latin typeface="+mn-lt"/>
                <a:ea typeface="+mn-ea"/>
                <a:cs typeface="+mn-cs"/>
              </a:rPr>
              <a:t>and published 28 volumes from 1751 to 1772. </a:t>
            </a:r>
            <a:r>
              <a:rPr lang="en-US" sz="1200" i="1" kern="1200" dirty="0" smtClean="0">
                <a:solidFill>
                  <a:schemeClr val="tx1"/>
                </a:solidFill>
                <a:effectLst/>
                <a:latin typeface="+mn-lt"/>
                <a:ea typeface="+mn-ea"/>
                <a:cs typeface="+mn-cs"/>
              </a:rPr>
              <a:t>The </a:t>
            </a:r>
            <a:r>
              <a:rPr lang="fr-FR" sz="1200" i="1" kern="1200" dirty="0" smtClean="0">
                <a:solidFill>
                  <a:schemeClr val="tx1"/>
                </a:solidFill>
                <a:effectLst/>
                <a:latin typeface="+mn-lt"/>
                <a:ea typeface="+mn-ea"/>
                <a:cs typeface="+mn-cs"/>
              </a:rPr>
              <a:t>Encyclopédie</a:t>
            </a:r>
            <a:r>
              <a:rPr lang="en-US" sz="1200" kern="1200" dirty="0" smtClean="0">
                <a:solidFill>
                  <a:schemeClr val="tx1"/>
                </a:solidFill>
                <a:effectLst/>
                <a:latin typeface="+mn-lt"/>
                <a:ea typeface="+mn-ea"/>
                <a:cs typeface="+mn-cs"/>
              </a:rPr>
              <a:t> helped spread Enlightenment thinking throughout Europe and to the Americas.</a:t>
            </a:r>
          </a:p>
          <a:p>
            <a:pPr marL="171450" indent="-171450">
              <a:buFont typeface="Arial"/>
              <a:buChar char="•"/>
            </a:pPr>
            <a:r>
              <a:rPr lang="en-US" sz="1200" kern="1200" dirty="0" smtClean="0">
                <a:solidFill>
                  <a:schemeClr val="tx1"/>
                </a:solidFill>
                <a:effectLst/>
                <a:latin typeface="+mn-lt"/>
                <a:ea typeface="+mn-ea"/>
                <a:cs typeface="+mn-cs"/>
              </a:rPr>
              <a:t>Salons – Informal social gatherings in which Enlightened figures met and exchanged ideas.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EA78D46-84E9-D046-B866-32A1D988FD24}" type="slidenum">
              <a:rPr lang="en-US" smtClean="0"/>
              <a:t>14</a:t>
            </a:fld>
            <a:endParaRPr lang="en-US"/>
          </a:p>
        </p:txBody>
      </p:sp>
    </p:spTree>
    <p:extLst>
      <p:ext uri="{BB962C8B-B14F-4D97-AF65-F5344CB8AC3E}">
        <p14:creationId xmlns:p14="http://schemas.microsoft.com/office/powerpoint/2010/main" val="423065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1/12/2018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1/12/2018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1/12/2018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The Enlightenment</a:t>
            </a:r>
            <a:r>
              <a:rPr lang="en-US" dirty="0" smtClean="0"/>
              <a:t/>
            </a:r>
            <a:br>
              <a:rPr lang="en-US" dirty="0" smtClean="0"/>
            </a:br>
            <a:r>
              <a:rPr lang="en-US" sz="2400" dirty="0" smtClean="0"/>
              <a:t>(The Age of Reason)</a:t>
            </a:r>
            <a:endParaRPr lang="en-US" sz="2400" dirty="0"/>
          </a:p>
        </p:txBody>
      </p:sp>
      <p:sp>
        <p:nvSpPr>
          <p:cNvPr id="3" name="Subtitle 2"/>
          <p:cNvSpPr>
            <a:spLocks noGrp="1"/>
          </p:cNvSpPr>
          <p:nvPr>
            <p:ph type="subTitle" idx="1"/>
          </p:nvPr>
        </p:nvSpPr>
        <p:spPr/>
        <p:txBody>
          <a:bodyPr>
            <a:normAutofit/>
          </a:bodyPr>
          <a:lstStyle/>
          <a:p>
            <a:r>
              <a:rPr lang="en-US" sz="2400" dirty="0" smtClean="0"/>
              <a:t>1685-1789</a:t>
            </a:r>
            <a:endParaRPr lang="en-US" sz="2400" dirty="0"/>
          </a:p>
        </p:txBody>
      </p:sp>
    </p:spTree>
    <p:extLst>
      <p:ext uri="{BB962C8B-B14F-4D97-AF65-F5344CB8AC3E}">
        <p14:creationId xmlns:p14="http://schemas.microsoft.com/office/powerpoint/2010/main" val="320453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914400" y="1735137"/>
            <a:ext cx="7313613" cy="4483035"/>
          </a:xfrm>
        </p:spPr>
        <p:txBody>
          <a:bodyPr/>
          <a:lstStyle/>
          <a:p>
            <a:r>
              <a:rPr lang="en-US" dirty="0" smtClean="0"/>
              <a:t>What were the THREE causes of the Enlightenment?</a:t>
            </a:r>
          </a:p>
          <a:p>
            <a:r>
              <a:rPr lang="en-US" dirty="0" smtClean="0"/>
              <a:t>What was Thomas Hobbes’s description of the </a:t>
            </a:r>
            <a:r>
              <a:rPr lang="en-US" i="1" dirty="0" smtClean="0"/>
              <a:t>State of Nature?</a:t>
            </a:r>
          </a:p>
          <a:p>
            <a:r>
              <a:rPr lang="en-US" dirty="0" smtClean="0"/>
              <a:t>What solution did Thomas Hobbes have for humanity to separate themselves from the </a:t>
            </a:r>
            <a:r>
              <a:rPr lang="en-US" i="1" dirty="0" smtClean="0"/>
              <a:t>State of Nature?</a:t>
            </a:r>
          </a:p>
          <a:p>
            <a:r>
              <a:rPr lang="en-US" dirty="0" smtClean="0"/>
              <a:t>What did John Locke believe everyone was born with?</a:t>
            </a:r>
          </a:p>
          <a:p>
            <a:r>
              <a:rPr lang="en-US" dirty="0" smtClean="0"/>
              <a:t>According to John Locke, what do people have the right to do if a government does NOT protect natural rights?</a:t>
            </a:r>
            <a:endParaRPr lang="en-US" dirty="0"/>
          </a:p>
        </p:txBody>
      </p:sp>
    </p:spTree>
    <p:extLst>
      <p:ext uri="{BB962C8B-B14F-4D97-AF65-F5344CB8AC3E}">
        <p14:creationId xmlns:p14="http://schemas.microsoft.com/office/powerpoint/2010/main" val="932196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3003963"/>
          </a:xfrm>
        </p:spPr>
        <p:txBody>
          <a:bodyPr/>
          <a:lstStyle/>
          <a:p>
            <a:r>
              <a:rPr lang="en-US" u="sng" dirty="0" smtClean="0"/>
              <a:t>The Enlightenment</a:t>
            </a:r>
            <a:r>
              <a:rPr lang="en-US" dirty="0" smtClean="0"/>
              <a:t/>
            </a:r>
            <a:br>
              <a:rPr lang="en-US" dirty="0" smtClean="0"/>
            </a:br>
            <a:r>
              <a:rPr lang="en-US" dirty="0" smtClean="0"/>
              <a:t>Continued:</a:t>
            </a:r>
            <a:br>
              <a:rPr lang="en-US" dirty="0" smtClean="0"/>
            </a:br>
            <a:r>
              <a:rPr lang="en-US" i="1" dirty="0" smtClean="0"/>
              <a:t/>
            </a:r>
            <a:br>
              <a:rPr lang="en-US" i="1" dirty="0" smtClean="0"/>
            </a:br>
            <a:r>
              <a:rPr lang="en-US" i="1" dirty="0" smtClean="0"/>
              <a:t>French Philosophes</a:t>
            </a:r>
            <a:endParaRPr lang="en-US" i="1" dirty="0"/>
          </a:p>
        </p:txBody>
      </p:sp>
      <p:sp>
        <p:nvSpPr>
          <p:cNvPr id="3" name="Content Placeholder 2"/>
          <p:cNvSpPr>
            <a:spLocks noGrp="1"/>
          </p:cNvSpPr>
          <p:nvPr>
            <p:ph idx="1"/>
          </p:nvPr>
        </p:nvSpPr>
        <p:spPr>
          <a:xfrm>
            <a:off x="914400" y="4341346"/>
            <a:ext cx="7313613" cy="1449853"/>
          </a:xfrm>
        </p:spPr>
        <p:txBody>
          <a:bodyPr/>
          <a:lstStyle/>
          <a:p>
            <a:pPr marL="0" indent="0" algn="ctr">
              <a:buNone/>
            </a:pPr>
            <a:endParaRPr lang="en-US" dirty="0"/>
          </a:p>
        </p:txBody>
      </p:sp>
    </p:spTree>
    <p:extLst>
      <p:ext uri="{BB962C8B-B14F-4D97-AF65-F5344CB8AC3E}">
        <p14:creationId xmlns:p14="http://schemas.microsoft.com/office/powerpoint/2010/main" val="942764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688"/>
            <a:ext cx="6627621" cy="1029684"/>
          </a:xfrm>
        </p:spPr>
        <p:txBody>
          <a:bodyPr/>
          <a:lstStyle/>
          <a:p>
            <a:r>
              <a:rPr lang="en-US" dirty="0" smtClean="0"/>
              <a:t>Montesquieu</a:t>
            </a:r>
            <a:br>
              <a:rPr lang="en-US" dirty="0" smtClean="0"/>
            </a:br>
            <a:r>
              <a:rPr lang="en-US" sz="2200" dirty="0" smtClean="0"/>
              <a:t>(1689-1755)</a:t>
            </a:r>
            <a:endParaRPr lang="en-US" sz="2200" dirty="0"/>
          </a:p>
        </p:txBody>
      </p:sp>
      <p:sp>
        <p:nvSpPr>
          <p:cNvPr id="3" name="Content Placeholder 2"/>
          <p:cNvSpPr>
            <a:spLocks noGrp="1"/>
          </p:cNvSpPr>
          <p:nvPr>
            <p:ph idx="1"/>
          </p:nvPr>
        </p:nvSpPr>
        <p:spPr>
          <a:xfrm>
            <a:off x="242880" y="1718364"/>
            <a:ext cx="4340982" cy="5139635"/>
          </a:xfrm>
        </p:spPr>
        <p:txBody>
          <a:bodyPr>
            <a:normAutofit/>
          </a:bodyPr>
          <a:lstStyle/>
          <a:p>
            <a:r>
              <a:rPr lang="en-US" dirty="0" smtClean="0"/>
              <a:t>Studied governments of the past &amp; present</a:t>
            </a:r>
          </a:p>
          <a:p>
            <a:r>
              <a:rPr lang="en-US" dirty="0" smtClean="0"/>
              <a:t>Admired the English Constitutional Monarchy because of its divided power</a:t>
            </a:r>
          </a:p>
          <a:p>
            <a:r>
              <a:rPr lang="en-US" dirty="0" smtClean="0"/>
              <a:t>Checks and Balances</a:t>
            </a:r>
          </a:p>
          <a:p>
            <a:pPr lvl="1"/>
            <a:r>
              <a:rPr lang="en-US" dirty="0" smtClean="0"/>
              <a:t>Best government divides power into 3 branches:</a:t>
            </a:r>
          </a:p>
          <a:p>
            <a:pPr lvl="2"/>
            <a:r>
              <a:rPr lang="en-US" dirty="0" smtClean="0"/>
              <a:t>Legislature</a:t>
            </a:r>
          </a:p>
          <a:p>
            <a:pPr lvl="2"/>
            <a:r>
              <a:rPr lang="en-US" dirty="0" smtClean="0"/>
              <a:t>Executive</a:t>
            </a:r>
          </a:p>
          <a:p>
            <a:pPr lvl="2"/>
            <a:r>
              <a:rPr lang="en-US" dirty="0" smtClean="0"/>
              <a:t>Judicial </a:t>
            </a:r>
          </a:p>
          <a:p>
            <a:endParaRPr lang="en-US" dirty="0"/>
          </a:p>
        </p:txBody>
      </p:sp>
      <p:sp>
        <p:nvSpPr>
          <p:cNvPr id="4" name="Title 1"/>
          <p:cNvSpPr txBox="1">
            <a:spLocks/>
          </p:cNvSpPr>
          <p:nvPr/>
        </p:nvSpPr>
        <p:spPr>
          <a:xfrm>
            <a:off x="0" y="4337"/>
            <a:ext cx="2447177" cy="434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200" dirty="0" smtClean="0"/>
              <a:t>Philosophe #3:</a:t>
            </a:r>
            <a:endParaRPr lang="en-US" sz="2200" dirty="0"/>
          </a:p>
        </p:txBody>
      </p:sp>
      <p:pic>
        <p:nvPicPr>
          <p:cNvPr id="5" name="Picture 4"/>
          <p:cNvPicPr>
            <a:picLocks noChangeAspect="1"/>
          </p:cNvPicPr>
          <p:nvPr/>
        </p:nvPicPr>
        <p:blipFill>
          <a:blip r:embed="rId3"/>
          <a:stretch>
            <a:fillRect/>
          </a:stretch>
        </p:blipFill>
        <p:spPr>
          <a:xfrm>
            <a:off x="5393939" y="759349"/>
            <a:ext cx="3262843" cy="4923927"/>
          </a:xfrm>
          <a:prstGeom prst="rect">
            <a:avLst/>
          </a:prstGeom>
        </p:spPr>
      </p:pic>
      <p:sp>
        <p:nvSpPr>
          <p:cNvPr id="6" name="TextBox 5"/>
          <p:cNvSpPr txBox="1"/>
          <p:nvPr/>
        </p:nvSpPr>
        <p:spPr>
          <a:xfrm>
            <a:off x="4583862" y="5877234"/>
            <a:ext cx="4029126" cy="646331"/>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Should power be divided? Why?</a:t>
            </a:r>
            <a:endParaRPr lang="en-US" dirty="0"/>
          </a:p>
        </p:txBody>
      </p:sp>
    </p:spTree>
    <p:extLst>
      <p:ext uri="{BB962C8B-B14F-4D97-AF65-F5344CB8AC3E}">
        <p14:creationId xmlns:p14="http://schemas.microsoft.com/office/powerpoint/2010/main" val="63378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679"/>
            <a:ext cx="7313613" cy="1021047"/>
          </a:xfrm>
        </p:spPr>
        <p:txBody>
          <a:bodyPr/>
          <a:lstStyle/>
          <a:p>
            <a:r>
              <a:rPr lang="en-US" dirty="0" smtClean="0"/>
              <a:t>Jean-Jacques Rousseau</a:t>
            </a:r>
            <a:br>
              <a:rPr lang="en-US" dirty="0" smtClean="0"/>
            </a:br>
            <a:r>
              <a:rPr lang="en-US" sz="2200" dirty="0" smtClean="0"/>
              <a:t>(1712-1778)</a:t>
            </a:r>
            <a:endParaRPr lang="en-US" sz="2200" dirty="0"/>
          </a:p>
        </p:txBody>
      </p:sp>
      <p:sp>
        <p:nvSpPr>
          <p:cNvPr id="3" name="Content Placeholder 2"/>
          <p:cNvSpPr>
            <a:spLocks noGrp="1"/>
          </p:cNvSpPr>
          <p:nvPr>
            <p:ph idx="1"/>
          </p:nvPr>
        </p:nvSpPr>
        <p:spPr>
          <a:xfrm>
            <a:off x="0" y="1430726"/>
            <a:ext cx="5182391" cy="5427274"/>
          </a:xfrm>
        </p:spPr>
        <p:txBody>
          <a:bodyPr>
            <a:normAutofit lnSpcReduction="10000"/>
          </a:bodyPr>
          <a:lstStyle/>
          <a:p>
            <a:r>
              <a:rPr lang="en-US" dirty="0" smtClean="0"/>
              <a:t>Believed people are naturally good</a:t>
            </a:r>
          </a:p>
          <a:p>
            <a:r>
              <a:rPr lang="en-US" dirty="0" smtClean="0"/>
              <a:t>Evils of society is what corrupts society</a:t>
            </a:r>
          </a:p>
          <a:p>
            <a:r>
              <a:rPr lang="en-US" dirty="0"/>
              <a:t>Republicanism</a:t>
            </a:r>
          </a:p>
          <a:p>
            <a:pPr lvl="1"/>
            <a:r>
              <a:rPr lang="en-US" dirty="0"/>
              <a:t>Only elected government can place restrictions on </a:t>
            </a:r>
            <a:r>
              <a:rPr lang="en-US" dirty="0" smtClean="0"/>
              <a:t>the people</a:t>
            </a:r>
          </a:p>
          <a:p>
            <a:r>
              <a:rPr lang="en-US" dirty="0"/>
              <a:t>General Will</a:t>
            </a:r>
          </a:p>
          <a:p>
            <a:pPr lvl="1"/>
            <a:r>
              <a:rPr lang="en-US" dirty="0"/>
              <a:t>Good of the </a:t>
            </a:r>
            <a:r>
              <a:rPr lang="en-US" dirty="0" smtClean="0"/>
              <a:t>community more important than individual</a:t>
            </a:r>
            <a:endParaRPr lang="en-US" dirty="0"/>
          </a:p>
          <a:p>
            <a:pPr lvl="1"/>
            <a:r>
              <a:rPr lang="en-US" dirty="0"/>
              <a:t>Makes the laws </a:t>
            </a:r>
            <a:endParaRPr lang="en-US" dirty="0" smtClean="0"/>
          </a:p>
          <a:p>
            <a:r>
              <a:rPr lang="en-US" dirty="0" smtClean="0"/>
              <a:t>Social Contract – Constantly renewed to reflect the </a:t>
            </a:r>
            <a:r>
              <a:rPr lang="en-US" i="1" dirty="0" smtClean="0"/>
              <a:t>General Will</a:t>
            </a:r>
            <a:endParaRPr lang="en-US" dirty="0" smtClean="0"/>
          </a:p>
        </p:txBody>
      </p:sp>
      <p:sp>
        <p:nvSpPr>
          <p:cNvPr id="4" name="Title 1"/>
          <p:cNvSpPr txBox="1">
            <a:spLocks/>
          </p:cNvSpPr>
          <p:nvPr/>
        </p:nvSpPr>
        <p:spPr>
          <a:xfrm>
            <a:off x="0" y="4337"/>
            <a:ext cx="2447177" cy="434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200" dirty="0" smtClean="0"/>
              <a:t>Philosophe #4:</a:t>
            </a:r>
            <a:endParaRPr lang="en-US" sz="2200" dirty="0"/>
          </a:p>
        </p:txBody>
      </p:sp>
      <p:pic>
        <p:nvPicPr>
          <p:cNvPr id="5" name="Picture 4"/>
          <p:cNvPicPr>
            <a:picLocks noChangeAspect="1"/>
          </p:cNvPicPr>
          <p:nvPr/>
        </p:nvPicPr>
        <p:blipFill>
          <a:blip r:embed="rId3"/>
          <a:stretch>
            <a:fillRect/>
          </a:stretch>
        </p:blipFill>
        <p:spPr>
          <a:xfrm>
            <a:off x="5532751" y="1146998"/>
            <a:ext cx="2919656" cy="4064935"/>
          </a:xfrm>
          <a:prstGeom prst="rect">
            <a:avLst/>
          </a:prstGeom>
        </p:spPr>
      </p:pic>
      <p:sp>
        <p:nvSpPr>
          <p:cNvPr id="6" name="TextBox 5"/>
          <p:cNvSpPr txBox="1"/>
          <p:nvPr/>
        </p:nvSpPr>
        <p:spPr>
          <a:xfrm>
            <a:off x="4861229" y="5211933"/>
            <a:ext cx="4116716" cy="1477328"/>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What do YOU think is more important: Community OR Individual? Why?</a:t>
            </a:r>
          </a:p>
          <a:p>
            <a:pPr marL="285750" indent="-285750">
              <a:buFont typeface="Arial"/>
              <a:buChar char="•"/>
            </a:pPr>
            <a:r>
              <a:rPr lang="en-US" dirty="0" smtClean="0"/>
              <a:t>Why should the </a:t>
            </a:r>
            <a:r>
              <a:rPr lang="en-US" i="1" dirty="0" smtClean="0"/>
              <a:t>social contract</a:t>
            </a:r>
            <a:r>
              <a:rPr lang="en-US" dirty="0" smtClean="0"/>
              <a:t> reflect the </a:t>
            </a:r>
            <a:r>
              <a:rPr lang="en-US" i="1" dirty="0" smtClean="0"/>
              <a:t>General Will?</a:t>
            </a:r>
            <a:endParaRPr lang="en-US" dirty="0"/>
          </a:p>
        </p:txBody>
      </p:sp>
    </p:spTree>
    <p:extLst>
      <p:ext uri="{BB962C8B-B14F-4D97-AF65-F5344CB8AC3E}">
        <p14:creationId xmlns:p14="http://schemas.microsoft.com/office/powerpoint/2010/main" val="3972537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Spreads</a:t>
            </a:r>
            <a:endParaRPr lang="en-US" dirty="0"/>
          </a:p>
        </p:txBody>
      </p:sp>
      <p:sp>
        <p:nvSpPr>
          <p:cNvPr id="3" name="Content Placeholder 2"/>
          <p:cNvSpPr>
            <a:spLocks noGrp="1"/>
          </p:cNvSpPr>
          <p:nvPr>
            <p:ph idx="1"/>
          </p:nvPr>
        </p:nvSpPr>
        <p:spPr>
          <a:xfrm>
            <a:off x="0" y="1735138"/>
            <a:ext cx="4218903" cy="4849126"/>
          </a:xfrm>
        </p:spPr>
        <p:txBody>
          <a:bodyPr>
            <a:normAutofit/>
          </a:bodyPr>
          <a:lstStyle/>
          <a:p>
            <a:r>
              <a:rPr lang="en-US" i="1" dirty="0" smtClean="0"/>
              <a:t>The </a:t>
            </a:r>
            <a:r>
              <a:rPr lang="fr-FR" i="1" dirty="0" smtClean="0"/>
              <a:t>Encyclopédie</a:t>
            </a:r>
            <a:endParaRPr lang="fr-FR" dirty="0"/>
          </a:p>
          <a:p>
            <a:pPr lvl="1"/>
            <a:r>
              <a:rPr lang="en-US" dirty="0" smtClean="0"/>
              <a:t>28 Volume Encyclopedia: Helped spread Enlightened thinking </a:t>
            </a:r>
          </a:p>
          <a:p>
            <a:pPr lvl="1"/>
            <a:r>
              <a:rPr lang="en-US" dirty="0" smtClean="0"/>
              <a:t>Written by Denis Diderot</a:t>
            </a:r>
          </a:p>
          <a:p>
            <a:r>
              <a:rPr lang="en-US" dirty="0" smtClean="0"/>
              <a:t>Salons</a:t>
            </a:r>
          </a:p>
          <a:p>
            <a:pPr lvl="1"/>
            <a:r>
              <a:rPr lang="en-US" dirty="0" smtClean="0"/>
              <a:t>Informal social gatherings where Enlightened thinkers met and exchanged ideas</a:t>
            </a:r>
          </a:p>
          <a:p>
            <a:pPr lvl="1"/>
            <a:r>
              <a:rPr lang="en-US" dirty="0" smtClean="0"/>
              <a:t>Madame </a:t>
            </a:r>
            <a:r>
              <a:rPr lang="en-US" dirty="0" err="1" smtClean="0"/>
              <a:t>Geoffrin</a:t>
            </a:r>
            <a:r>
              <a:rPr lang="en-US" dirty="0" smtClean="0"/>
              <a:t> hosted many</a:t>
            </a:r>
            <a:endParaRPr lang="en-US" dirty="0"/>
          </a:p>
        </p:txBody>
      </p:sp>
      <p:pic>
        <p:nvPicPr>
          <p:cNvPr id="4" name="Picture 3"/>
          <p:cNvPicPr>
            <a:picLocks noChangeAspect="1"/>
          </p:cNvPicPr>
          <p:nvPr/>
        </p:nvPicPr>
        <p:blipFill>
          <a:blip r:embed="rId3"/>
          <a:stretch>
            <a:fillRect/>
          </a:stretch>
        </p:blipFill>
        <p:spPr>
          <a:xfrm>
            <a:off x="4379485" y="2464050"/>
            <a:ext cx="4497037" cy="2923075"/>
          </a:xfrm>
          <a:prstGeom prst="rect">
            <a:avLst/>
          </a:prstGeom>
        </p:spPr>
      </p:pic>
    </p:spTree>
    <p:extLst>
      <p:ext uri="{BB962C8B-B14F-4D97-AF65-F5344CB8AC3E}">
        <p14:creationId xmlns:p14="http://schemas.microsoft.com/office/powerpoint/2010/main" val="278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914400" y="1735138"/>
            <a:ext cx="7313613" cy="4805328"/>
          </a:xfrm>
        </p:spPr>
        <p:txBody>
          <a:bodyPr/>
          <a:lstStyle/>
          <a:p>
            <a:pPr>
              <a:buFont typeface="+mj-lt"/>
              <a:buAutoNum type="arabicPeriod"/>
            </a:pPr>
            <a:r>
              <a:rPr lang="en-US" dirty="0" smtClean="0"/>
              <a:t>Which Enlightenment thinker do you agree with most? Why? </a:t>
            </a:r>
          </a:p>
          <a:p>
            <a:pPr>
              <a:buFont typeface="+mj-lt"/>
              <a:buAutoNum type="arabicPeriod"/>
            </a:pPr>
            <a:r>
              <a:rPr lang="en-US" dirty="0" smtClean="0"/>
              <a:t>Which Enlightenment thinker had the greatest impact on America? Provide textual evidence. </a:t>
            </a:r>
          </a:p>
          <a:p>
            <a:pPr>
              <a:buFont typeface="+mj-lt"/>
              <a:buAutoNum type="arabicPeriod"/>
            </a:pPr>
            <a:r>
              <a:rPr lang="en-US" dirty="0" smtClean="0"/>
              <a:t>What is your opinion on the state of nature? Would you ever want to go back to a time without government? Why? </a:t>
            </a:r>
          </a:p>
          <a:p>
            <a:pPr>
              <a:buFont typeface="+mj-lt"/>
              <a:buAutoNum type="arabicPeriod"/>
            </a:pPr>
            <a:r>
              <a:rPr lang="en-US" dirty="0" smtClean="0"/>
              <a:t>What effect can you foresee this movement having on governments around the world? </a:t>
            </a:r>
            <a:endParaRPr lang="en-US" dirty="0" smtClean="0"/>
          </a:p>
        </p:txBody>
      </p:sp>
    </p:spTree>
    <p:extLst>
      <p:ext uri="{BB962C8B-B14F-4D97-AF65-F5344CB8AC3E}">
        <p14:creationId xmlns:p14="http://schemas.microsoft.com/office/powerpoint/2010/main" val="1091493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686854"/>
          </a:xfrm>
        </p:spPr>
        <p:txBody>
          <a:bodyPr/>
          <a:lstStyle/>
          <a:p>
            <a:r>
              <a:rPr lang="en-US" dirty="0" smtClean="0"/>
              <a:t>Causes of the Enlightenment</a:t>
            </a:r>
            <a:endParaRPr lang="en-US" dirty="0"/>
          </a:p>
        </p:txBody>
      </p:sp>
      <p:sp>
        <p:nvSpPr>
          <p:cNvPr id="3" name="Content Placeholder 2"/>
          <p:cNvSpPr>
            <a:spLocks noGrp="1"/>
          </p:cNvSpPr>
          <p:nvPr>
            <p:ph idx="1"/>
          </p:nvPr>
        </p:nvSpPr>
        <p:spPr>
          <a:xfrm>
            <a:off x="2" y="952447"/>
            <a:ext cx="4369764" cy="5905551"/>
          </a:xfrm>
        </p:spPr>
        <p:txBody>
          <a:bodyPr>
            <a:normAutofit/>
          </a:bodyPr>
          <a:lstStyle/>
          <a:p>
            <a:r>
              <a:rPr lang="en-US" dirty="0"/>
              <a:t>Scientific Revolution</a:t>
            </a:r>
          </a:p>
          <a:p>
            <a:pPr lvl="1"/>
            <a:r>
              <a:rPr lang="en-US" dirty="0" smtClean="0"/>
              <a:t>Reason &amp; Scientific </a:t>
            </a:r>
            <a:r>
              <a:rPr lang="en-US" dirty="0"/>
              <a:t>Method</a:t>
            </a:r>
          </a:p>
          <a:p>
            <a:pPr lvl="1"/>
            <a:r>
              <a:rPr lang="en-US" dirty="0"/>
              <a:t>Isaac Newton </a:t>
            </a:r>
            <a:r>
              <a:rPr lang="en-US" dirty="0" smtClean="0"/>
              <a:t>– Explained </a:t>
            </a:r>
            <a:r>
              <a:rPr lang="en-US" dirty="0"/>
              <a:t>the order of the universe</a:t>
            </a:r>
          </a:p>
          <a:p>
            <a:r>
              <a:rPr lang="en-US" dirty="0"/>
              <a:t>Abuse of Power </a:t>
            </a:r>
            <a:r>
              <a:rPr lang="en-US" dirty="0" smtClean="0"/>
              <a:t>– Absolutism</a:t>
            </a:r>
            <a:endParaRPr lang="en-US" dirty="0"/>
          </a:p>
          <a:p>
            <a:pPr lvl="1"/>
            <a:r>
              <a:rPr lang="en-US" dirty="0" smtClean="0"/>
              <a:t>Religious </a:t>
            </a:r>
            <a:r>
              <a:rPr lang="en-US" dirty="0"/>
              <a:t>tolerance revoked in France (1685)</a:t>
            </a:r>
          </a:p>
          <a:p>
            <a:pPr lvl="1"/>
            <a:r>
              <a:rPr lang="en-US" dirty="0" smtClean="0"/>
              <a:t>Protestants </a:t>
            </a:r>
            <a:r>
              <a:rPr lang="en-US" dirty="0"/>
              <a:t>fled France AND criticized Absolutism</a:t>
            </a:r>
          </a:p>
          <a:p>
            <a:r>
              <a:rPr lang="en-US" dirty="0" smtClean="0"/>
              <a:t>England’s Constitutional Monarchy</a:t>
            </a:r>
          </a:p>
          <a:p>
            <a:pPr lvl="1"/>
            <a:r>
              <a:rPr lang="en-US" dirty="0" smtClean="0"/>
              <a:t>An example of limited government</a:t>
            </a:r>
          </a:p>
          <a:p>
            <a:pPr lvl="1"/>
            <a:endParaRPr lang="en-US" dirty="0"/>
          </a:p>
        </p:txBody>
      </p:sp>
      <p:pic>
        <p:nvPicPr>
          <p:cNvPr id="5" name="Picture 4"/>
          <p:cNvPicPr>
            <a:picLocks noChangeAspect="1"/>
          </p:cNvPicPr>
          <p:nvPr/>
        </p:nvPicPr>
        <p:blipFill>
          <a:blip r:embed="rId3"/>
          <a:stretch>
            <a:fillRect/>
          </a:stretch>
        </p:blipFill>
        <p:spPr>
          <a:xfrm>
            <a:off x="4654575" y="1829304"/>
            <a:ext cx="4269620" cy="3205061"/>
          </a:xfrm>
          <a:prstGeom prst="rect">
            <a:avLst/>
          </a:prstGeom>
        </p:spPr>
      </p:pic>
    </p:spTree>
    <p:extLst>
      <p:ext uri="{BB962C8B-B14F-4D97-AF65-F5344CB8AC3E}">
        <p14:creationId xmlns:p14="http://schemas.microsoft.com/office/powerpoint/2010/main" val="102327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Enlightenment Terms</a:t>
            </a:r>
            <a:endParaRPr lang="en-US" u="sng" dirty="0"/>
          </a:p>
        </p:txBody>
      </p:sp>
      <p:sp>
        <p:nvSpPr>
          <p:cNvPr id="3" name="Content Placeholder 2"/>
          <p:cNvSpPr>
            <a:spLocks noGrp="1"/>
          </p:cNvSpPr>
          <p:nvPr>
            <p:ph idx="1"/>
          </p:nvPr>
        </p:nvSpPr>
        <p:spPr/>
        <p:txBody>
          <a:bodyPr/>
          <a:lstStyle/>
          <a:p>
            <a:pPr marL="0" indent="0" algn="ctr">
              <a:buNone/>
            </a:pPr>
            <a:r>
              <a:rPr lang="en-US" dirty="0" smtClean="0"/>
              <a:t>**Take out your “Enlightenment Terms” worksheet to define the following terms.***</a:t>
            </a:r>
          </a:p>
          <a:p>
            <a:pPr marL="0" indent="0">
              <a:buNone/>
            </a:pPr>
            <a:endParaRPr lang="en-US" dirty="0"/>
          </a:p>
          <a:p>
            <a:pPr marL="0" indent="0" algn="ctr">
              <a:buNone/>
            </a:pPr>
            <a:r>
              <a:rPr lang="en-US" dirty="0" smtClean="0"/>
              <a:t>**NO NOTES NEED IN THIS PART**</a:t>
            </a:r>
            <a:endParaRPr lang="en-US" dirty="0"/>
          </a:p>
        </p:txBody>
      </p:sp>
    </p:spTree>
    <p:extLst>
      <p:ext uri="{BB962C8B-B14F-4D97-AF65-F5344CB8AC3E}">
        <p14:creationId xmlns:p14="http://schemas.microsoft.com/office/powerpoint/2010/main" val="2735276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93" y="522693"/>
            <a:ext cx="4294163" cy="868362"/>
          </a:xfrm>
        </p:spPr>
        <p:txBody>
          <a:bodyPr/>
          <a:lstStyle/>
          <a:p>
            <a:pPr algn="l"/>
            <a:r>
              <a:rPr lang="en-US" dirty="0" smtClean="0"/>
              <a:t>State of Nature:</a:t>
            </a:r>
            <a:endParaRPr lang="en-US" dirty="0"/>
          </a:p>
        </p:txBody>
      </p:sp>
      <p:sp>
        <p:nvSpPr>
          <p:cNvPr id="4" name="Title 3"/>
          <p:cNvSpPr txBox="1">
            <a:spLocks/>
          </p:cNvSpPr>
          <p:nvPr/>
        </p:nvSpPr>
        <p:spPr>
          <a:xfrm>
            <a:off x="1" y="28129"/>
            <a:ext cx="2963578" cy="4945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200" dirty="0" smtClean="0"/>
              <a:t>Enlightenment Terms:</a:t>
            </a:r>
            <a:endParaRPr lang="en-US" sz="2200" dirty="0"/>
          </a:p>
        </p:txBody>
      </p:sp>
      <p:cxnSp>
        <p:nvCxnSpPr>
          <p:cNvPr id="6" name="Straight Connector 5"/>
          <p:cNvCxnSpPr/>
          <p:nvPr/>
        </p:nvCxnSpPr>
        <p:spPr>
          <a:xfrm>
            <a:off x="1" y="522693"/>
            <a:ext cx="914399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536393" y="1391055"/>
            <a:ext cx="7930974" cy="982506"/>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smtClean="0"/>
              <a:t>A situation without laws, government, and other controls; anarchy. </a:t>
            </a:r>
            <a:endParaRPr lang="en-US" dirty="0"/>
          </a:p>
        </p:txBody>
      </p:sp>
      <p:sp>
        <p:nvSpPr>
          <p:cNvPr id="8" name="Content Placeholder 7"/>
          <p:cNvSpPr>
            <a:spLocks noGrp="1"/>
          </p:cNvSpPr>
          <p:nvPr>
            <p:ph idx="1"/>
          </p:nvPr>
        </p:nvSpPr>
        <p:spPr>
          <a:xfrm>
            <a:off x="536393" y="4246770"/>
            <a:ext cx="7930974" cy="1433714"/>
          </a:xfrm>
        </p:spPr>
        <p:txBody>
          <a:bodyPr>
            <a:normAutofit/>
          </a:bodyPr>
          <a:lstStyle/>
          <a:p>
            <a:r>
              <a:rPr lang="en-US" dirty="0"/>
              <a:t>An agreement people make to cooperate with one another by giving up the </a:t>
            </a:r>
            <a:r>
              <a:rPr lang="en-US" i="1" dirty="0"/>
              <a:t>state of nature</a:t>
            </a:r>
            <a:r>
              <a:rPr lang="en-US" dirty="0"/>
              <a:t> and some individual rights in order to have protection and an organized society. </a:t>
            </a:r>
          </a:p>
        </p:txBody>
      </p:sp>
      <p:sp>
        <p:nvSpPr>
          <p:cNvPr id="9" name="Title 1"/>
          <p:cNvSpPr txBox="1">
            <a:spLocks/>
          </p:cNvSpPr>
          <p:nvPr/>
        </p:nvSpPr>
        <p:spPr>
          <a:xfrm>
            <a:off x="536393" y="3348171"/>
            <a:ext cx="429416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dirty="0" smtClean="0"/>
              <a:t>Social Contract:</a:t>
            </a:r>
            <a:endParaRPr lang="en-US" dirty="0"/>
          </a:p>
        </p:txBody>
      </p:sp>
      <p:sp>
        <p:nvSpPr>
          <p:cNvPr id="10" name="TextBox 9"/>
          <p:cNvSpPr txBox="1"/>
          <p:nvPr/>
        </p:nvSpPr>
        <p:spPr>
          <a:xfrm>
            <a:off x="2388628" y="2311614"/>
            <a:ext cx="4883856" cy="646331"/>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What is an example of the </a:t>
            </a:r>
            <a:r>
              <a:rPr lang="en-US" i="1" dirty="0" smtClean="0"/>
              <a:t>state of nature?</a:t>
            </a:r>
            <a:endParaRPr lang="en-US" dirty="0"/>
          </a:p>
        </p:txBody>
      </p:sp>
      <p:sp>
        <p:nvSpPr>
          <p:cNvPr id="11" name="TextBox 10"/>
          <p:cNvSpPr txBox="1"/>
          <p:nvPr/>
        </p:nvSpPr>
        <p:spPr>
          <a:xfrm>
            <a:off x="2388628" y="5544419"/>
            <a:ext cx="4883856" cy="646331"/>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When would you give up your rights?</a:t>
            </a:r>
            <a:endParaRPr lang="en-US" dirty="0"/>
          </a:p>
        </p:txBody>
      </p:sp>
    </p:spTree>
    <p:extLst>
      <p:ext uri="{BB962C8B-B14F-4D97-AF65-F5344CB8AC3E}">
        <p14:creationId xmlns:p14="http://schemas.microsoft.com/office/powerpoint/2010/main" val="36530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6393" y="522693"/>
            <a:ext cx="429416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dirty="0" smtClean="0"/>
              <a:t>Natural Rights:</a:t>
            </a:r>
            <a:endParaRPr lang="en-US" dirty="0"/>
          </a:p>
        </p:txBody>
      </p:sp>
      <p:sp>
        <p:nvSpPr>
          <p:cNvPr id="5" name="Title 3"/>
          <p:cNvSpPr txBox="1">
            <a:spLocks/>
          </p:cNvSpPr>
          <p:nvPr/>
        </p:nvSpPr>
        <p:spPr>
          <a:xfrm>
            <a:off x="1" y="28129"/>
            <a:ext cx="2963578" cy="4945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200" dirty="0" smtClean="0"/>
              <a:t>Enlightenment Terms:</a:t>
            </a:r>
            <a:endParaRPr lang="en-US" sz="2200" dirty="0"/>
          </a:p>
        </p:txBody>
      </p:sp>
      <p:cxnSp>
        <p:nvCxnSpPr>
          <p:cNvPr id="6" name="Straight Connector 5"/>
          <p:cNvCxnSpPr/>
          <p:nvPr/>
        </p:nvCxnSpPr>
        <p:spPr>
          <a:xfrm>
            <a:off x="1" y="522693"/>
            <a:ext cx="914399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536393" y="1391055"/>
            <a:ext cx="7930974" cy="982506"/>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a:t>Rights that belong to humans from birth. For example, the rights to life, liberty, and property. </a:t>
            </a:r>
          </a:p>
        </p:txBody>
      </p:sp>
      <p:sp>
        <p:nvSpPr>
          <p:cNvPr id="8" name="TextBox 7"/>
          <p:cNvSpPr txBox="1"/>
          <p:nvPr/>
        </p:nvSpPr>
        <p:spPr>
          <a:xfrm>
            <a:off x="4520968" y="744724"/>
            <a:ext cx="4623031" cy="646331"/>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What are some </a:t>
            </a:r>
            <a:r>
              <a:rPr lang="en-US" i="1" dirty="0" smtClean="0"/>
              <a:t>Natural Rights?</a:t>
            </a:r>
            <a:endParaRPr lang="en-US" dirty="0"/>
          </a:p>
        </p:txBody>
      </p:sp>
      <p:sp>
        <p:nvSpPr>
          <p:cNvPr id="9" name="Content Placeholder 7"/>
          <p:cNvSpPr txBox="1">
            <a:spLocks/>
          </p:cNvSpPr>
          <p:nvPr/>
        </p:nvSpPr>
        <p:spPr>
          <a:xfrm>
            <a:off x="536393" y="3687396"/>
            <a:ext cx="7930974" cy="1433714"/>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a:t>Regulating and correcting different parts of a government through limiting and adjusting the power of each part to ensure that no part of a government becomes too powerful. </a:t>
            </a:r>
          </a:p>
        </p:txBody>
      </p:sp>
      <p:sp>
        <p:nvSpPr>
          <p:cNvPr id="10" name="Title 1"/>
          <p:cNvSpPr txBox="1">
            <a:spLocks/>
          </p:cNvSpPr>
          <p:nvPr/>
        </p:nvSpPr>
        <p:spPr>
          <a:xfrm>
            <a:off x="536393" y="2788797"/>
            <a:ext cx="5678049"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dirty="0" smtClean="0"/>
              <a:t>Checks and Balances:</a:t>
            </a:r>
            <a:endParaRPr lang="en-US" dirty="0"/>
          </a:p>
        </p:txBody>
      </p:sp>
      <p:sp>
        <p:nvSpPr>
          <p:cNvPr id="11" name="TextBox 10"/>
          <p:cNvSpPr txBox="1"/>
          <p:nvPr/>
        </p:nvSpPr>
        <p:spPr>
          <a:xfrm>
            <a:off x="2388628" y="4985045"/>
            <a:ext cx="4883856" cy="923330"/>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How do the </a:t>
            </a:r>
            <a:r>
              <a:rPr lang="en-US" i="1" dirty="0" smtClean="0"/>
              <a:t>checks and balance </a:t>
            </a:r>
            <a:r>
              <a:rPr lang="en-US" dirty="0" smtClean="0"/>
              <a:t>work in the United States government?</a:t>
            </a:r>
            <a:endParaRPr lang="en-US" dirty="0"/>
          </a:p>
        </p:txBody>
      </p:sp>
    </p:spTree>
    <p:extLst>
      <p:ext uri="{BB962C8B-B14F-4D97-AF65-F5344CB8AC3E}">
        <p14:creationId xmlns:p14="http://schemas.microsoft.com/office/powerpoint/2010/main" val="60822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6393" y="522693"/>
            <a:ext cx="4294163" cy="868362"/>
          </a:xfrm>
        </p:spPr>
        <p:txBody>
          <a:bodyPr/>
          <a:lstStyle/>
          <a:p>
            <a:pPr algn="l"/>
            <a:r>
              <a:rPr lang="en-US" dirty="0" smtClean="0"/>
              <a:t>General Will</a:t>
            </a:r>
            <a:endParaRPr lang="en-US" dirty="0"/>
          </a:p>
        </p:txBody>
      </p:sp>
      <p:sp>
        <p:nvSpPr>
          <p:cNvPr id="5" name="Title 3"/>
          <p:cNvSpPr txBox="1">
            <a:spLocks/>
          </p:cNvSpPr>
          <p:nvPr/>
        </p:nvSpPr>
        <p:spPr>
          <a:xfrm>
            <a:off x="1" y="28129"/>
            <a:ext cx="2963578" cy="4945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200" dirty="0" smtClean="0"/>
              <a:t>Enlightenment Terms:</a:t>
            </a:r>
            <a:endParaRPr lang="en-US" sz="2200" dirty="0"/>
          </a:p>
        </p:txBody>
      </p:sp>
      <p:cxnSp>
        <p:nvCxnSpPr>
          <p:cNvPr id="6" name="Straight Connector 5"/>
          <p:cNvCxnSpPr/>
          <p:nvPr/>
        </p:nvCxnSpPr>
        <p:spPr>
          <a:xfrm>
            <a:off x="1" y="522693"/>
            <a:ext cx="914399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536393" y="1391055"/>
            <a:ext cx="8218258" cy="982506"/>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a:t>The common interests of the people as a whole; what is believed to be best for society. </a:t>
            </a:r>
          </a:p>
        </p:txBody>
      </p:sp>
      <p:sp>
        <p:nvSpPr>
          <p:cNvPr id="8" name="Content Placeholder 7"/>
          <p:cNvSpPr>
            <a:spLocks noGrp="1"/>
          </p:cNvSpPr>
          <p:nvPr>
            <p:ph idx="1"/>
          </p:nvPr>
        </p:nvSpPr>
        <p:spPr>
          <a:xfrm>
            <a:off x="536392" y="4246769"/>
            <a:ext cx="8218259" cy="1452797"/>
          </a:xfrm>
        </p:spPr>
        <p:txBody>
          <a:bodyPr>
            <a:normAutofit/>
          </a:bodyPr>
          <a:lstStyle/>
          <a:p>
            <a:r>
              <a:rPr lang="en-US" dirty="0" smtClean="0"/>
              <a:t>Intellectuals or philosophers during the Enlightenment; applied reason to the study of government. “Lovers of wisdom.”</a:t>
            </a:r>
            <a:endParaRPr lang="en-US" dirty="0"/>
          </a:p>
        </p:txBody>
      </p:sp>
      <p:sp>
        <p:nvSpPr>
          <p:cNvPr id="9" name="Title 1"/>
          <p:cNvSpPr txBox="1">
            <a:spLocks/>
          </p:cNvSpPr>
          <p:nvPr/>
        </p:nvSpPr>
        <p:spPr>
          <a:xfrm>
            <a:off x="536393" y="3348171"/>
            <a:ext cx="429416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i="1" dirty="0" smtClean="0"/>
              <a:t>Philosophe:</a:t>
            </a:r>
            <a:endParaRPr lang="en-US" i="1" dirty="0"/>
          </a:p>
        </p:txBody>
      </p:sp>
      <p:sp>
        <p:nvSpPr>
          <p:cNvPr id="10" name="TextBox 9"/>
          <p:cNvSpPr txBox="1"/>
          <p:nvPr/>
        </p:nvSpPr>
        <p:spPr>
          <a:xfrm>
            <a:off x="2388628" y="2311614"/>
            <a:ext cx="4883856" cy="646331"/>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What is an example of </a:t>
            </a:r>
            <a:r>
              <a:rPr lang="en-US" i="1" dirty="0" smtClean="0"/>
              <a:t>general will?</a:t>
            </a:r>
            <a:endParaRPr lang="en-US" i="1" dirty="0"/>
          </a:p>
        </p:txBody>
      </p:sp>
    </p:spTree>
    <p:extLst>
      <p:ext uri="{BB962C8B-B14F-4D97-AF65-F5344CB8AC3E}">
        <p14:creationId xmlns:p14="http://schemas.microsoft.com/office/powerpoint/2010/main" val="30728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English Philosophes</a:t>
            </a:r>
            <a:endParaRPr lang="en-US" i="1" dirty="0"/>
          </a:p>
        </p:txBody>
      </p:sp>
      <p:sp>
        <p:nvSpPr>
          <p:cNvPr id="3" name="Content Placeholder 2"/>
          <p:cNvSpPr>
            <a:spLocks noGrp="1"/>
          </p:cNvSpPr>
          <p:nvPr>
            <p:ph idx="1"/>
          </p:nvPr>
        </p:nvSpPr>
        <p:spPr/>
        <p:txBody>
          <a:bodyPr/>
          <a:lstStyle/>
          <a:p>
            <a:pPr marL="0" indent="0" algn="ctr">
              <a:buNone/>
            </a:pPr>
            <a:endParaRPr lang="en-US" i="1" dirty="0" smtClean="0"/>
          </a:p>
          <a:p>
            <a:pPr marL="0" indent="0" algn="ctr">
              <a:buNone/>
            </a:pPr>
            <a:endParaRPr lang="en-US" i="1" dirty="0"/>
          </a:p>
          <a:p>
            <a:pPr marL="0" indent="0" algn="ctr">
              <a:buNone/>
            </a:pPr>
            <a:r>
              <a:rPr lang="en-US" i="1" dirty="0" smtClean="0"/>
              <a:t>Back to our notes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600611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0696"/>
            <a:ext cx="7313613" cy="1250654"/>
          </a:xfrm>
        </p:spPr>
        <p:txBody>
          <a:bodyPr/>
          <a:lstStyle/>
          <a:p>
            <a:r>
              <a:rPr lang="en-US" dirty="0" smtClean="0"/>
              <a:t>Thomas Hobbes</a:t>
            </a:r>
            <a:br>
              <a:rPr lang="en-US" dirty="0" smtClean="0"/>
            </a:br>
            <a:r>
              <a:rPr lang="en-US" sz="2200" dirty="0" smtClean="0"/>
              <a:t>(1588-1679)</a:t>
            </a:r>
            <a:endParaRPr lang="en-US" sz="2200" dirty="0"/>
          </a:p>
        </p:txBody>
      </p:sp>
      <p:sp>
        <p:nvSpPr>
          <p:cNvPr id="4" name="Title 1"/>
          <p:cNvSpPr txBox="1">
            <a:spLocks/>
          </p:cNvSpPr>
          <p:nvPr/>
        </p:nvSpPr>
        <p:spPr>
          <a:xfrm>
            <a:off x="0" y="4337"/>
            <a:ext cx="2261315" cy="434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200" dirty="0" smtClean="0"/>
              <a:t>Philosophe #1:</a:t>
            </a:r>
            <a:endParaRPr lang="en-US" sz="2200" dirty="0"/>
          </a:p>
        </p:txBody>
      </p:sp>
      <p:pic>
        <p:nvPicPr>
          <p:cNvPr id="5" name="Picture 4"/>
          <p:cNvPicPr>
            <a:picLocks noChangeAspect="1"/>
          </p:cNvPicPr>
          <p:nvPr/>
        </p:nvPicPr>
        <p:blipFill>
          <a:blip r:embed="rId3"/>
          <a:stretch>
            <a:fillRect/>
          </a:stretch>
        </p:blipFill>
        <p:spPr>
          <a:xfrm>
            <a:off x="4933076" y="1451350"/>
            <a:ext cx="4030174" cy="4248218"/>
          </a:xfrm>
          <a:prstGeom prst="rect">
            <a:avLst/>
          </a:prstGeom>
        </p:spPr>
      </p:pic>
      <p:sp>
        <p:nvSpPr>
          <p:cNvPr id="6" name="Content Placeholder 5"/>
          <p:cNvSpPr>
            <a:spLocks noGrp="1"/>
          </p:cNvSpPr>
          <p:nvPr>
            <p:ph idx="1"/>
          </p:nvPr>
        </p:nvSpPr>
        <p:spPr>
          <a:xfrm>
            <a:off x="1" y="1624930"/>
            <a:ext cx="4744451" cy="2532579"/>
          </a:xfrm>
        </p:spPr>
        <p:txBody>
          <a:bodyPr>
            <a:normAutofit/>
          </a:bodyPr>
          <a:lstStyle/>
          <a:p>
            <a:r>
              <a:rPr lang="en-US" dirty="0" smtClean="0"/>
              <a:t>Believed people are naturally bad</a:t>
            </a:r>
          </a:p>
          <a:p>
            <a:r>
              <a:rPr lang="en-US" dirty="0"/>
              <a:t>State of Nature</a:t>
            </a:r>
          </a:p>
          <a:p>
            <a:pPr lvl="1"/>
            <a:r>
              <a:rPr lang="en-US" dirty="0"/>
              <a:t>War and chaos</a:t>
            </a:r>
          </a:p>
          <a:p>
            <a:pPr lvl="1"/>
            <a:r>
              <a:rPr lang="en-US" dirty="0"/>
              <a:t>“Continual fear and danger of violent death” </a:t>
            </a:r>
            <a:endParaRPr lang="en-US" dirty="0" smtClean="0"/>
          </a:p>
        </p:txBody>
      </p:sp>
      <p:sp>
        <p:nvSpPr>
          <p:cNvPr id="7" name="Content Placeholder 5"/>
          <p:cNvSpPr txBox="1">
            <a:spLocks/>
          </p:cNvSpPr>
          <p:nvPr/>
        </p:nvSpPr>
        <p:spPr>
          <a:xfrm>
            <a:off x="1" y="4680144"/>
            <a:ext cx="4933075" cy="2070862"/>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r>
              <a:rPr lang="en-US" dirty="0" smtClean="0"/>
              <a:t>Social Contract</a:t>
            </a:r>
          </a:p>
          <a:p>
            <a:pPr lvl="1"/>
            <a:r>
              <a:rPr lang="en-US" dirty="0" smtClean="0"/>
              <a:t>To obtain stability and order</a:t>
            </a:r>
          </a:p>
          <a:p>
            <a:pPr lvl="1"/>
            <a:r>
              <a:rPr lang="en-US" dirty="0" smtClean="0"/>
              <a:t>Favored Absolute Monarchy</a:t>
            </a:r>
          </a:p>
        </p:txBody>
      </p:sp>
      <p:sp>
        <p:nvSpPr>
          <p:cNvPr id="8" name="Content Placeholder 5"/>
          <p:cNvSpPr txBox="1">
            <a:spLocks/>
          </p:cNvSpPr>
          <p:nvPr/>
        </p:nvSpPr>
        <p:spPr>
          <a:xfrm>
            <a:off x="110441" y="3989856"/>
            <a:ext cx="1794632" cy="552229"/>
          </a:xfrm>
          <a:prstGeom prst="rect">
            <a:avLst/>
          </a:prstGeom>
          <a:solidFill>
            <a:srgbClr val="CCFFCC"/>
          </a:solidFill>
          <a:ln>
            <a:solidFill>
              <a:srgbClr val="000000"/>
            </a:solidFill>
          </a:ln>
        </p:spPr>
        <p:txBody>
          <a:bodyPr vert="horz" lIns="91440" tIns="45720" rIns="91440" bIns="45720" rtlCol="0">
            <a:normAutofit fontScale="92500"/>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pPr marL="0" indent="0">
              <a:buNone/>
            </a:pPr>
            <a:r>
              <a:rPr lang="en-US" b="1" i="1" u="sng" dirty="0" smtClean="0"/>
              <a:t>SOLUTION:</a:t>
            </a:r>
            <a:endParaRPr lang="en-US" b="1" i="1" u="sng" dirty="0"/>
          </a:p>
        </p:txBody>
      </p:sp>
      <p:sp>
        <p:nvSpPr>
          <p:cNvPr id="9" name="TextBox 8"/>
          <p:cNvSpPr txBox="1"/>
          <p:nvPr/>
        </p:nvSpPr>
        <p:spPr>
          <a:xfrm>
            <a:off x="110441" y="6104675"/>
            <a:ext cx="5573124" cy="646331"/>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Why do you think he favored Absolute Monarchy?</a:t>
            </a:r>
            <a:endParaRPr lang="en-US" dirty="0"/>
          </a:p>
        </p:txBody>
      </p:sp>
    </p:spTree>
    <p:extLst>
      <p:ext uri="{BB962C8B-B14F-4D97-AF65-F5344CB8AC3E}">
        <p14:creationId xmlns:p14="http://schemas.microsoft.com/office/powerpoint/2010/main" val="333933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36393" y="4029970"/>
            <a:ext cx="7313613" cy="2828030"/>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endParaRPr lang="en-US" dirty="0"/>
          </a:p>
        </p:txBody>
      </p:sp>
      <p:sp>
        <p:nvSpPr>
          <p:cNvPr id="8" name="Content Placeholder 7"/>
          <p:cNvSpPr>
            <a:spLocks noGrp="1"/>
          </p:cNvSpPr>
          <p:nvPr>
            <p:ph idx="1"/>
          </p:nvPr>
        </p:nvSpPr>
        <p:spPr>
          <a:xfrm>
            <a:off x="1" y="1451350"/>
            <a:ext cx="5480532" cy="5406650"/>
          </a:xfrm>
        </p:spPr>
        <p:txBody>
          <a:bodyPr>
            <a:normAutofit lnSpcReduction="10000"/>
          </a:bodyPr>
          <a:lstStyle/>
          <a:p>
            <a:r>
              <a:rPr lang="en-US" dirty="0" smtClean="0"/>
              <a:t>Believed people are naturally reasonable and moral</a:t>
            </a:r>
          </a:p>
          <a:p>
            <a:r>
              <a:rPr lang="en-US" dirty="0"/>
              <a:t>Natural Rights</a:t>
            </a:r>
          </a:p>
          <a:p>
            <a:pPr lvl="1"/>
            <a:r>
              <a:rPr lang="en-US" dirty="0"/>
              <a:t>Everyone is born with the right to life, liberty, </a:t>
            </a:r>
            <a:r>
              <a:rPr lang="en-US" dirty="0" smtClean="0"/>
              <a:t>property</a:t>
            </a:r>
          </a:p>
          <a:p>
            <a:r>
              <a:rPr lang="en-US" dirty="0" smtClean="0"/>
              <a:t>Consent of the Governed</a:t>
            </a:r>
          </a:p>
          <a:p>
            <a:pPr lvl="1"/>
            <a:r>
              <a:rPr lang="en-US" dirty="0" smtClean="0"/>
              <a:t>People give the government the authority to rule</a:t>
            </a:r>
          </a:p>
          <a:p>
            <a:pPr lvl="1"/>
            <a:r>
              <a:rPr lang="en-US" dirty="0" smtClean="0"/>
              <a:t>Government is required to protect </a:t>
            </a:r>
            <a:r>
              <a:rPr lang="en-US" i="1" dirty="0" smtClean="0"/>
              <a:t>natural rights</a:t>
            </a:r>
          </a:p>
          <a:p>
            <a:pPr lvl="1"/>
            <a:r>
              <a:rPr lang="en-US" dirty="0" smtClean="0"/>
              <a:t>If </a:t>
            </a:r>
            <a:r>
              <a:rPr lang="en-US" i="1" dirty="0" smtClean="0"/>
              <a:t>natural rights </a:t>
            </a:r>
            <a:r>
              <a:rPr lang="en-US" dirty="0" smtClean="0"/>
              <a:t>are violated, people have the right to overthrow a government</a:t>
            </a:r>
          </a:p>
          <a:p>
            <a:pPr lvl="1"/>
            <a:r>
              <a:rPr lang="en-US" dirty="0" smtClean="0"/>
              <a:t>Favored limited government power </a:t>
            </a:r>
          </a:p>
        </p:txBody>
      </p:sp>
      <p:sp>
        <p:nvSpPr>
          <p:cNvPr id="9" name="Title 1"/>
          <p:cNvSpPr txBox="1">
            <a:spLocks/>
          </p:cNvSpPr>
          <p:nvPr/>
        </p:nvSpPr>
        <p:spPr>
          <a:xfrm>
            <a:off x="1" y="200696"/>
            <a:ext cx="7313613" cy="12506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dirty="0" smtClean="0"/>
              <a:t>John Locke</a:t>
            </a:r>
            <a:br>
              <a:rPr lang="en-US" dirty="0" smtClean="0"/>
            </a:br>
            <a:r>
              <a:rPr lang="en-US" sz="2200" dirty="0" smtClean="0"/>
              <a:t>(1632-1704)</a:t>
            </a:r>
          </a:p>
        </p:txBody>
      </p:sp>
      <p:sp>
        <p:nvSpPr>
          <p:cNvPr id="10" name="Title 1"/>
          <p:cNvSpPr txBox="1">
            <a:spLocks/>
          </p:cNvSpPr>
          <p:nvPr/>
        </p:nvSpPr>
        <p:spPr>
          <a:xfrm>
            <a:off x="0" y="4337"/>
            <a:ext cx="2447177" cy="434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200" dirty="0" smtClean="0"/>
              <a:t>Philosophe #2:</a:t>
            </a:r>
            <a:endParaRPr lang="en-US" sz="2200" dirty="0"/>
          </a:p>
        </p:txBody>
      </p:sp>
      <p:pic>
        <p:nvPicPr>
          <p:cNvPr id="12" name="Picture 11"/>
          <p:cNvPicPr>
            <a:picLocks noChangeAspect="1"/>
          </p:cNvPicPr>
          <p:nvPr/>
        </p:nvPicPr>
        <p:blipFill>
          <a:blip r:embed="rId6"/>
          <a:stretch>
            <a:fillRect/>
          </a:stretch>
        </p:blipFill>
        <p:spPr>
          <a:xfrm>
            <a:off x="5613577" y="767344"/>
            <a:ext cx="3359587" cy="4333539"/>
          </a:xfrm>
          <a:prstGeom prst="rect">
            <a:avLst/>
          </a:prstGeom>
        </p:spPr>
      </p:pic>
      <p:sp>
        <p:nvSpPr>
          <p:cNvPr id="13" name="TextBox 12"/>
          <p:cNvSpPr txBox="1"/>
          <p:nvPr/>
        </p:nvSpPr>
        <p:spPr>
          <a:xfrm>
            <a:off x="5613577" y="5459859"/>
            <a:ext cx="3359587" cy="923330"/>
          </a:xfrm>
          <a:prstGeom prst="rect">
            <a:avLst/>
          </a:prstGeom>
          <a:noFill/>
        </p:spPr>
        <p:txBody>
          <a:bodyPr wrap="square" rtlCol="0">
            <a:spAutoFit/>
          </a:bodyPr>
          <a:lstStyle/>
          <a:p>
            <a:r>
              <a:rPr lang="en-US" dirty="0" smtClean="0"/>
              <a:t>Question:</a:t>
            </a:r>
          </a:p>
          <a:p>
            <a:pPr marL="285750" indent="-285750">
              <a:buFont typeface="Arial"/>
              <a:buChar char="•"/>
            </a:pPr>
            <a:r>
              <a:rPr lang="en-US" dirty="0" smtClean="0"/>
              <a:t>When do YOU think it’s okay to overthrow a government?</a:t>
            </a:r>
            <a:endParaRPr lang="en-US" dirty="0"/>
          </a:p>
        </p:txBody>
      </p:sp>
    </p:spTree>
    <p:extLst>
      <p:ext uri="{BB962C8B-B14F-4D97-AF65-F5344CB8AC3E}">
        <p14:creationId xmlns:p14="http://schemas.microsoft.com/office/powerpoint/2010/main" val="3575760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2304</TotalTime>
  <Words>1445</Words>
  <Application>Microsoft Office PowerPoint</Application>
  <PresentationFormat>On-screen Show (4:3)</PresentationFormat>
  <Paragraphs>129</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Goudy Old Style</vt:lpstr>
      <vt:lpstr>Impact</vt:lpstr>
      <vt:lpstr>Rockwell</vt:lpstr>
      <vt:lpstr>Wingdings</vt:lpstr>
      <vt:lpstr>Inkwell</vt:lpstr>
      <vt:lpstr>The Enlightenment (The Age of Reason)</vt:lpstr>
      <vt:lpstr>Causes of the Enlightenment</vt:lpstr>
      <vt:lpstr>Enlightenment Terms</vt:lpstr>
      <vt:lpstr>State of Nature:</vt:lpstr>
      <vt:lpstr>PowerPoint Presentation</vt:lpstr>
      <vt:lpstr>General Will</vt:lpstr>
      <vt:lpstr>English Philosophes</vt:lpstr>
      <vt:lpstr>Thomas Hobbes (1588-1679)</vt:lpstr>
      <vt:lpstr>PowerPoint Presentation</vt:lpstr>
      <vt:lpstr>Questions</vt:lpstr>
      <vt:lpstr>The Enlightenment Continued:  French Philosophes</vt:lpstr>
      <vt:lpstr>Montesquieu (1689-1755)</vt:lpstr>
      <vt:lpstr>Jean-Jacques Rousseau (1712-1778)</vt:lpstr>
      <vt:lpstr>Enlightenment Spreads</vt:lpstr>
      <vt:lpstr>Questions</vt:lpstr>
    </vt:vector>
  </TitlesOfParts>
  <Company>RSU 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 (The Age of Reason)</dc:title>
  <dc:creator>Stephen Foster</dc:creator>
  <cp:lastModifiedBy>Aaron Dail</cp:lastModifiedBy>
  <cp:revision>32</cp:revision>
  <dcterms:created xsi:type="dcterms:W3CDTF">2016-01-11T22:41:28Z</dcterms:created>
  <dcterms:modified xsi:type="dcterms:W3CDTF">2018-01-12T16:33:53Z</dcterms:modified>
</cp:coreProperties>
</file>