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5B16B2-07EE-45E0-83F8-C10F9CA6F87E}" type="doc">
      <dgm:prSet loTypeId="urn:microsoft.com/office/officeart/2016/7/layout/BasicLinearProcessNumbered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E328BE-9F6D-4420-ACD4-9FBE96669608}">
      <dgm:prSet/>
      <dgm:spPr/>
      <dgm:t>
        <a:bodyPr/>
        <a:lstStyle/>
        <a:p>
          <a:r>
            <a:rPr lang="en-US" dirty="0"/>
            <a:t>They believe in a candidate or cause which that candidate supports.</a:t>
          </a:r>
        </a:p>
      </dgm:t>
    </dgm:pt>
    <dgm:pt modelId="{D32AE20D-51A0-4A4B-83DC-4571CA035083}" type="parTrans" cxnId="{84E7F469-DBAB-4007-87C0-AB058CAAB1FD}">
      <dgm:prSet/>
      <dgm:spPr/>
      <dgm:t>
        <a:bodyPr/>
        <a:lstStyle/>
        <a:p>
          <a:endParaRPr lang="en-US"/>
        </a:p>
      </dgm:t>
    </dgm:pt>
    <dgm:pt modelId="{151BA6AC-2ED4-40BD-8A13-75D5AAC8B5E4}" type="sibTrans" cxnId="{84E7F469-DBAB-4007-87C0-AB058CAAB1FD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57EE2250-9417-4175-9B5E-C809B27CB177}">
      <dgm:prSet/>
      <dgm:spPr/>
      <dgm:t>
        <a:bodyPr/>
        <a:lstStyle/>
        <a:p>
          <a:r>
            <a:rPr lang="en-US"/>
            <a:t>They want access to government </a:t>
          </a:r>
        </a:p>
      </dgm:t>
    </dgm:pt>
    <dgm:pt modelId="{10CA97F8-721C-4B04-B6C8-A57E69BD9E4F}" type="parTrans" cxnId="{038800AD-5776-482C-AB8C-9C7C2A61555C}">
      <dgm:prSet/>
      <dgm:spPr/>
      <dgm:t>
        <a:bodyPr/>
        <a:lstStyle/>
        <a:p>
          <a:endParaRPr lang="en-US"/>
        </a:p>
      </dgm:t>
    </dgm:pt>
    <dgm:pt modelId="{3A475D4E-3794-48F0-97E0-CF883F727460}" type="sibTrans" cxnId="{038800AD-5776-482C-AB8C-9C7C2A61555C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FD20BC74-602F-4B54-870C-368DF747A720}">
      <dgm:prSet/>
      <dgm:spPr/>
      <dgm:t>
        <a:bodyPr/>
        <a:lstStyle/>
        <a:p>
          <a:r>
            <a:rPr lang="en-US"/>
            <a:t>This may come in the form of: Special Recommendations, Fame, Legal Assistance, Appointments, etc.</a:t>
          </a:r>
        </a:p>
      </dgm:t>
    </dgm:pt>
    <dgm:pt modelId="{74B01469-13CC-400A-87B6-6E01A65F94E8}" type="parTrans" cxnId="{06CCE36E-5106-47BF-8C68-475576F6D6CF}">
      <dgm:prSet/>
      <dgm:spPr/>
      <dgm:t>
        <a:bodyPr/>
        <a:lstStyle/>
        <a:p>
          <a:endParaRPr lang="en-US"/>
        </a:p>
      </dgm:t>
    </dgm:pt>
    <dgm:pt modelId="{098DEE7C-4231-478D-8E8E-6D3E5B9DD008}" type="sibTrans" cxnId="{06CCE36E-5106-47BF-8C68-475576F6D6CF}">
      <dgm:prSet/>
      <dgm:spPr/>
      <dgm:t>
        <a:bodyPr/>
        <a:lstStyle/>
        <a:p>
          <a:endParaRPr lang="en-US"/>
        </a:p>
      </dgm:t>
    </dgm:pt>
    <dgm:pt modelId="{C24AC20C-EC3B-404A-BD32-930AE1410DDA}" type="pres">
      <dgm:prSet presAssocID="{E95B16B2-07EE-45E0-83F8-C10F9CA6F87E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2E1D00-E823-4DAC-B54C-74A2CE9C3CB3}" type="pres">
      <dgm:prSet presAssocID="{9AE328BE-9F6D-4420-ACD4-9FBE96669608}" presName="compositeNode" presStyleCnt="0">
        <dgm:presLayoutVars>
          <dgm:bulletEnabled val="1"/>
        </dgm:presLayoutVars>
      </dgm:prSet>
      <dgm:spPr/>
    </dgm:pt>
    <dgm:pt modelId="{0DE8CB89-EA24-464E-A233-539FF314DAE4}" type="pres">
      <dgm:prSet presAssocID="{9AE328BE-9F6D-4420-ACD4-9FBE96669608}" presName="bgRect" presStyleLbl="bgAccFollowNode1" presStyleIdx="0" presStyleCnt="2"/>
      <dgm:spPr/>
      <dgm:t>
        <a:bodyPr/>
        <a:lstStyle/>
        <a:p>
          <a:endParaRPr lang="en-US"/>
        </a:p>
      </dgm:t>
    </dgm:pt>
    <dgm:pt modelId="{A1C285BF-0A26-4AE2-92A8-B0DA04085F09}" type="pres">
      <dgm:prSet presAssocID="{151BA6AC-2ED4-40BD-8A13-75D5AAC8B5E4}" presName="sibTransNodeCircle" presStyleLbl="alignNode1" presStyleIdx="0" presStyleCnt="4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07ABEB76-7AEB-4310-A5AD-5618490538C1}" type="pres">
      <dgm:prSet presAssocID="{9AE328BE-9F6D-4420-ACD4-9FBE96669608}" presName="bottomLine" presStyleLbl="alignNode1" presStyleIdx="1" presStyleCnt="4">
        <dgm:presLayoutVars/>
      </dgm:prSet>
      <dgm:spPr/>
    </dgm:pt>
    <dgm:pt modelId="{C2A1FA15-096D-42B3-B31F-3E6AF713F70C}" type="pres">
      <dgm:prSet presAssocID="{9AE328BE-9F6D-4420-ACD4-9FBE96669608}" presName="nodeText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DF76E3-A893-453F-B942-9DCCD2BD9C36}" type="pres">
      <dgm:prSet presAssocID="{151BA6AC-2ED4-40BD-8A13-75D5AAC8B5E4}" presName="sibTrans" presStyleCnt="0"/>
      <dgm:spPr/>
    </dgm:pt>
    <dgm:pt modelId="{397149B8-9C51-4503-B366-97AE9EB651AB}" type="pres">
      <dgm:prSet presAssocID="{57EE2250-9417-4175-9B5E-C809B27CB177}" presName="compositeNode" presStyleCnt="0">
        <dgm:presLayoutVars>
          <dgm:bulletEnabled val="1"/>
        </dgm:presLayoutVars>
      </dgm:prSet>
      <dgm:spPr/>
    </dgm:pt>
    <dgm:pt modelId="{AFA4546E-4C35-4AF8-B187-63C5C8D90F42}" type="pres">
      <dgm:prSet presAssocID="{57EE2250-9417-4175-9B5E-C809B27CB177}" presName="bgRect" presStyleLbl="bgAccFollowNode1" presStyleIdx="1" presStyleCnt="2"/>
      <dgm:spPr/>
      <dgm:t>
        <a:bodyPr/>
        <a:lstStyle/>
        <a:p>
          <a:endParaRPr lang="en-US"/>
        </a:p>
      </dgm:t>
    </dgm:pt>
    <dgm:pt modelId="{24496B67-89A8-4D66-900A-706A7BDC815F}" type="pres">
      <dgm:prSet presAssocID="{3A475D4E-3794-48F0-97E0-CF883F727460}" presName="sibTransNodeCircle" presStyleLbl="alignNode1" presStyleIdx="2" presStyleCnt="4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CC8120BF-A6CF-42F6-AE7A-158EC5C92634}" type="pres">
      <dgm:prSet presAssocID="{57EE2250-9417-4175-9B5E-C809B27CB177}" presName="bottomLine" presStyleLbl="alignNode1" presStyleIdx="3" presStyleCnt="4">
        <dgm:presLayoutVars/>
      </dgm:prSet>
      <dgm:spPr/>
    </dgm:pt>
    <dgm:pt modelId="{4E2B992D-998D-4C7C-A3B2-F120EB56FFB8}" type="pres">
      <dgm:prSet presAssocID="{57EE2250-9417-4175-9B5E-C809B27CB177}" presName="nodeText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E7F469-DBAB-4007-87C0-AB058CAAB1FD}" srcId="{E95B16B2-07EE-45E0-83F8-C10F9CA6F87E}" destId="{9AE328BE-9F6D-4420-ACD4-9FBE96669608}" srcOrd="0" destOrd="0" parTransId="{D32AE20D-51A0-4A4B-83DC-4571CA035083}" sibTransId="{151BA6AC-2ED4-40BD-8A13-75D5AAC8B5E4}"/>
    <dgm:cxn modelId="{038800AD-5776-482C-AB8C-9C7C2A61555C}" srcId="{E95B16B2-07EE-45E0-83F8-C10F9CA6F87E}" destId="{57EE2250-9417-4175-9B5E-C809B27CB177}" srcOrd="1" destOrd="0" parTransId="{10CA97F8-721C-4B04-B6C8-A57E69BD9E4F}" sibTransId="{3A475D4E-3794-48F0-97E0-CF883F727460}"/>
    <dgm:cxn modelId="{76344061-6F22-4976-92EB-594773BD9AB6}" type="presOf" srcId="{57EE2250-9417-4175-9B5E-C809B27CB177}" destId="{4E2B992D-998D-4C7C-A3B2-F120EB56FFB8}" srcOrd="1" destOrd="0" presId="urn:microsoft.com/office/officeart/2016/7/layout/BasicLinearProcessNumbered"/>
    <dgm:cxn modelId="{633350CB-860F-4CAC-90FC-9E524EFB6F43}" type="presOf" srcId="{3A475D4E-3794-48F0-97E0-CF883F727460}" destId="{24496B67-89A8-4D66-900A-706A7BDC815F}" srcOrd="0" destOrd="0" presId="urn:microsoft.com/office/officeart/2016/7/layout/BasicLinearProcessNumbered"/>
    <dgm:cxn modelId="{3FBEA433-870C-4B06-A414-5F096F07D88B}" type="presOf" srcId="{9AE328BE-9F6D-4420-ACD4-9FBE96669608}" destId="{0DE8CB89-EA24-464E-A233-539FF314DAE4}" srcOrd="0" destOrd="0" presId="urn:microsoft.com/office/officeart/2016/7/layout/BasicLinearProcessNumbered"/>
    <dgm:cxn modelId="{AFA2FE28-DB6E-46A2-9187-BE4096AD1E9A}" type="presOf" srcId="{151BA6AC-2ED4-40BD-8A13-75D5AAC8B5E4}" destId="{A1C285BF-0A26-4AE2-92A8-B0DA04085F09}" srcOrd="0" destOrd="0" presId="urn:microsoft.com/office/officeart/2016/7/layout/BasicLinearProcessNumbered"/>
    <dgm:cxn modelId="{261EC0D6-DEE1-4F19-90D9-21DBC541C6B2}" type="presOf" srcId="{57EE2250-9417-4175-9B5E-C809B27CB177}" destId="{AFA4546E-4C35-4AF8-B187-63C5C8D90F42}" srcOrd="0" destOrd="0" presId="urn:microsoft.com/office/officeart/2016/7/layout/BasicLinearProcessNumbered"/>
    <dgm:cxn modelId="{8867BE91-9A63-4117-91A8-FFE82D313241}" type="presOf" srcId="{E95B16B2-07EE-45E0-83F8-C10F9CA6F87E}" destId="{C24AC20C-EC3B-404A-BD32-930AE1410DDA}" srcOrd="0" destOrd="0" presId="urn:microsoft.com/office/officeart/2016/7/layout/BasicLinearProcessNumbered"/>
    <dgm:cxn modelId="{3039E2AB-8B39-45FC-840A-E3213031A712}" type="presOf" srcId="{FD20BC74-602F-4B54-870C-368DF747A720}" destId="{4E2B992D-998D-4C7C-A3B2-F120EB56FFB8}" srcOrd="0" destOrd="1" presId="urn:microsoft.com/office/officeart/2016/7/layout/BasicLinearProcessNumbered"/>
    <dgm:cxn modelId="{244E4414-B3F8-4581-9911-210066C7692A}" type="presOf" srcId="{9AE328BE-9F6D-4420-ACD4-9FBE96669608}" destId="{C2A1FA15-096D-42B3-B31F-3E6AF713F70C}" srcOrd="1" destOrd="0" presId="urn:microsoft.com/office/officeart/2016/7/layout/BasicLinearProcessNumbered"/>
    <dgm:cxn modelId="{06CCE36E-5106-47BF-8C68-475576F6D6CF}" srcId="{57EE2250-9417-4175-9B5E-C809B27CB177}" destId="{FD20BC74-602F-4B54-870C-368DF747A720}" srcOrd="0" destOrd="0" parTransId="{74B01469-13CC-400A-87B6-6E01A65F94E8}" sibTransId="{098DEE7C-4231-478D-8E8E-6D3E5B9DD008}"/>
    <dgm:cxn modelId="{AD7D680E-3811-479F-9551-B5368FA1B70F}" type="presParOf" srcId="{C24AC20C-EC3B-404A-BD32-930AE1410DDA}" destId="{562E1D00-E823-4DAC-B54C-74A2CE9C3CB3}" srcOrd="0" destOrd="0" presId="urn:microsoft.com/office/officeart/2016/7/layout/BasicLinearProcessNumbered"/>
    <dgm:cxn modelId="{6781C5EF-A43A-460E-A6F6-9EBA9949DB63}" type="presParOf" srcId="{562E1D00-E823-4DAC-B54C-74A2CE9C3CB3}" destId="{0DE8CB89-EA24-464E-A233-539FF314DAE4}" srcOrd="0" destOrd="0" presId="urn:microsoft.com/office/officeart/2016/7/layout/BasicLinearProcessNumbered"/>
    <dgm:cxn modelId="{C202F5D6-8DF0-46D6-8E7A-17C7C6D9AEB9}" type="presParOf" srcId="{562E1D00-E823-4DAC-B54C-74A2CE9C3CB3}" destId="{A1C285BF-0A26-4AE2-92A8-B0DA04085F09}" srcOrd="1" destOrd="0" presId="urn:microsoft.com/office/officeart/2016/7/layout/BasicLinearProcessNumbered"/>
    <dgm:cxn modelId="{FF794A71-4D96-42F0-87F3-75819884D4EB}" type="presParOf" srcId="{562E1D00-E823-4DAC-B54C-74A2CE9C3CB3}" destId="{07ABEB76-7AEB-4310-A5AD-5618490538C1}" srcOrd="2" destOrd="0" presId="urn:microsoft.com/office/officeart/2016/7/layout/BasicLinearProcessNumbered"/>
    <dgm:cxn modelId="{541C2ED7-CA10-4364-9525-1DA42B77D2B6}" type="presParOf" srcId="{562E1D00-E823-4DAC-B54C-74A2CE9C3CB3}" destId="{C2A1FA15-096D-42B3-B31F-3E6AF713F70C}" srcOrd="3" destOrd="0" presId="urn:microsoft.com/office/officeart/2016/7/layout/BasicLinearProcessNumbered"/>
    <dgm:cxn modelId="{D11B685F-C9AC-4176-995D-7D97B99D3BEF}" type="presParOf" srcId="{C24AC20C-EC3B-404A-BD32-930AE1410DDA}" destId="{CFDF76E3-A893-453F-B942-9DCCD2BD9C36}" srcOrd="1" destOrd="0" presId="urn:microsoft.com/office/officeart/2016/7/layout/BasicLinearProcessNumbered"/>
    <dgm:cxn modelId="{5EFBB0AC-A6DA-4127-AD34-B8ACB0AE3EB9}" type="presParOf" srcId="{C24AC20C-EC3B-404A-BD32-930AE1410DDA}" destId="{397149B8-9C51-4503-B366-97AE9EB651AB}" srcOrd="2" destOrd="0" presId="urn:microsoft.com/office/officeart/2016/7/layout/BasicLinearProcessNumbered"/>
    <dgm:cxn modelId="{67285B60-1BDE-4D61-8AED-F3F9E01D5A0F}" type="presParOf" srcId="{397149B8-9C51-4503-B366-97AE9EB651AB}" destId="{AFA4546E-4C35-4AF8-B187-63C5C8D90F42}" srcOrd="0" destOrd="0" presId="urn:microsoft.com/office/officeart/2016/7/layout/BasicLinearProcessNumbered"/>
    <dgm:cxn modelId="{FEA64952-0D9D-4DEB-9338-47B336D400FA}" type="presParOf" srcId="{397149B8-9C51-4503-B366-97AE9EB651AB}" destId="{24496B67-89A8-4D66-900A-706A7BDC815F}" srcOrd="1" destOrd="0" presId="urn:microsoft.com/office/officeart/2016/7/layout/BasicLinearProcessNumbered"/>
    <dgm:cxn modelId="{AE20ABB1-B582-4383-AC72-17B88EFCCA4D}" type="presParOf" srcId="{397149B8-9C51-4503-B366-97AE9EB651AB}" destId="{CC8120BF-A6CF-42F6-AE7A-158EC5C92634}" srcOrd="2" destOrd="0" presId="urn:microsoft.com/office/officeart/2016/7/layout/BasicLinearProcessNumbered"/>
    <dgm:cxn modelId="{AFE84E79-9D2F-4F37-9B56-2FBBB9FEEB26}" type="presParOf" srcId="{397149B8-9C51-4503-B366-97AE9EB651AB}" destId="{4E2B992D-998D-4C7C-A3B2-F120EB56FFB8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8D4DE3-3FD8-4CA6-9AA9-376AE351852F}" type="doc">
      <dgm:prSet loTypeId="urn:microsoft.com/office/officeart/2005/8/layout/defaul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2BF2FD4-5F58-4781-9A89-8B71471109F5}">
      <dgm:prSet/>
      <dgm:spPr/>
      <dgm:t>
        <a:bodyPr/>
        <a:lstStyle/>
        <a:p>
          <a:r>
            <a:rPr lang="en-US" dirty="0"/>
            <a:t>Hard Money</a:t>
          </a:r>
        </a:p>
      </dgm:t>
    </dgm:pt>
    <dgm:pt modelId="{67ACDA28-725E-4D23-9B49-5A5130403776}" type="parTrans" cxnId="{78D53493-F81F-489B-B444-708B712BFBE9}">
      <dgm:prSet/>
      <dgm:spPr/>
      <dgm:t>
        <a:bodyPr/>
        <a:lstStyle/>
        <a:p>
          <a:endParaRPr lang="en-US"/>
        </a:p>
      </dgm:t>
    </dgm:pt>
    <dgm:pt modelId="{C7765818-7208-4708-A2B8-358D31D0ACE4}" type="sibTrans" cxnId="{78D53493-F81F-489B-B444-708B712BFBE9}">
      <dgm:prSet/>
      <dgm:spPr/>
      <dgm:t>
        <a:bodyPr/>
        <a:lstStyle/>
        <a:p>
          <a:endParaRPr lang="en-US"/>
        </a:p>
      </dgm:t>
    </dgm:pt>
    <dgm:pt modelId="{B9804FC5-D612-4D6B-8579-47885A941B4F}">
      <dgm:prSet/>
      <dgm:spPr/>
      <dgm:t>
        <a:bodyPr/>
        <a:lstStyle/>
        <a:p>
          <a:r>
            <a:rPr lang="en-US" dirty="0"/>
            <a:t>Contributions made directly to a candidate</a:t>
          </a:r>
        </a:p>
      </dgm:t>
    </dgm:pt>
    <dgm:pt modelId="{1D48EBD3-E10F-46B4-8E6E-C752E0E9B9D2}" type="parTrans" cxnId="{46083EAB-E2FD-4080-98ED-F8A4915A0908}">
      <dgm:prSet/>
      <dgm:spPr/>
      <dgm:t>
        <a:bodyPr/>
        <a:lstStyle/>
        <a:p>
          <a:endParaRPr lang="en-US"/>
        </a:p>
      </dgm:t>
    </dgm:pt>
    <dgm:pt modelId="{C23074B0-66BE-4673-AD4C-233807E267CA}" type="sibTrans" cxnId="{46083EAB-E2FD-4080-98ED-F8A4915A0908}">
      <dgm:prSet/>
      <dgm:spPr/>
      <dgm:t>
        <a:bodyPr/>
        <a:lstStyle/>
        <a:p>
          <a:endParaRPr lang="en-US"/>
        </a:p>
      </dgm:t>
    </dgm:pt>
    <dgm:pt modelId="{DE3968FE-7D1E-4107-803E-1C56AB1FB1C9}">
      <dgm:prSet/>
      <dgm:spPr/>
      <dgm:t>
        <a:bodyPr/>
        <a:lstStyle/>
        <a:p>
          <a:r>
            <a:rPr lang="en-US" dirty="0"/>
            <a:t>Regulated by the Federal Government</a:t>
          </a:r>
        </a:p>
      </dgm:t>
    </dgm:pt>
    <dgm:pt modelId="{3CB53A5F-E475-470C-A96E-41D6371187C8}" type="parTrans" cxnId="{3A04E1C7-739C-4213-9730-AB8F5FD128F1}">
      <dgm:prSet/>
      <dgm:spPr/>
      <dgm:t>
        <a:bodyPr/>
        <a:lstStyle/>
        <a:p>
          <a:endParaRPr lang="en-US"/>
        </a:p>
      </dgm:t>
    </dgm:pt>
    <dgm:pt modelId="{09A2CA72-8F58-4482-9866-4F06135A8B63}" type="sibTrans" cxnId="{3A04E1C7-739C-4213-9730-AB8F5FD128F1}">
      <dgm:prSet/>
      <dgm:spPr/>
      <dgm:t>
        <a:bodyPr/>
        <a:lstStyle/>
        <a:p>
          <a:endParaRPr lang="en-US"/>
        </a:p>
      </dgm:t>
    </dgm:pt>
    <dgm:pt modelId="{AEECFBE6-F7B9-40C9-B3DA-08A49D2185B1}">
      <dgm:prSet/>
      <dgm:spPr/>
      <dgm:t>
        <a:bodyPr/>
        <a:lstStyle/>
        <a:p>
          <a:r>
            <a:rPr lang="en-US"/>
            <a:t>Soft Money</a:t>
          </a:r>
        </a:p>
      </dgm:t>
    </dgm:pt>
    <dgm:pt modelId="{B680302F-88FF-47C5-9727-A8207905CD2B}" type="parTrans" cxnId="{939E512A-186F-4E3D-ADFB-295238828C2B}">
      <dgm:prSet/>
      <dgm:spPr/>
      <dgm:t>
        <a:bodyPr/>
        <a:lstStyle/>
        <a:p>
          <a:endParaRPr lang="en-US"/>
        </a:p>
      </dgm:t>
    </dgm:pt>
    <dgm:pt modelId="{F59A29DF-25B6-4473-BE18-5A13DFF57603}" type="sibTrans" cxnId="{939E512A-186F-4E3D-ADFB-295238828C2B}">
      <dgm:prSet/>
      <dgm:spPr/>
      <dgm:t>
        <a:bodyPr/>
        <a:lstStyle/>
        <a:p>
          <a:endParaRPr lang="en-US"/>
        </a:p>
      </dgm:t>
    </dgm:pt>
    <dgm:pt modelId="{305A9B2C-EB89-43E4-BCF6-1B88988AC824}">
      <dgm:prSet/>
      <dgm:spPr/>
      <dgm:t>
        <a:bodyPr/>
        <a:lstStyle/>
        <a:p>
          <a:r>
            <a:rPr lang="en-US" dirty="0"/>
            <a:t>Money that is not directly given to a candidate but instead used </a:t>
          </a:r>
          <a:r>
            <a:rPr lang="en-US" dirty="0" smtClean="0"/>
            <a:t>in </a:t>
          </a:r>
          <a:r>
            <a:rPr lang="en-US" dirty="0"/>
            <a:t>support of that person. </a:t>
          </a:r>
        </a:p>
      </dgm:t>
    </dgm:pt>
    <dgm:pt modelId="{AE90EE69-4A2E-41F5-B971-59F358A4237A}" type="parTrans" cxnId="{B383DD1F-568C-48A9-9491-3BEEAC90B7AA}">
      <dgm:prSet/>
      <dgm:spPr/>
      <dgm:t>
        <a:bodyPr/>
        <a:lstStyle/>
        <a:p>
          <a:endParaRPr lang="en-US"/>
        </a:p>
      </dgm:t>
    </dgm:pt>
    <dgm:pt modelId="{9FCD532A-2792-4F54-AE96-C6F7470DCBA7}" type="sibTrans" cxnId="{B383DD1F-568C-48A9-9491-3BEEAC90B7AA}">
      <dgm:prSet/>
      <dgm:spPr/>
      <dgm:t>
        <a:bodyPr/>
        <a:lstStyle/>
        <a:p>
          <a:endParaRPr lang="en-US"/>
        </a:p>
      </dgm:t>
    </dgm:pt>
    <dgm:pt modelId="{DE37C200-AFDB-4DCA-9FBA-6C83478DF393}">
      <dgm:prSet/>
      <dgm:spPr/>
      <dgm:t>
        <a:bodyPr/>
        <a:lstStyle/>
        <a:p>
          <a:r>
            <a:rPr lang="en-US" dirty="0"/>
            <a:t>Little to no regulation</a:t>
          </a:r>
        </a:p>
      </dgm:t>
    </dgm:pt>
    <dgm:pt modelId="{D773AF53-64B9-4839-9E30-2568F66CC567}" type="parTrans" cxnId="{DE92E0CE-0E87-449E-AA01-9B1EA7996BF9}">
      <dgm:prSet/>
      <dgm:spPr/>
      <dgm:t>
        <a:bodyPr/>
        <a:lstStyle/>
        <a:p>
          <a:endParaRPr lang="en-US"/>
        </a:p>
      </dgm:t>
    </dgm:pt>
    <dgm:pt modelId="{DB58EEEC-1F3B-4B6D-9280-4D839B5CF92E}" type="sibTrans" cxnId="{DE92E0CE-0E87-449E-AA01-9B1EA7996BF9}">
      <dgm:prSet/>
      <dgm:spPr/>
      <dgm:t>
        <a:bodyPr/>
        <a:lstStyle/>
        <a:p>
          <a:endParaRPr lang="en-US"/>
        </a:p>
      </dgm:t>
    </dgm:pt>
    <dgm:pt modelId="{A4772301-3D64-40BF-8B79-79C62C1095B4}" type="pres">
      <dgm:prSet presAssocID="{D58D4DE3-3FD8-4CA6-9AA9-376AE351852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08286E-0E9A-4ED6-8457-96C913CCB0CC}" type="pres">
      <dgm:prSet presAssocID="{72BF2FD4-5F58-4781-9A89-8B71471109F5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3E9447-6EAD-406D-AF12-7D05F51825F9}" type="pres">
      <dgm:prSet presAssocID="{C7765818-7208-4708-A2B8-358D31D0ACE4}" presName="sibTrans" presStyleCnt="0"/>
      <dgm:spPr/>
    </dgm:pt>
    <dgm:pt modelId="{F01D3B11-18AB-4FEA-8D0E-A7E2681D25DC}" type="pres">
      <dgm:prSet presAssocID="{AEECFBE6-F7B9-40C9-B3DA-08A49D2185B1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9E512A-186F-4E3D-ADFB-295238828C2B}" srcId="{D58D4DE3-3FD8-4CA6-9AA9-376AE351852F}" destId="{AEECFBE6-F7B9-40C9-B3DA-08A49D2185B1}" srcOrd="1" destOrd="0" parTransId="{B680302F-88FF-47C5-9727-A8207905CD2B}" sibTransId="{F59A29DF-25B6-4473-BE18-5A13DFF57603}"/>
    <dgm:cxn modelId="{A48DFB1A-CBCA-4DC8-B274-B4EFF6B9E8C7}" type="presOf" srcId="{B9804FC5-D612-4D6B-8579-47885A941B4F}" destId="{4008286E-0E9A-4ED6-8457-96C913CCB0CC}" srcOrd="0" destOrd="1" presId="urn:microsoft.com/office/officeart/2005/8/layout/default"/>
    <dgm:cxn modelId="{9E1A17C8-A354-4418-B7B4-D875576EDE74}" type="presOf" srcId="{DE3968FE-7D1E-4107-803E-1C56AB1FB1C9}" destId="{4008286E-0E9A-4ED6-8457-96C913CCB0CC}" srcOrd="0" destOrd="2" presId="urn:microsoft.com/office/officeart/2005/8/layout/default"/>
    <dgm:cxn modelId="{55B5F280-E3DC-44E0-8158-B186D5BB0A09}" type="presOf" srcId="{72BF2FD4-5F58-4781-9A89-8B71471109F5}" destId="{4008286E-0E9A-4ED6-8457-96C913CCB0CC}" srcOrd="0" destOrd="0" presId="urn:microsoft.com/office/officeart/2005/8/layout/default"/>
    <dgm:cxn modelId="{B383DD1F-568C-48A9-9491-3BEEAC90B7AA}" srcId="{AEECFBE6-F7B9-40C9-B3DA-08A49D2185B1}" destId="{305A9B2C-EB89-43E4-BCF6-1B88988AC824}" srcOrd="0" destOrd="0" parTransId="{AE90EE69-4A2E-41F5-B971-59F358A4237A}" sibTransId="{9FCD532A-2792-4F54-AE96-C6F7470DCBA7}"/>
    <dgm:cxn modelId="{25BC8F0C-8160-425D-A8D8-1273B6BAF219}" type="presOf" srcId="{AEECFBE6-F7B9-40C9-B3DA-08A49D2185B1}" destId="{F01D3B11-18AB-4FEA-8D0E-A7E2681D25DC}" srcOrd="0" destOrd="0" presId="urn:microsoft.com/office/officeart/2005/8/layout/default"/>
    <dgm:cxn modelId="{46083EAB-E2FD-4080-98ED-F8A4915A0908}" srcId="{72BF2FD4-5F58-4781-9A89-8B71471109F5}" destId="{B9804FC5-D612-4D6B-8579-47885A941B4F}" srcOrd="0" destOrd="0" parTransId="{1D48EBD3-E10F-46B4-8E6E-C752E0E9B9D2}" sibTransId="{C23074B0-66BE-4673-AD4C-233807E267CA}"/>
    <dgm:cxn modelId="{A879B393-DAFF-4FB2-A0D3-EA05B6977E79}" type="presOf" srcId="{305A9B2C-EB89-43E4-BCF6-1B88988AC824}" destId="{F01D3B11-18AB-4FEA-8D0E-A7E2681D25DC}" srcOrd="0" destOrd="1" presId="urn:microsoft.com/office/officeart/2005/8/layout/default"/>
    <dgm:cxn modelId="{6524BFC0-ECFF-40BF-BB31-1F40281FE933}" type="presOf" srcId="{D58D4DE3-3FD8-4CA6-9AA9-376AE351852F}" destId="{A4772301-3D64-40BF-8B79-79C62C1095B4}" srcOrd="0" destOrd="0" presId="urn:microsoft.com/office/officeart/2005/8/layout/default"/>
    <dgm:cxn modelId="{DE92E0CE-0E87-449E-AA01-9B1EA7996BF9}" srcId="{AEECFBE6-F7B9-40C9-B3DA-08A49D2185B1}" destId="{DE37C200-AFDB-4DCA-9FBA-6C83478DF393}" srcOrd="1" destOrd="0" parTransId="{D773AF53-64B9-4839-9E30-2568F66CC567}" sibTransId="{DB58EEEC-1F3B-4B6D-9280-4D839B5CF92E}"/>
    <dgm:cxn modelId="{78D53493-F81F-489B-B444-708B712BFBE9}" srcId="{D58D4DE3-3FD8-4CA6-9AA9-376AE351852F}" destId="{72BF2FD4-5F58-4781-9A89-8B71471109F5}" srcOrd="0" destOrd="0" parTransId="{67ACDA28-725E-4D23-9B49-5A5130403776}" sibTransId="{C7765818-7208-4708-A2B8-358D31D0ACE4}"/>
    <dgm:cxn modelId="{3A04E1C7-739C-4213-9730-AB8F5FD128F1}" srcId="{72BF2FD4-5F58-4781-9A89-8B71471109F5}" destId="{DE3968FE-7D1E-4107-803E-1C56AB1FB1C9}" srcOrd="1" destOrd="0" parTransId="{3CB53A5F-E475-470C-A96E-41D6371187C8}" sibTransId="{09A2CA72-8F58-4482-9866-4F06135A8B63}"/>
    <dgm:cxn modelId="{AC294863-A89E-49E8-B4ED-D3DE16DFFC08}" type="presOf" srcId="{DE37C200-AFDB-4DCA-9FBA-6C83478DF393}" destId="{F01D3B11-18AB-4FEA-8D0E-A7E2681D25DC}" srcOrd="0" destOrd="2" presId="urn:microsoft.com/office/officeart/2005/8/layout/default"/>
    <dgm:cxn modelId="{38B734EB-4B57-4444-B1A4-6B6A54CAC5A9}" type="presParOf" srcId="{A4772301-3D64-40BF-8B79-79C62C1095B4}" destId="{4008286E-0E9A-4ED6-8457-96C913CCB0CC}" srcOrd="0" destOrd="0" presId="urn:microsoft.com/office/officeart/2005/8/layout/default"/>
    <dgm:cxn modelId="{B7C4110E-92A1-486A-80ED-4F1AECCD1F67}" type="presParOf" srcId="{A4772301-3D64-40BF-8B79-79C62C1095B4}" destId="{483E9447-6EAD-406D-AF12-7D05F51825F9}" srcOrd="1" destOrd="0" presId="urn:microsoft.com/office/officeart/2005/8/layout/default"/>
    <dgm:cxn modelId="{9F9002E3-0AD2-4C0A-B01D-6AC391D19919}" type="presParOf" srcId="{A4772301-3D64-40BF-8B79-79C62C1095B4}" destId="{F01D3B11-18AB-4FEA-8D0E-A7E2681D25DC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E8CB89-EA24-464E-A233-539FF314DAE4}">
      <dsp:nvSpPr>
        <dsp:cNvPr id="0" name=""/>
        <dsp:cNvSpPr/>
      </dsp:nvSpPr>
      <dsp:spPr>
        <a:xfrm>
          <a:off x="1283" y="0"/>
          <a:ext cx="5006206" cy="415448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0303" tIns="330200" rIns="390303" bIns="33020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They believe in a candidate or cause which that candidate supports.</a:t>
          </a:r>
        </a:p>
      </dsp:txBody>
      <dsp:txXfrm>
        <a:off x="1283" y="1578705"/>
        <a:ext cx="5006206" cy="2492692"/>
      </dsp:txXfrm>
    </dsp:sp>
    <dsp:sp modelId="{A1C285BF-0A26-4AE2-92A8-B0DA04085F09}">
      <dsp:nvSpPr>
        <dsp:cNvPr id="0" name=""/>
        <dsp:cNvSpPr/>
      </dsp:nvSpPr>
      <dsp:spPr>
        <a:xfrm>
          <a:off x="1881213" y="415448"/>
          <a:ext cx="1246346" cy="124634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7170" tIns="12700" rIns="97170" bIns="1270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/>
            <a:t>1</a:t>
          </a:r>
        </a:p>
      </dsp:txBody>
      <dsp:txXfrm>
        <a:off x="2063736" y="597971"/>
        <a:ext cx="881300" cy="881300"/>
      </dsp:txXfrm>
    </dsp:sp>
    <dsp:sp modelId="{07ABEB76-7AEB-4310-A5AD-5618490538C1}">
      <dsp:nvSpPr>
        <dsp:cNvPr id="0" name=""/>
        <dsp:cNvSpPr/>
      </dsp:nvSpPr>
      <dsp:spPr>
        <a:xfrm>
          <a:off x="1283" y="4154416"/>
          <a:ext cx="5006206" cy="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FA4546E-4C35-4AF8-B187-63C5C8D90F42}">
      <dsp:nvSpPr>
        <dsp:cNvPr id="0" name=""/>
        <dsp:cNvSpPr/>
      </dsp:nvSpPr>
      <dsp:spPr>
        <a:xfrm>
          <a:off x="5508110" y="0"/>
          <a:ext cx="5006206" cy="415448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0303" tIns="330200" rIns="390303" bIns="33020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They want access to government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/>
            <a:t>This may come in the form of: Special Recommendations, Fame, Legal Assistance, Appointments, etc.</a:t>
          </a:r>
        </a:p>
      </dsp:txBody>
      <dsp:txXfrm>
        <a:off x="5508110" y="1578705"/>
        <a:ext cx="5006206" cy="2492692"/>
      </dsp:txXfrm>
    </dsp:sp>
    <dsp:sp modelId="{24496B67-89A8-4D66-900A-706A7BDC815F}">
      <dsp:nvSpPr>
        <dsp:cNvPr id="0" name=""/>
        <dsp:cNvSpPr/>
      </dsp:nvSpPr>
      <dsp:spPr>
        <a:xfrm>
          <a:off x="7388040" y="415448"/>
          <a:ext cx="1246346" cy="124634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7170" tIns="12700" rIns="97170" bIns="1270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/>
            <a:t>2</a:t>
          </a:r>
        </a:p>
      </dsp:txBody>
      <dsp:txXfrm>
        <a:off x="7570563" y="597971"/>
        <a:ext cx="881300" cy="881300"/>
      </dsp:txXfrm>
    </dsp:sp>
    <dsp:sp modelId="{CC8120BF-A6CF-42F6-AE7A-158EC5C92634}">
      <dsp:nvSpPr>
        <dsp:cNvPr id="0" name=""/>
        <dsp:cNvSpPr/>
      </dsp:nvSpPr>
      <dsp:spPr>
        <a:xfrm>
          <a:off x="5508110" y="4154416"/>
          <a:ext cx="5006206" cy="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08286E-0E9A-4ED6-8457-96C913CCB0CC}">
      <dsp:nvSpPr>
        <dsp:cNvPr id="0" name=""/>
        <dsp:cNvSpPr/>
      </dsp:nvSpPr>
      <dsp:spPr>
        <a:xfrm>
          <a:off x="1283" y="575395"/>
          <a:ext cx="5006160" cy="300369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Hard Money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/>
            <a:t>Contributions made directly to a candidate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/>
            <a:t>Regulated by the Federal Government</a:t>
          </a:r>
        </a:p>
      </dsp:txBody>
      <dsp:txXfrm>
        <a:off x="1283" y="575395"/>
        <a:ext cx="5006160" cy="3003696"/>
      </dsp:txXfrm>
    </dsp:sp>
    <dsp:sp modelId="{F01D3B11-18AB-4FEA-8D0E-A7E2681D25DC}">
      <dsp:nvSpPr>
        <dsp:cNvPr id="0" name=""/>
        <dsp:cNvSpPr/>
      </dsp:nvSpPr>
      <dsp:spPr>
        <a:xfrm>
          <a:off x="5508060" y="575395"/>
          <a:ext cx="5006160" cy="3003696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/>
            <a:t>Soft Money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/>
            <a:t>Money that is not directly given to a candidate but instead used </a:t>
          </a:r>
          <a:r>
            <a:rPr lang="en-US" sz="2800" kern="1200" dirty="0" smtClean="0"/>
            <a:t>in </a:t>
          </a:r>
          <a:r>
            <a:rPr lang="en-US" sz="2800" kern="1200" dirty="0"/>
            <a:t>support of that person. 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/>
            <a:t>Little to no regulation</a:t>
          </a:r>
        </a:p>
      </dsp:txBody>
      <dsp:txXfrm>
        <a:off x="5508060" y="575395"/>
        <a:ext cx="5006160" cy="30036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=""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A2A41-83B5-4DC6-9286-5E12E53977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E3A109-9019-4179-A379-3D8B9F2C54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059FF8-D36D-49E2-A1BD-7DD8C76BF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25156-FCBA-44C9-9944-CDE0924DAB15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D54DD-7C07-4120-9FC6-64946ED3B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12AA8-2C37-46C2-8F20-CFEF4ADEC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F15F2-AEE6-4CF3-8569-817A23AB9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759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D4B08-93F0-4ED3-B215-A6D93DC57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689611-6504-4D92-831A-833675DAD1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6DF46-E86C-46DE-B835-5328A3584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25156-FCBA-44C9-9944-CDE0924DAB15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D4AE8-7A4D-4ECB-85AF-3E54D5E0B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E746C-625B-41A9-8766-771518C9B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F15F2-AEE6-4CF3-8569-817A23AB9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900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F73897-17D1-4084-B076-3BEACAE67E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7DA05C-FD0E-4938-864C-772038C35A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FE6A8-45F8-4AF6-BD03-475212D0A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25156-FCBA-44C9-9944-CDE0924DAB15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C78AA-C3EE-41B8-9F46-27181101E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4C947-3809-462D-9088-44926A6EB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F15F2-AEE6-4CF3-8569-817A23AB9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475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B881E-A595-4975-B71D-12EAB4A5C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FF4C7-8998-4D6C-8D80-EE4D873BBF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6BC60-8C6F-4CAD-8B1D-855C525DB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25156-FCBA-44C9-9944-CDE0924DAB15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7D9D3-0E4F-420C-B921-B9DB45C7E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51762-8077-4F90-9030-71360F17F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F15F2-AEE6-4CF3-8569-817A23AB9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39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77457-4A01-4858-9B34-E788423EC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7C185C-2511-470B-8ACB-1356F28C6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47C91-C01F-4F63-9B00-4731F2FE6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25156-FCBA-44C9-9944-CDE0924DAB15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B94ED6-A208-41ED-A3CF-FE52A3FF4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6F43E0-8A99-428C-88CA-AC7515C13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F15F2-AEE6-4CF3-8569-817A23AB9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006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9D452-B952-4CBD-9288-3D100BCDC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AFBD2-F641-4873-BD9E-F41F49EAFB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4489F-DC09-4357-975B-AE1290980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16706-0363-40B6-AA4E-1F784A776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25156-FCBA-44C9-9944-CDE0924DAB15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B46551-BB97-4E2C-A77E-544532949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CF53AB-AAF2-43FE-855C-3361D3EAD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F15F2-AEE6-4CF3-8569-817A23AB9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928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9376B-84D1-4C8A-BC0B-D5916E4FE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16276D-E2DD-423F-9B01-BFD5DB1ED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371D88-6033-497C-97E3-78D5FD692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8FE6A8-8044-49F0-8159-3EE8DCA7CF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1B1E8F-EE40-4281-A4C0-1B5672DB12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041806-0EFE-4EC5-AFA3-0F7777476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25156-FCBA-44C9-9944-CDE0924DAB15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E66A05-3385-4210-8530-BB72FE0C0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D292C5-9872-48FE-99A4-D8B3459B9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F15F2-AEE6-4CF3-8569-817A23AB9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850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59C22-60D6-420B-964C-DD03C7CB4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095F14-863F-4A23-8F9E-6A1C286F1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25156-FCBA-44C9-9944-CDE0924DAB15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FC942B-0145-4D46-85E5-C9EC6A9B6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B6D177-541A-4E2E-9C3F-CEDB32294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F15F2-AEE6-4CF3-8569-817A23AB9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04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170942-7DA0-4F70-8B5B-7B1F57417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25156-FCBA-44C9-9944-CDE0924DAB15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BB20A5-602D-4F23-8082-00258B89A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D0F65-26D9-4F8D-867E-E5FB47B86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F15F2-AEE6-4CF3-8569-817A23AB9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489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CB7C7-3EFC-4798-AFF3-A5B7A7D1A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99261-562D-47FD-8051-3E952BA3E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E199B8-CF68-4254-BD9C-EA01F1E3A3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4F1969-61A2-4E79-97FF-0A0B232BB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25156-FCBA-44C9-9944-CDE0924DAB15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8EAF37-1DB5-4311-8F1C-FB01514F9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F0E001-D8BC-47E9-BB06-FC166E9BE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F15F2-AEE6-4CF3-8569-817A23AB9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493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9E0D5-3D75-4A4E-9760-63346EB7E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626C77-9CEF-4828-B842-B4F0F2F80F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4B433-96D3-41FB-8556-6617C2B17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493037-87BB-40D3-B687-3402CCC7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25156-FCBA-44C9-9944-CDE0924DAB15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DACA1B-41F3-4E93-BA7A-FC721CCC9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2A4C38-B7E2-4FB9-8E07-0A4FD496D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F15F2-AEE6-4CF3-8569-817A23AB9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747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4D1322-62B0-4774-947A-75225DC74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112577-E08B-489C-88DD-F8A5C5D5F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B12BC0-A02B-4DDA-A1FB-6F785A3A5E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25156-FCBA-44C9-9944-CDE0924DAB15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91C45-83AE-46D3-BBF3-836B873A3F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75B71-A1BE-4ACD-A408-7AD1ECC297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F15F2-AEE6-4CF3-8569-817A23AB9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30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Bis-LB-wEVA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27920E76-0319-40A6-A54B-A31D1F1695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95800"/>
            <a:ext cx="9144000" cy="762000"/>
          </a:xfrm>
        </p:spPr>
        <p:txBody>
          <a:bodyPr>
            <a:normAutofit/>
          </a:bodyPr>
          <a:lstStyle/>
          <a:p>
            <a:r>
              <a:rPr lang="en-US" sz="1800"/>
              <a:t>Who Has It, Who Needs It, and What Do They Want for It?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CF1178-F909-4FC1-A725-B36AC3CE2C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76538"/>
            <a:ext cx="9144000" cy="1381188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chemeClr val="bg2"/>
                </a:solidFill>
              </a:rPr>
              <a:t>Money &amp; Funding</a:t>
            </a:r>
          </a:p>
        </p:txBody>
      </p:sp>
    </p:spTree>
    <p:extLst>
      <p:ext uri="{BB962C8B-B14F-4D97-AF65-F5344CB8AC3E}">
        <p14:creationId xmlns:p14="http://schemas.microsoft.com/office/powerpoint/2010/main" val="16201881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8A740BC-A0AA-45E0-B899-2AE9C6FE11C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1" y="-2"/>
            <a:ext cx="6278879" cy="6858002"/>
          </a:xfrm>
          <a:custGeom>
            <a:avLst/>
            <a:gdLst>
              <a:gd name="connsiteX0" fmla="*/ 45572 w 6278879"/>
              <a:gd name="connsiteY0" fmla="*/ 0 h 6858002"/>
              <a:gd name="connsiteX1" fmla="*/ 6278879 w 6278879"/>
              <a:gd name="connsiteY1" fmla="*/ 0 h 6858002"/>
              <a:gd name="connsiteX2" fmla="*/ 6278879 w 6278879"/>
              <a:gd name="connsiteY2" fmla="*/ 6858002 h 6858002"/>
              <a:gd name="connsiteX3" fmla="*/ 3292308 w 6278879"/>
              <a:gd name="connsiteY3" fmla="*/ 6858002 h 6858002"/>
              <a:gd name="connsiteX4" fmla="*/ 3181526 w 6278879"/>
              <a:gd name="connsiteY4" fmla="*/ 6786982 h 6858002"/>
              <a:gd name="connsiteX5" fmla="*/ 0 w 6278879"/>
              <a:gd name="connsiteY5" fmla="*/ 803254 h 6858002"/>
              <a:gd name="connsiteX6" fmla="*/ 37255 w 6278879"/>
              <a:gd name="connsiteY6" fmla="*/ 65447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9" h="6858002">
                <a:moveTo>
                  <a:pt x="45572" y="0"/>
                </a:moveTo>
                <a:lnTo>
                  <a:pt x="6278879" y="0"/>
                </a:lnTo>
                <a:lnTo>
                  <a:pt x="6278879" y="6858002"/>
                </a:lnTo>
                <a:lnTo>
                  <a:pt x="3292308" y="6858002"/>
                </a:lnTo>
                <a:lnTo>
                  <a:pt x="3181526" y="6786982"/>
                </a:lnTo>
                <a:cubicBezTo>
                  <a:pt x="1262021" y="5490191"/>
                  <a:pt x="0" y="3294103"/>
                  <a:pt x="0" y="803254"/>
                </a:cubicBezTo>
                <a:cubicBezTo>
                  <a:pt x="0" y="554169"/>
                  <a:pt x="12620" y="308032"/>
                  <a:pt x="37255" y="65447"/>
                </a:cubicBez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44CC27-A8CB-4029-995F-D09200658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9013052" cy="1623312"/>
          </a:xfrm>
        </p:spPr>
        <p:txBody>
          <a:bodyPr anchor="b">
            <a:normAutofit/>
          </a:bodyPr>
          <a:lstStyle/>
          <a:p>
            <a:r>
              <a:rPr lang="en-US" sz="4000" dirty="0"/>
              <a:t>How Much Does it Cost to Run for President?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874EF51-C858-4BB9-97C3-D1775578712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3661" y="2316480"/>
            <a:ext cx="82296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F453E-0548-4952-9E04-902D413A8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2644518"/>
            <a:ext cx="9013052" cy="3327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700" dirty="0"/>
              <a:t>2000 Presidential Election ≈ $1.5 Billion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1700" dirty="0"/>
              <a:t>2016 Presidential Election ≈ $2.4 Billion (cash spent)</a:t>
            </a:r>
          </a:p>
          <a:p>
            <a:pPr marL="0" indent="0">
              <a:buNone/>
            </a:pPr>
            <a:r>
              <a:rPr lang="en-US" sz="1700" dirty="0"/>
              <a:t>	Trump’s “earned media attention” ≈ $5 Billion</a:t>
            </a:r>
          </a:p>
          <a:p>
            <a:pPr marL="0" indent="0">
              <a:buNone/>
            </a:pPr>
            <a:r>
              <a:rPr lang="en-US" sz="1700" dirty="0"/>
              <a:t>	Clinton’s “earned media attention” ≈ $3.24 Billion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1700" dirty="0"/>
              <a:t>For comparison, all 2016 Congressional Elections ≈ $4 Billion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1700" dirty="0"/>
              <a:t>Where does this money go?</a:t>
            </a:r>
          </a:p>
        </p:txBody>
      </p:sp>
    </p:spTree>
    <p:extLst>
      <p:ext uri="{BB962C8B-B14F-4D97-AF65-F5344CB8AC3E}">
        <p14:creationId xmlns:p14="http://schemas.microsoft.com/office/powerpoint/2010/main" val="10734176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29C57-3E06-4CAA-AFB1-37469618B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668" y="803325"/>
            <a:ext cx="5314536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Political Action Committees (PACs) &amp; Super PACs</a:t>
            </a:r>
          </a:p>
        </p:txBody>
      </p:sp>
      <p:sp>
        <p:nvSpPr>
          <p:cNvPr id="20" name="Freeform: Shape 9">
            <a:extLst>
              <a:ext uri="{FF2B5EF4-FFF2-40B4-BE49-F238E27FC236}">
                <a16:creationId xmlns:a16="http://schemas.microsoft.com/office/drawing/2014/main" id="{E0D60ECE-8986-45DC-B7FE-EC7699B466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38829" cy="5840278"/>
          </a:xfrm>
          <a:custGeom>
            <a:avLst/>
            <a:gdLst>
              <a:gd name="connsiteX0" fmla="*/ 0 w 5438829"/>
              <a:gd name="connsiteY0" fmla="*/ 0 h 5840278"/>
              <a:gd name="connsiteX1" fmla="*/ 4466700 w 5438829"/>
              <a:gd name="connsiteY1" fmla="*/ 0 h 5840278"/>
              <a:gd name="connsiteX2" fmla="*/ 4652178 w 5438829"/>
              <a:gd name="connsiteY2" fmla="*/ 204077 h 5840278"/>
              <a:gd name="connsiteX3" fmla="*/ 5438829 w 5438829"/>
              <a:gd name="connsiteY3" fmla="*/ 2395363 h 5840278"/>
              <a:gd name="connsiteX4" fmla="*/ 1993914 w 5438829"/>
              <a:gd name="connsiteY4" fmla="*/ 5840278 h 5840278"/>
              <a:gd name="connsiteX5" fmla="*/ 67829 w 5438829"/>
              <a:gd name="connsiteY5" fmla="*/ 5251941 h 5840278"/>
              <a:gd name="connsiteX6" fmla="*/ 0 w 5438829"/>
              <a:gd name="connsiteY6" fmla="*/ 5201220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8829" h="5840278">
                <a:moveTo>
                  <a:pt x="0" y="0"/>
                </a:moveTo>
                <a:lnTo>
                  <a:pt x="4466700" y="0"/>
                </a:lnTo>
                <a:lnTo>
                  <a:pt x="4652178" y="204077"/>
                </a:lnTo>
                <a:cubicBezTo>
                  <a:pt x="5143616" y="799562"/>
                  <a:pt x="5438829" y="1562987"/>
                  <a:pt x="5438829" y="2395363"/>
                </a:cubicBezTo>
                <a:cubicBezTo>
                  <a:pt x="5438829" y="4297937"/>
                  <a:pt x="3896488" y="5840278"/>
                  <a:pt x="1993914" y="5840278"/>
                </a:cubicBezTo>
                <a:cubicBezTo>
                  <a:pt x="1280449" y="5840278"/>
                  <a:pt x="617641" y="5623387"/>
                  <a:pt x="67829" y="5251941"/>
                </a:cubicBezTo>
                <a:lnTo>
                  <a:pt x="0" y="520122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11">
            <a:extLst>
              <a:ext uri="{FF2B5EF4-FFF2-40B4-BE49-F238E27FC236}">
                <a16:creationId xmlns:a16="http://schemas.microsoft.com/office/drawing/2014/main" id="{96964194-5878-40D2-8EC0-DDC58387FA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269134" cy="5654940"/>
          </a:xfrm>
          <a:custGeom>
            <a:avLst/>
            <a:gdLst>
              <a:gd name="connsiteX0" fmla="*/ 0 w 5269134"/>
              <a:gd name="connsiteY0" fmla="*/ 0 h 5654940"/>
              <a:gd name="connsiteX1" fmla="*/ 4227767 w 5269134"/>
              <a:gd name="connsiteY1" fmla="*/ 0 h 5654940"/>
              <a:gd name="connsiteX2" fmla="*/ 4312042 w 5269134"/>
              <a:gd name="connsiteY2" fmla="*/ 76595 h 5654940"/>
              <a:gd name="connsiteX3" fmla="*/ 5269134 w 5269134"/>
              <a:gd name="connsiteY3" fmla="*/ 2387221 h 5654940"/>
              <a:gd name="connsiteX4" fmla="*/ 2001415 w 5269134"/>
              <a:gd name="connsiteY4" fmla="*/ 5654940 h 5654940"/>
              <a:gd name="connsiteX5" fmla="*/ 198928 w 5269134"/>
              <a:gd name="connsiteY5" fmla="*/ 5113274 h 5654940"/>
              <a:gd name="connsiteX6" fmla="*/ 0 w 5269134"/>
              <a:gd name="connsiteY6" fmla="*/ 4969563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9134" h="5654940">
                <a:moveTo>
                  <a:pt x="0" y="0"/>
                </a:moveTo>
                <a:lnTo>
                  <a:pt x="4227767" y="0"/>
                </a:lnTo>
                <a:lnTo>
                  <a:pt x="4312042" y="76595"/>
                </a:lnTo>
                <a:cubicBezTo>
                  <a:pt x="4903383" y="667936"/>
                  <a:pt x="5269134" y="1484866"/>
                  <a:pt x="5269134" y="2387221"/>
                </a:cubicBezTo>
                <a:cubicBezTo>
                  <a:pt x="5269134" y="4191932"/>
                  <a:pt x="3806126" y="5654940"/>
                  <a:pt x="2001415" y="5654940"/>
                </a:cubicBezTo>
                <a:cubicBezTo>
                  <a:pt x="1335223" y="5654940"/>
                  <a:pt x="715593" y="5455584"/>
                  <a:pt x="198928" y="5113274"/>
                </a:cubicBezTo>
                <a:lnTo>
                  <a:pt x="0" y="496956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Help">
            <a:extLst>
              <a:ext uri="{FF2B5EF4-FFF2-40B4-BE49-F238E27FC236}">
                <a16:creationId xmlns:a16="http://schemas.microsoft.com/office/drawing/2014/main" id="{399A45D1-4735-47D3-96BF-B35076D00B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1733" y="543135"/>
            <a:ext cx="3835488" cy="383548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7F9C8-E8CE-4905-8965-C567BB68F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3667" y="2583712"/>
            <a:ext cx="5314543" cy="307122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dirty="0"/>
              <a:t>PAC’s are the “political arms of the special interest groups”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>
                <a:hlinkClick r:id="rId4"/>
              </a:rPr>
              <a:t>https://www.youtube.com/watch?v=Bis-LB-wEVA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356964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612C08-149F-4A09-AE59-CD5379B5E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448253"/>
            <a:ext cx="10520702" cy="1325563"/>
          </a:xfrm>
        </p:spPr>
        <p:txBody>
          <a:bodyPr>
            <a:normAutofit/>
          </a:bodyPr>
          <a:lstStyle/>
          <a:p>
            <a:r>
              <a:rPr lang="en-US" dirty="0"/>
              <a:t>Sources of 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5CB18-06D2-482B-9936-1FFA000EF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1807"/>
            <a:ext cx="4936067" cy="398515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Individuals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Wealthy Individuals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Candidates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PACs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Temporary Organizations (groups who fund-raise)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Public Subsidiaries</a:t>
            </a:r>
          </a:p>
        </p:txBody>
      </p:sp>
      <p:pic>
        <p:nvPicPr>
          <p:cNvPr id="5" name="Picture 4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08B2991C-8124-4491-A3A5-C945D52A5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734" y="1690370"/>
            <a:ext cx="4935970" cy="32981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BFB32A-A56B-4C69-9BDF-3DD62E96C1D1}"/>
              </a:ext>
            </a:extLst>
          </p:cNvPr>
          <p:cNvSpPr txBox="1"/>
          <p:nvPr/>
        </p:nvSpPr>
        <p:spPr>
          <a:xfrm>
            <a:off x="6417734" y="5359078"/>
            <a:ext cx="49359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Adelson's donated over $113 Million to Republican candidates in </a:t>
            </a:r>
            <a:r>
              <a:rPr lang="en-US" dirty="0" smtClean="0"/>
              <a:t>the 2018 Midterm-Elections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91387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>
            <a:extLst>
              <a:ext uri="{FF2B5EF4-FFF2-40B4-BE49-F238E27FC236}">
                <a16:creationId xmlns:a16="http://schemas.microsoft.com/office/drawing/2014/main" id="{3B0DF90E-6BAD-4E82-8FDF-717C9A3573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3">
            <a:extLst>
              <a:ext uri="{FF2B5EF4-FFF2-40B4-BE49-F238E27FC236}">
                <a16:creationId xmlns:a16="http://schemas.microsoft.com/office/drawing/2014/main" id="{13DCC859-0434-4BB8-B6C5-09C88AE698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08E7ACFB-B791-4C23-8B17-013FEDC09A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CBA91F-D43B-4E5D-B2CF-21E3E0BB1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Why </a:t>
            </a:r>
            <a:r>
              <a:rPr lang="en-US" dirty="0"/>
              <a:t>Do People Give?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ED29C50-6995-4164-AC7C-A738C12185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562194"/>
              </p:ext>
            </p:extLst>
          </p:nvPr>
        </p:nvGraphicFramePr>
        <p:xfrm>
          <a:off x="838200" y="2022475"/>
          <a:ext cx="10515600" cy="415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90951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45D1B1-4CD3-4010-A107-2F37EE388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The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C8820-D11D-4BD6-8558-1C40AC68D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22601"/>
            <a:ext cx="10515598" cy="4154361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FFFFFF"/>
                </a:solidFill>
              </a:rPr>
              <a:t> 1907 – Unlawful for banks or corporations to contribute to Federal campaigns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Since then: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smtClean="0">
                <a:solidFill>
                  <a:srgbClr val="FFFFFF"/>
                </a:solidFill>
              </a:rPr>
              <a:t>	FECA </a:t>
            </a:r>
            <a:r>
              <a:rPr lang="en-US" sz="2000" dirty="0">
                <a:solidFill>
                  <a:srgbClr val="FFFFFF"/>
                </a:solidFill>
              </a:rPr>
              <a:t>– Federal Election Campaign Act 1971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smtClean="0">
                <a:solidFill>
                  <a:srgbClr val="FFFFFF"/>
                </a:solidFill>
              </a:rPr>
              <a:t>	FECA </a:t>
            </a:r>
            <a:r>
              <a:rPr lang="en-US" sz="2000" dirty="0">
                <a:solidFill>
                  <a:srgbClr val="FFFFFF"/>
                </a:solidFill>
              </a:rPr>
              <a:t>Amendments – 1974 &amp; 1976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smtClean="0">
                <a:solidFill>
                  <a:srgbClr val="FFFFFF"/>
                </a:solidFill>
              </a:rPr>
              <a:t>	Bipartisan </a:t>
            </a:r>
            <a:r>
              <a:rPr lang="en-US" sz="2000" dirty="0">
                <a:solidFill>
                  <a:srgbClr val="FFFFFF"/>
                </a:solidFill>
              </a:rPr>
              <a:t>Campaign Reform Act 2002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smtClean="0">
                <a:solidFill>
                  <a:srgbClr val="FFFFFF"/>
                </a:solidFill>
              </a:rPr>
              <a:t>	FEC </a:t>
            </a:r>
            <a:r>
              <a:rPr lang="en-US" sz="2000" dirty="0">
                <a:solidFill>
                  <a:srgbClr val="FFFFFF"/>
                </a:solidFill>
              </a:rPr>
              <a:t>– Federal Elections Commission 1974, Began Operating in 1975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smtClean="0">
                <a:solidFill>
                  <a:srgbClr val="FFFFFF"/>
                </a:solidFill>
              </a:rPr>
              <a:t>	</a:t>
            </a:r>
            <a:r>
              <a:rPr lang="en-US" sz="2000" i="1" dirty="0" smtClean="0">
                <a:solidFill>
                  <a:srgbClr val="FFFFFF"/>
                </a:solidFill>
              </a:rPr>
              <a:t>Buckley </a:t>
            </a:r>
            <a:r>
              <a:rPr lang="en-US" sz="2000" i="1" dirty="0">
                <a:solidFill>
                  <a:srgbClr val="FFFFFF"/>
                </a:solidFill>
              </a:rPr>
              <a:t>vs. </a:t>
            </a:r>
            <a:r>
              <a:rPr lang="en-US" sz="2000" i="1" dirty="0" err="1">
                <a:solidFill>
                  <a:srgbClr val="FFFFFF"/>
                </a:solidFill>
              </a:rPr>
              <a:t>Valeo</a:t>
            </a:r>
            <a:r>
              <a:rPr lang="en-US" sz="2000" i="1" dirty="0">
                <a:solidFill>
                  <a:srgbClr val="FFFFFF"/>
                </a:solidFill>
              </a:rPr>
              <a:t> </a:t>
            </a:r>
            <a:r>
              <a:rPr lang="en-US" sz="2000" dirty="0">
                <a:solidFill>
                  <a:srgbClr val="FFFFFF"/>
                </a:solidFill>
              </a:rPr>
              <a:t>1976 – “Money is Speech</a:t>
            </a:r>
            <a:r>
              <a:rPr lang="en-US" sz="2000" dirty="0" smtClean="0">
                <a:solidFill>
                  <a:srgbClr val="FFFFFF"/>
                </a:solidFill>
              </a:rPr>
              <a:t>”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i="1" dirty="0"/>
              <a:t>Citizens United v. Federal Election </a:t>
            </a:r>
            <a:r>
              <a:rPr lang="en-US" sz="2000" i="1" dirty="0" smtClean="0"/>
              <a:t>Commission 2010</a:t>
            </a:r>
            <a:endParaRPr lang="en-US" sz="2000" dirty="0" smtClean="0">
              <a:solidFill>
                <a:srgbClr val="FFFFFF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rgbClr val="FFFFFF"/>
                </a:solidFill>
              </a:rPr>
              <a:t>Free speech of First Amendment, money=speech</a:t>
            </a:r>
            <a:endParaRPr lang="en-US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9694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B0DF90E-6BAD-4E82-8FDF-717C9A3573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13DCC859-0434-4BB8-B6C5-09C88AE698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08E7ACFB-B791-4C23-8B17-013FEDC09A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8A5812-129E-4564-B92D-D86F4CCC4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en-US" dirty="0"/>
              <a:t>Types of Money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DB7EA9A-10F0-4E5D-9A87-8643011283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8478310"/>
              </p:ext>
            </p:extLst>
          </p:nvPr>
        </p:nvGraphicFramePr>
        <p:xfrm>
          <a:off x="838200" y="2022475"/>
          <a:ext cx="10515504" cy="415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38325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012" y="569677"/>
            <a:ext cx="9817975" cy="62883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836"/>
            <a:ext cx="10515600" cy="1325563"/>
          </a:xfrm>
        </p:spPr>
        <p:txBody>
          <a:bodyPr/>
          <a:lstStyle/>
          <a:p>
            <a:r>
              <a:rPr lang="en-US" sz="4000" dirty="0" smtClean="0"/>
              <a:t>Write a </a:t>
            </a:r>
            <a:r>
              <a:rPr lang="en-US" sz="4000" dirty="0" smtClean="0"/>
              <a:t>paragraph(</a:t>
            </a:r>
            <a:r>
              <a:rPr lang="en-US" sz="4000" dirty="0" err="1" smtClean="0"/>
              <a:t>ish</a:t>
            </a:r>
            <a:r>
              <a:rPr lang="en-US" sz="4000" dirty="0" smtClean="0"/>
              <a:t>) </a:t>
            </a:r>
            <a:r>
              <a:rPr lang="en-US" sz="4000" dirty="0" smtClean="0"/>
              <a:t>on the back of your notes</a:t>
            </a:r>
            <a:br>
              <a:rPr lang="en-US" sz="4000" dirty="0" smtClean="0"/>
            </a:br>
            <a:r>
              <a:rPr lang="en-US" sz="4000" dirty="0" smtClean="0"/>
              <a:t>describing the political cartoon below</a:t>
            </a:r>
            <a:r>
              <a:rPr lang="en-US" dirty="0" smtClean="0"/>
              <a:t>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44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216</Words>
  <Application>Microsoft Office PowerPoint</Application>
  <PresentationFormat>Widescreen</PresentationFormat>
  <Paragraphs>49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Courier New</vt:lpstr>
      <vt:lpstr>Office Theme</vt:lpstr>
      <vt:lpstr>Money &amp; Funding</vt:lpstr>
      <vt:lpstr>How Much Does it Cost to Run for President?</vt:lpstr>
      <vt:lpstr>Political Action Committees (PACs) &amp; Super PACs</vt:lpstr>
      <vt:lpstr>Sources of Funding</vt:lpstr>
      <vt:lpstr>Why Do People Give?</vt:lpstr>
      <vt:lpstr>The Law</vt:lpstr>
      <vt:lpstr>Types of Money</vt:lpstr>
      <vt:lpstr>Write a paragraph(ish) on the back of your notes describing the political cartoon below: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Money &amp; Funding</dc:title>
  <dc:creator>Jenny Baker</dc:creator>
  <cp:lastModifiedBy>Aaron Dail</cp:lastModifiedBy>
  <cp:revision>16</cp:revision>
  <dcterms:created xsi:type="dcterms:W3CDTF">2018-12-03T01:54:12Z</dcterms:created>
  <dcterms:modified xsi:type="dcterms:W3CDTF">2019-12-04T17:22:59Z</dcterms:modified>
</cp:coreProperties>
</file>