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9" r:id="rId7"/>
    <p:sldId id="261" r:id="rId8"/>
    <p:sldId id="270"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91" d="100"/>
          <a:sy n="91" d="100"/>
        </p:scale>
        <p:origin x="5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11/1/2018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11/1/2018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11/1/2018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11/1/2018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11/1/2018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Parties</a:t>
            </a:r>
            <a:endParaRPr lang="en-US" dirty="0"/>
          </a:p>
        </p:txBody>
      </p:sp>
      <p:sp>
        <p:nvSpPr>
          <p:cNvPr id="3" name="Subtitle 2"/>
          <p:cNvSpPr>
            <a:spLocks noGrp="1"/>
          </p:cNvSpPr>
          <p:nvPr>
            <p:ph type="subTitle" idx="1"/>
          </p:nvPr>
        </p:nvSpPr>
        <p:spPr/>
        <p:txBody>
          <a:bodyPr/>
          <a:lstStyle/>
          <a:p>
            <a:r>
              <a:rPr lang="en-US" smtClean="0"/>
              <a:t>5.1 and 5.2</a:t>
            </a:r>
            <a:endParaRPr lang="en-US" dirty="0"/>
          </a:p>
        </p:txBody>
      </p:sp>
    </p:spTree>
    <p:extLst>
      <p:ext uri="{BB962C8B-B14F-4D97-AF65-F5344CB8AC3E}">
        <p14:creationId xmlns:p14="http://schemas.microsoft.com/office/powerpoint/2010/main" val="391239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altLang="en-US" sz="2400" dirty="0"/>
              <a:t>The two major parties write election rules that discourage non-major parties. </a:t>
            </a:r>
          </a:p>
          <a:p>
            <a:endParaRPr lang="en-US" altLang="en-US" sz="2400" dirty="0"/>
          </a:p>
          <a:p>
            <a:r>
              <a:rPr lang="en-US" altLang="en-US" sz="2400" dirty="0"/>
              <a:t>For example, it is very difficult for a third party candidate to get on the ballot in all 50 states.</a:t>
            </a:r>
          </a:p>
          <a:p>
            <a:endParaRPr lang="en-US" dirty="0"/>
          </a:p>
        </p:txBody>
      </p:sp>
    </p:spTree>
    <p:extLst>
      <p:ext uri="{BB962C8B-B14F-4D97-AF65-F5344CB8AC3E}">
        <p14:creationId xmlns:p14="http://schemas.microsoft.com/office/powerpoint/2010/main" val="1827691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Ideological Consensus</a:t>
            </a:r>
            <a:endParaRPr lang="en-US" dirty="0"/>
          </a:p>
        </p:txBody>
      </p:sp>
      <p:sp>
        <p:nvSpPr>
          <p:cNvPr id="3" name="Content Placeholder 2"/>
          <p:cNvSpPr>
            <a:spLocks noGrp="1"/>
          </p:cNvSpPr>
          <p:nvPr>
            <p:ph idx="1"/>
          </p:nvPr>
        </p:nvSpPr>
        <p:spPr/>
        <p:txBody>
          <a:bodyPr/>
          <a:lstStyle/>
          <a:p>
            <a:r>
              <a:rPr lang="en-US" altLang="en-US" sz="2400" dirty="0"/>
              <a:t>Americans tend to share a broad ideological consensus.</a:t>
            </a:r>
          </a:p>
          <a:p>
            <a:pPr lvl="1"/>
            <a:r>
              <a:rPr lang="en-US" altLang="en-US" sz="2200" dirty="0" smtClean="0"/>
              <a:t>While </a:t>
            </a:r>
            <a:r>
              <a:rPr lang="en-US" altLang="en-US" sz="2200" dirty="0"/>
              <a:t>Americans don’t agree on every issue, they do support the same basic freedoms.</a:t>
            </a:r>
          </a:p>
          <a:p>
            <a:pPr lvl="1"/>
            <a:r>
              <a:rPr lang="en-US" altLang="en-US" sz="2200" dirty="0"/>
              <a:t>Strongly divisive issues have tended not to last for generations.</a:t>
            </a:r>
            <a:r>
              <a:rPr lang="en-US" altLang="en-US" sz="2000" dirty="0"/>
              <a:t> </a:t>
            </a:r>
          </a:p>
          <a:p>
            <a:endParaRPr lang="en-US" dirty="0"/>
          </a:p>
        </p:txBody>
      </p:sp>
    </p:spTree>
    <p:extLst>
      <p:ext uri="{BB962C8B-B14F-4D97-AF65-F5344CB8AC3E}">
        <p14:creationId xmlns:p14="http://schemas.microsoft.com/office/powerpoint/2010/main" val="835761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Consensus</a:t>
            </a:r>
            <a:endParaRPr lang="en-US" dirty="0"/>
          </a:p>
        </p:txBody>
      </p:sp>
      <p:sp>
        <p:nvSpPr>
          <p:cNvPr id="3" name="Content Placeholder 2"/>
          <p:cNvSpPr>
            <a:spLocks noGrp="1"/>
          </p:cNvSpPr>
          <p:nvPr>
            <p:ph idx="1"/>
          </p:nvPr>
        </p:nvSpPr>
        <p:spPr/>
        <p:txBody>
          <a:bodyPr>
            <a:normAutofit lnSpcReduction="10000"/>
          </a:bodyPr>
          <a:lstStyle/>
          <a:p>
            <a:r>
              <a:rPr lang="en-US" altLang="en-US" sz="2800" dirty="0"/>
              <a:t>Both major parties try to be moderate and build consensus.</a:t>
            </a:r>
          </a:p>
          <a:p>
            <a:endParaRPr lang="en-US" altLang="en-US" sz="2400" dirty="0"/>
          </a:p>
          <a:p>
            <a:pPr lvl="1"/>
            <a:r>
              <a:rPr lang="en-US" altLang="en-US" sz="2400" dirty="0"/>
              <a:t>Both parties tend to have a few major areas of policy differences while being rather similar in other areas.</a:t>
            </a:r>
          </a:p>
          <a:p>
            <a:pPr lvl="1"/>
            <a:endParaRPr lang="en-US" altLang="en-US" sz="2400" dirty="0"/>
          </a:p>
          <a:p>
            <a:pPr lvl="1"/>
            <a:r>
              <a:rPr lang="en-US" altLang="en-US" sz="2400" dirty="0"/>
              <a:t>The similarities between parties arises because both parties are after a majority of voters in any given election. Both parties must compete for the many voters in the middle of the political spectrum.</a:t>
            </a:r>
          </a:p>
        </p:txBody>
      </p:sp>
    </p:spTree>
    <p:extLst>
      <p:ext uri="{BB962C8B-B14F-4D97-AF65-F5344CB8AC3E}">
        <p14:creationId xmlns:p14="http://schemas.microsoft.com/office/powerpoint/2010/main" val="407388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758" y="348304"/>
            <a:ext cx="10058400" cy="1371600"/>
          </a:xfrm>
        </p:spPr>
        <p:txBody>
          <a:bodyPr/>
          <a:lstStyle/>
          <a:p>
            <a:pPr algn="ctr"/>
            <a:r>
              <a:rPr lang="en-US" dirty="0" smtClean="0"/>
              <a:t>Political Spectrum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252446"/>
              </p:ext>
            </p:extLst>
          </p:nvPr>
        </p:nvGraphicFramePr>
        <p:xfrm>
          <a:off x="1965158" y="1458552"/>
          <a:ext cx="8229600" cy="4918264"/>
        </p:xfrm>
        <a:graphic>
          <a:graphicData uri="http://schemas.openxmlformats.org/drawingml/2006/table">
            <a:tbl>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76193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accent2"/>
                          </a:solidFill>
                          <a:effectLst/>
                          <a:latin typeface="Arial" charset="0"/>
                        </a:rPr>
                        <a:t>Radical</a:t>
                      </a:r>
                      <a:endParaRPr kumimoji="0" lang="en-US" sz="2800" b="0" i="0" u="none" strike="noStrike" cap="none" normalizeH="0" baseline="0" dirty="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Favors extreme change to create an altered or entirely new social system.</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19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accent2"/>
                          </a:solidFill>
                          <a:effectLst/>
                          <a:latin typeface="Arial" charset="0"/>
                        </a:rPr>
                        <a:t>Liberal</a:t>
                      </a:r>
                      <a:endParaRPr kumimoji="0" lang="en-US" sz="2800" b="0" i="0" u="none" strike="noStrike" cap="none" normalizeH="0" baseline="0" dirty="0" smtClean="0">
                        <a:ln>
                          <a:noFill/>
                        </a:ln>
                        <a:solidFill>
                          <a:schemeClr val="accent2"/>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Believes that government must take action to change economic, political, and ideological policies thought to be unfair.</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719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800080"/>
                          </a:solidFill>
                          <a:effectLst/>
                          <a:latin typeface="Arial" charset="0"/>
                        </a:rPr>
                        <a:t>Moderate</a:t>
                      </a:r>
                      <a:endParaRPr kumimoji="0" lang="en-US"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Holds beliefs that fall between liberal and conservative views, usually including some of each. </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08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rPr>
                        <a:t>Conservative</a:t>
                      </a:r>
                      <a:endParaRPr kumimoji="0" lang="en-US"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Seeks to keep in place the economic, political, and social structures of society. </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808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rPr>
                        <a:t>Reactionary</a:t>
                      </a:r>
                      <a:endParaRPr kumimoji="0" lang="en-US"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Favors extreme change to restore society to an earlier, more conservative state.</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01734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Multiparty Systems</a:t>
            </a:r>
            <a:endParaRPr lang="en-US" dirty="0"/>
          </a:p>
        </p:txBody>
      </p:sp>
      <p:sp>
        <p:nvSpPr>
          <p:cNvPr id="3" name="Content Placeholder 2"/>
          <p:cNvSpPr>
            <a:spLocks noGrp="1"/>
          </p:cNvSpPr>
          <p:nvPr>
            <p:ph idx="1"/>
          </p:nvPr>
        </p:nvSpPr>
        <p:spPr/>
        <p:txBody>
          <a:bodyPr>
            <a:normAutofit/>
          </a:bodyPr>
          <a:lstStyle/>
          <a:p>
            <a:r>
              <a:rPr lang="en-US" altLang="en-US" sz="2600" dirty="0"/>
              <a:t>Multiparty systems are used by many democracies.</a:t>
            </a:r>
            <a:endParaRPr lang="en-US" altLang="en-US" sz="2400" dirty="0"/>
          </a:p>
          <a:p>
            <a:pPr lvl="1"/>
            <a:r>
              <a:rPr lang="en-US" altLang="en-US" sz="2400" dirty="0"/>
              <a:t>They have several major and many smaller parties.</a:t>
            </a:r>
          </a:p>
          <a:p>
            <a:pPr lvl="1"/>
            <a:r>
              <a:rPr lang="en-US" altLang="en-US" sz="2400" dirty="0"/>
              <a:t>Each party is based on a particular interest.</a:t>
            </a:r>
          </a:p>
          <a:p>
            <a:endParaRPr lang="en-US" altLang="en-US" sz="2400" dirty="0" smtClean="0"/>
          </a:p>
          <a:p>
            <a:r>
              <a:rPr lang="en-US" altLang="en-US" sz="2400" dirty="0" smtClean="0"/>
              <a:t>Multiparty </a:t>
            </a:r>
            <a:r>
              <a:rPr lang="en-US" altLang="en-US" sz="2400" dirty="0"/>
              <a:t>systems tend to represent a more diverse group of citizens.</a:t>
            </a:r>
          </a:p>
          <a:p>
            <a:pPr lvl="1"/>
            <a:r>
              <a:rPr lang="en-US" altLang="en-US" sz="2400" dirty="0" smtClean="0"/>
              <a:t>Supporters </a:t>
            </a:r>
            <a:r>
              <a:rPr lang="en-US" altLang="en-US" sz="2400" dirty="0"/>
              <a:t>admire this feature, arguing that it gives voters many more choices among candidates and policies</a:t>
            </a:r>
            <a:r>
              <a:rPr lang="en-US" altLang="en-US" sz="2400" dirty="0" smtClean="0"/>
              <a:t>.</a:t>
            </a:r>
          </a:p>
          <a:p>
            <a:pPr lvl="1"/>
            <a:r>
              <a:rPr lang="en-US" altLang="en-US" sz="2400" dirty="0" smtClean="0"/>
              <a:t>Less </a:t>
            </a:r>
            <a:r>
              <a:rPr lang="en-US" altLang="en-US" sz="2400" dirty="0" smtClean="0"/>
              <a:t>stable</a:t>
            </a:r>
            <a:endParaRPr lang="en-US" altLang="en-US" sz="2400" dirty="0"/>
          </a:p>
          <a:p>
            <a:endParaRPr lang="en-US" dirty="0"/>
          </a:p>
        </p:txBody>
      </p:sp>
    </p:spTree>
    <p:extLst>
      <p:ext uri="{BB962C8B-B14F-4D97-AF65-F5344CB8AC3E}">
        <p14:creationId xmlns:p14="http://schemas.microsoft.com/office/powerpoint/2010/main" val="38966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One-Party System</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en-US" sz="2600" dirty="0"/>
              <a:t>Only one political party exists, offering no real choice.</a:t>
            </a:r>
          </a:p>
          <a:p>
            <a:r>
              <a:rPr lang="en-US" altLang="en-US" sz="2600" dirty="0"/>
              <a:t>Some U.S. states and districts are “modified one-party systems.”</a:t>
            </a:r>
          </a:p>
          <a:p>
            <a:pPr marL="342900" lvl="1" indent="-342900"/>
            <a:r>
              <a:rPr lang="en-US" altLang="en-US" sz="2200" dirty="0"/>
              <a:t>In these places, one party repeatedly wins most of the elections and dominates government.</a:t>
            </a:r>
          </a:p>
          <a:p>
            <a:endParaRPr lang="en-US" dirty="0"/>
          </a:p>
        </p:txBody>
      </p:sp>
    </p:spTree>
    <p:extLst>
      <p:ext uri="{BB962C8B-B14F-4D97-AF65-F5344CB8AC3E}">
        <p14:creationId xmlns:p14="http://schemas.microsoft.com/office/powerpoint/2010/main" val="66716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Party</a:t>
            </a:r>
            <a:endParaRPr lang="en-US" dirty="0"/>
          </a:p>
        </p:txBody>
      </p:sp>
      <p:sp>
        <p:nvSpPr>
          <p:cNvPr id="3" name="Content Placeholder 2"/>
          <p:cNvSpPr>
            <a:spLocks noGrp="1"/>
          </p:cNvSpPr>
          <p:nvPr>
            <p:ph idx="1"/>
          </p:nvPr>
        </p:nvSpPr>
        <p:spPr>
          <a:xfrm>
            <a:off x="698500" y="2157069"/>
            <a:ext cx="10058400" cy="3931920"/>
          </a:xfrm>
        </p:spPr>
        <p:txBody>
          <a:bodyPr>
            <a:normAutofit/>
          </a:bodyPr>
          <a:lstStyle/>
          <a:p>
            <a:r>
              <a:rPr lang="en-US" altLang="en-US" sz="2400" dirty="0"/>
              <a:t>A party is a group of people who try to control government by winning elections and holding public office. </a:t>
            </a:r>
          </a:p>
          <a:p>
            <a:endParaRPr lang="en-US" sz="2400" dirty="0" smtClean="0"/>
          </a:p>
          <a:p>
            <a:r>
              <a:rPr lang="en-US" sz="2400" dirty="0" smtClean="0"/>
              <a:t>What can they do? </a:t>
            </a:r>
          </a:p>
          <a:p>
            <a:pPr lvl="2">
              <a:lnSpc>
                <a:spcPct val="90000"/>
              </a:lnSpc>
            </a:pPr>
            <a:r>
              <a:rPr lang="en-US" altLang="en-US" sz="2200" dirty="0"/>
              <a:t>Nominate candidates</a:t>
            </a:r>
          </a:p>
          <a:p>
            <a:pPr lvl="2">
              <a:lnSpc>
                <a:spcPct val="90000"/>
              </a:lnSpc>
            </a:pPr>
            <a:r>
              <a:rPr lang="en-US" altLang="en-US" sz="2200" dirty="0"/>
              <a:t>Inform and inspire supporters</a:t>
            </a:r>
          </a:p>
          <a:p>
            <a:pPr lvl="2">
              <a:lnSpc>
                <a:spcPct val="90000"/>
              </a:lnSpc>
            </a:pPr>
            <a:r>
              <a:rPr lang="en-US" altLang="en-US" sz="2200" dirty="0"/>
              <a:t>Encourage good behavior among members</a:t>
            </a:r>
          </a:p>
          <a:p>
            <a:pPr lvl="2">
              <a:lnSpc>
                <a:spcPct val="90000"/>
              </a:lnSpc>
            </a:pPr>
            <a:r>
              <a:rPr lang="en-US" altLang="en-US" sz="2200" dirty="0"/>
              <a:t>Govern once in office</a:t>
            </a:r>
          </a:p>
          <a:p>
            <a:pPr lvl="2">
              <a:lnSpc>
                <a:spcPct val="90000"/>
              </a:lnSpc>
            </a:pPr>
            <a:r>
              <a:rPr lang="en-US" altLang="en-US" sz="2200" dirty="0"/>
              <a:t>Perform oversight on government </a:t>
            </a:r>
            <a:r>
              <a:rPr lang="en-US" altLang="en-US" sz="2200" dirty="0" smtClean="0"/>
              <a:t>actions</a:t>
            </a:r>
            <a:endParaRPr lang="en-US" altLang="en-US" sz="2200" dirty="0"/>
          </a:p>
        </p:txBody>
      </p:sp>
      <p:pic>
        <p:nvPicPr>
          <p:cNvPr id="1026" name="Picture 2" descr="Image result for par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3700" y="3306750"/>
            <a:ext cx="3908872" cy="26052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8587011" y="499719"/>
            <a:ext cx="2762250" cy="1657350"/>
          </a:xfrm>
          <a:prstGeom prst="rect">
            <a:avLst/>
          </a:prstGeom>
        </p:spPr>
      </p:pic>
    </p:spTree>
    <p:extLst>
      <p:ext uri="{BB962C8B-B14F-4D97-AF65-F5344CB8AC3E}">
        <p14:creationId xmlns:p14="http://schemas.microsoft.com/office/powerpoint/2010/main" val="373639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elements in a political party</a:t>
            </a:r>
            <a:endParaRPr lang="en-US" dirty="0"/>
          </a:p>
        </p:txBody>
      </p:sp>
      <p:sp>
        <p:nvSpPr>
          <p:cNvPr id="3" name="Content Placeholder 2"/>
          <p:cNvSpPr>
            <a:spLocks noGrp="1"/>
          </p:cNvSpPr>
          <p:nvPr>
            <p:ph idx="1"/>
          </p:nvPr>
        </p:nvSpPr>
        <p:spPr/>
        <p:txBody>
          <a:bodyPr/>
          <a:lstStyle/>
          <a:p>
            <a:pPr lvl="1">
              <a:lnSpc>
                <a:spcPct val="90000"/>
              </a:lnSpc>
            </a:pPr>
            <a:r>
              <a:rPr lang="en-US" altLang="en-US" sz="2400" dirty="0"/>
              <a:t>The </a:t>
            </a:r>
            <a:r>
              <a:rPr lang="en-US" altLang="en-US" sz="2400" b="1" dirty="0">
                <a:solidFill>
                  <a:srgbClr val="FF0000"/>
                </a:solidFill>
              </a:rPr>
              <a:t>party organization</a:t>
            </a:r>
            <a:r>
              <a:rPr lang="en-US" altLang="en-US" sz="2400" dirty="0">
                <a:solidFill>
                  <a:srgbClr val="FF0000"/>
                </a:solidFill>
              </a:rPr>
              <a:t> </a:t>
            </a:r>
            <a:r>
              <a:rPr lang="en-US" altLang="en-US" sz="2400" dirty="0"/>
              <a:t>is the party professionals who run the party at all levels by contributing time, money, and skill.</a:t>
            </a:r>
          </a:p>
          <a:p>
            <a:pPr lvl="1">
              <a:lnSpc>
                <a:spcPct val="90000"/>
              </a:lnSpc>
            </a:pPr>
            <a:endParaRPr lang="en-US" altLang="en-US" sz="2400" dirty="0"/>
          </a:p>
          <a:p>
            <a:pPr lvl="1">
              <a:lnSpc>
                <a:spcPct val="90000"/>
              </a:lnSpc>
            </a:pPr>
            <a:r>
              <a:rPr lang="en-US" altLang="en-US" sz="2400" dirty="0"/>
              <a:t>The </a:t>
            </a:r>
            <a:r>
              <a:rPr lang="en-US" altLang="en-US" sz="2400" b="1" dirty="0">
                <a:solidFill>
                  <a:srgbClr val="FF0000"/>
                </a:solidFill>
              </a:rPr>
              <a:t>party in government</a:t>
            </a:r>
            <a:r>
              <a:rPr lang="en-US" altLang="en-US" sz="2400" dirty="0">
                <a:solidFill>
                  <a:srgbClr val="FF0000"/>
                </a:solidFill>
              </a:rPr>
              <a:t> </a:t>
            </a:r>
            <a:r>
              <a:rPr lang="en-US" altLang="en-US" sz="2400" dirty="0"/>
              <a:t>includes the candidates and officeholders who serve at all levels of government.</a:t>
            </a:r>
          </a:p>
          <a:p>
            <a:pPr lvl="1">
              <a:lnSpc>
                <a:spcPct val="90000"/>
              </a:lnSpc>
            </a:pPr>
            <a:endParaRPr lang="en-US" altLang="en-US" sz="2400" dirty="0"/>
          </a:p>
          <a:p>
            <a:pPr lvl="1">
              <a:lnSpc>
                <a:spcPct val="90000"/>
              </a:lnSpc>
            </a:pPr>
            <a:r>
              <a:rPr lang="en-US" altLang="en-US" sz="2400" dirty="0"/>
              <a:t>The </a:t>
            </a:r>
            <a:r>
              <a:rPr lang="en-US" altLang="en-US" sz="2400" b="1" dirty="0">
                <a:solidFill>
                  <a:srgbClr val="FF0000"/>
                </a:solidFill>
              </a:rPr>
              <a:t>party in the electorate</a:t>
            </a:r>
            <a:r>
              <a:rPr lang="en-US" altLang="en-US" sz="2400" dirty="0">
                <a:solidFill>
                  <a:srgbClr val="FF0000"/>
                </a:solidFill>
              </a:rPr>
              <a:t> </a:t>
            </a:r>
            <a:r>
              <a:rPr lang="en-US" altLang="en-US" sz="2400" dirty="0"/>
              <a:t>are the millions of voters who identify strongly with a particular party and support its policies.</a:t>
            </a:r>
            <a:endParaRPr lang="en-US" altLang="en-US" sz="2600" dirty="0"/>
          </a:p>
          <a:p>
            <a:endParaRPr lang="en-US" dirty="0"/>
          </a:p>
        </p:txBody>
      </p:sp>
    </p:spTree>
    <p:extLst>
      <p:ext uri="{BB962C8B-B14F-4D97-AF65-F5344CB8AC3E}">
        <p14:creationId xmlns:p14="http://schemas.microsoft.com/office/powerpoint/2010/main" val="396420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parties do?</a:t>
            </a:r>
            <a:endParaRPr lang="en-US" dirty="0"/>
          </a:p>
        </p:txBody>
      </p:sp>
      <p:sp>
        <p:nvSpPr>
          <p:cNvPr id="3" name="Content Placeholder 2"/>
          <p:cNvSpPr>
            <a:spLocks noGrp="1"/>
          </p:cNvSpPr>
          <p:nvPr>
            <p:ph idx="1"/>
          </p:nvPr>
        </p:nvSpPr>
        <p:spPr/>
        <p:txBody>
          <a:bodyPr>
            <a:normAutofit/>
          </a:bodyPr>
          <a:lstStyle/>
          <a:p>
            <a:r>
              <a:rPr lang="en-US" altLang="en-US" sz="2400" dirty="0"/>
              <a:t>Parties express the will of the people in government. </a:t>
            </a:r>
            <a:endParaRPr lang="en-US" altLang="en-US" sz="2400" dirty="0" smtClean="0"/>
          </a:p>
          <a:p>
            <a:endParaRPr lang="en-US" altLang="en-US" sz="2400" dirty="0"/>
          </a:p>
          <a:p>
            <a:r>
              <a:rPr lang="en-US" altLang="en-US" sz="2400" dirty="0"/>
              <a:t>Parties </a:t>
            </a:r>
            <a:r>
              <a:rPr lang="en-US" altLang="en-US" sz="2400" dirty="0" smtClean="0"/>
              <a:t>nominate qualified </a:t>
            </a:r>
            <a:r>
              <a:rPr lang="en-US" altLang="en-US" sz="2400" dirty="0"/>
              <a:t>political candidates. </a:t>
            </a:r>
          </a:p>
          <a:p>
            <a:endParaRPr lang="en-US" altLang="en-US" sz="2400" dirty="0"/>
          </a:p>
          <a:p>
            <a:r>
              <a:rPr lang="en-US" altLang="en-US" sz="2400" dirty="0"/>
              <a:t>Parties inform the public and try to shape public </a:t>
            </a:r>
            <a:r>
              <a:rPr lang="en-US" altLang="en-US" sz="2400" dirty="0" smtClean="0"/>
              <a:t>opinion. </a:t>
            </a:r>
            <a:endParaRPr lang="en-US" sz="2400" dirty="0"/>
          </a:p>
        </p:txBody>
      </p:sp>
    </p:spTree>
    <p:extLst>
      <p:ext uri="{BB962C8B-B14F-4D97-AF65-F5344CB8AC3E}">
        <p14:creationId xmlns:p14="http://schemas.microsoft.com/office/powerpoint/2010/main" val="417569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Roles:</a:t>
            </a:r>
            <a:endParaRPr lang="en-US" dirty="0"/>
          </a:p>
        </p:txBody>
      </p:sp>
      <p:sp>
        <p:nvSpPr>
          <p:cNvPr id="3" name="Content Placeholder 2"/>
          <p:cNvSpPr>
            <a:spLocks noGrp="1"/>
          </p:cNvSpPr>
          <p:nvPr>
            <p:ph idx="1"/>
          </p:nvPr>
        </p:nvSpPr>
        <p:spPr/>
        <p:txBody>
          <a:bodyPr>
            <a:normAutofit lnSpcReduction="10000"/>
          </a:bodyPr>
          <a:lstStyle/>
          <a:p>
            <a:r>
              <a:rPr lang="en-US" altLang="en-US" sz="2800" dirty="0"/>
              <a:t>Parties act as a “</a:t>
            </a:r>
            <a:r>
              <a:rPr lang="en-US" altLang="en-US" sz="2800" dirty="0">
                <a:solidFill>
                  <a:srgbClr val="FF0000"/>
                </a:solidFill>
              </a:rPr>
              <a:t>bonding agent</a:t>
            </a:r>
            <a:r>
              <a:rPr lang="en-US" altLang="en-US" sz="2800" dirty="0"/>
              <a:t>” to encourage accountability among their candidates and office holders.</a:t>
            </a:r>
          </a:p>
          <a:p>
            <a:r>
              <a:rPr lang="en-US" altLang="en-US" sz="2800" dirty="0"/>
              <a:t>Parties play a key roles in governing at all levels.</a:t>
            </a:r>
          </a:p>
          <a:p>
            <a:pPr lvl="1"/>
            <a:r>
              <a:rPr lang="en-US" altLang="en-US" sz="2400" dirty="0" smtClean="0"/>
              <a:t>Legislatures </a:t>
            </a:r>
            <a:r>
              <a:rPr lang="en-US" altLang="en-US" sz="2400" dirty="0"/>
              <a:t>are </a:t>
            </a:r>
            <a:r>
              <a:rPr lang="en-US" altLang="en-US" sz="2400" u="sng" dirty="0"/>
              <a:t>organized along party lines </a:t>
            </a:r>
            <a:r>
              <a:rPr lang="en-US" altLang="en-US" sz="2400" dirty="0"/>
              <a:t>and parties shape the electoral process.</a:t>
            </a:r>
          </a:p>
          <a:p>
            <a:pPr lvl="1"/>
            <a:r>
              <a:rPr lang="en-US" altLang="en-US" sz="2400" dirty="0"/>
              <a:t>Partisanship </a:t>
            </a:r>
            <a:r>
              <a:rPr lang="en-US" altLang="en-US" sz="2400" u="sng" dirty="0"/>
              <a:t>guides many legislative votes </a:t>
            </a:r>
            <a:r>
              <a:rPr lang="en-US" altLang="en-US" sz="2400" dirty="0"/>
              <a:t>and appointments to public office.</a:t>
            </a:r>
          </a:p>
          <a:p>
            <a:pPr lvl="1"/>
            <a:r>
              <a:rPr lang="en-US" altLang="en-US" sz="2400" dirty="0"/>
              <a:t>Parties provide </a:t>
            </a:r>
            <a:r>
              <a:rPr lang="en-US" altLang="en-US" sz="2400" u="sng" dirty="0"/>
              <a:t>channels of communication </a:t>
            </a:r>
            <a:r>
              <a:rPr lang="en-US" altLang="en-US" sz="2400" dirty="0"/>
              <a:t>between the branches of government.</a:t>
            </a:r>
          </a:p>
          <a:p>
            <a:pPr marL="0" indent="0">
              <a:buNone/>
            </a:pPr>
            <a:endParaRPr lang="en-US" dirty="0"/>
          </a:p>
        </p:txBody>
      </p:sp>
    </p:spTree>
    <p:extLst>
      <p:ext uri="{BB962C8B-B14F-4D97-AF65-F5344CB8AC3E}">
        <p14:creationId xmlns:p14="http://schemas.microsoft.com/office/powerpoint/2010/main" val="41113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 5 Sec. 2 		2 </a:t>
            </a:r>
            <a:r>
              <a:rPr lang="en-US" dirty="0"/>
              <a:t>Party System</a:t>
            </a:r>
            <a:br>
              <a:rPr lang="en-US" dirty="0"/>
            </a:br>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517" y="1686372"/>
            <a:ext cx="8854966" cy="454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68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Party System</a:t>
            </a:r>
            <a:endParaRPr lang="en-US" dirty="0"/>
          </a:p>
        </p:txBody>
      </p:sp>
      <p:sp>
        <p:nvSpPr>
          <p:cNvPr id="3" name="Content Placeholder 2"/>
          <p:cNvSpPr>
            <a:spLocks noGrp="1"/>
          </p:cNvSpPr>
          <p:nvPr>
            <p:ph idx="1"/>
          </p:nvPr>
        </p:nvSpPr>
        <p:spPr/>
        <p:txBody>
          <a:bodyPr>
            <a:noAutofit/>
          </a:bodyPr>
          <a:lstStyle/>
          <a:p>
            <a:r>
              <a:rPr lang="en-US" altLang="en-US" sz="2400" dirty="0" smtClean="0"/>
              <a:t>The Republican and Democratic parties dominate American politics.</a:t>
            </a:r>
          </a:p>
          <a:p>
            <a:pPr lvl="1"/>
            <a:r>
              <a:rPr lang="en-US" altLang="en-US" sz="2400" dirty="0" smtClean="0"/>
              <a:t>Only the candidates from the two major parties have a </a:t>
            </a:r>
            <a:r>
              <a:rPr lang="en-US" altLang="en-US" sz="2400" dirty="0" smtClean="0"/>
              <a:t>real chance </a:t>
            </a:r>
            <a:r>
              <a:rPr lang="en-US" altLang="en-US" sz="2400" dirty="0" smtClean="0"/>
              <a:t>to win most elections.</a:t>
            </a:r>
          </a:p>
          <a:p>
            <a:pPr lvl="1"/>
            <a:endParaRPr lang="en-US" altLang="en-US" sz="2400" dirty="0" smtClean="0"/>
          </a:p>
          <a:p>
            <a:pPr lvl="1"/>
            <a:r>
              <a:rPr lang="en-US" altLang="en-US" sz="2400" dirty="0" smtClean="0"/>
              <a:t>The Framers opposed political parties.</a:t>
            </a:r>
          </a:p>
          <a:p>
            <a:pPr lvl="2"/>
            <a:r>
              <a:rPr lang="en-US" altLang="en-US" sz="2400" dirty="0" smtClean="0"/>
              <a:t>They saw parties as “factions” </a:t>
            </a:r>
          </a:p>
          <a:p>
            <a:pPr lvl="3"/>
            <a:r>
              <a:rPr lang="en-US" altLang="en-US" sz="2400" dirty="0" smtClean="0"/>
              <a:t>Washington</a:t>
            </a:r>
            <a:endParaRPr lang="en-US" altLang="en-US" sz="2400" dirty="0"/>
          </a:p>
        </p:txBody>
      </p:sp>
    </p:spTree>
    <p:extLst>
      <p:ext uri="{BB962C8B-B14F-4D97-AF65-F5344CB8AC3E}">
        <p14:creationId xmlns:p14="http://schemas.microsoft.com/office/powerpoint/2010/main" val="120615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Washington’s Farewell address:</a:t>
            </a:r>
            <a:endParaRPr lang="en-US" dirty="0"/>
          </a:p>
        </p:txBody>
      </p:sp>
      <p:sp>
        <p:nvSpPr>
          <p:cNvPr id="3" name="Content Placeholder 2"/>
          <p:cNvSpPr>
            <a:spLocks noGrp="1"/>
          </p:cNvSpPr>
          <p:nvPr>
            <p:ph idx="1"/>
          </p:nvPr>
        </p:nvSpPr>
        <p:spPr/>
        <p:txBody>
          <a:bodyPr/>
          <a:lstStyle/>
          <a:p>
            <a:r>
              <a:rPr lang="en-US" dirty="0"/>
              <a:t>"However [political parties] may now and then answer popular ends, they are likely in the course of time and things, to become potent engines, by which cunning, ambitious, and unprincipled men will be enabled to subvert the power of the people and to </a:t>
            </a:r>
            <a:r>
              <a:rPr lang="en-US" dirty="0" smtClean="0"/>
              <a:t>seize </a:t>
            </a:r>
            <a:r>
              <a:rPr lang="en-US" dirty="0"/>
              <a:t>for themselves the reins of government, destroying afterwards the very engines which </a:t>
            </a:r>
            <a:r>
              <a:rPr lang="en-US" dirty="0" smtClean="0"/>
              <a:t>have </a:t>
            </a:r>
            <a:r>
              <a:rPr lang="en-US" dirty="0"/>
              <a:t>lifted them to unjust </a:t>
            </a:r>
            <a:r>
              <a:rPr lang="en-US" dirty="0" smtClean="0"/>
              <a:t>dominion.“</a:t>
            </a:r>
          </a:p>
          <a:p>
            <a:endParaRPr lang="en-US" dirty="0"/>
          </a:p>
          <a:p>
            <a:r>
              <a:rPr lang="en-US" dirty="0" smtClean="0"/>
              <a:t>Time to think: Why is Washington weary of political parties? </a:t>
            </a:r>
            <a:endParaRPr lang="en-US" dirty="0"/>
          </a:p>
        </p:txBody>
      </p:sp>
    </p:spTree>
    <p:extLst>
      <p:ext uri="{BB962C8B-B14F-4D97-AF65-F5344CB8AC3E}">
        <p14:creationId xmlns:p14="http://schemas.microsoft.com/office/powerpoint/2010/main" val="2262564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altLang="en-US" sz="2800" dirty="0"/>
              <a:t>Once established, parties became part of tradition.</a:t>
            </a:r>
          </a:p>
          <a:p>
            <a:pPr>
              <a:lnSpc>
                <a:spcPct val="90000"/>
              </a:lnSpc>
            </a:pPr>
            <a:endParaRPr lang="en-US" altLang="en-US" sz="2800" dirty="0"/>
          </a:p>
          <a:p>
            <a:pPr>
              <a:lnSpc>
                <a:spcPct val="90000"/>
              </a:lnSpc>
            </a:pPr>
            <a:r>
              <a:rPr lang="en-US" altLang="en-US" sz="2800" dirty="0"/>
              <a:t>The nature of the election process supports the two-party system</a:t>
            </a:r>
            <a:r>
              <a:rPr lang="en-US" altLang="en-US" sz="2800" dirty="0" smtClean="0"/>
              <a:t>.  How?</a:t>
            </a:r>
            <a:endParaRPr lang="en-US" altLang="en-US" sz="2800" dirty="0"/>
          </a:p>
          <a:p>
            <a:pPr lvl="1">
              <a:lnSpc>
                <a:spcPct val="90000"/>
              </a:lnSpc>
            </a:pPr>
            <a:endParaRPr lang="en-US" altLang="en-US" sz="2400" dirty="0"/>
          </a:p>
          <a:p>
            <a:pPr lvl="1">
              <a:lnSpc>
                <a:spcPct val="90000"/>
              </a:lnSpc>
            </a:pPr>
            <a:r>
              <a:rPr lang="en-US" altLang="en-US" sz="2200" dirty="0"/>
              <a:t>Nearly all American elections take place in single-member districts--only the one candidate who wins the largest number of votes gets elected to office.</a:t>
            </a:r>
          </a:p>
          <a:p>
            <a:pPr lvl="1">
              <a:lnSpc>
                <a:spcPct val="90000"/>
              </a:lnSpc>
            </a:pPr>
            <a:endParaRPr lang="en-US" altLang="en-US" sz="2200" dirty="0"/>
          </a:p>
          <a:p>
            <a:pPr lvl="1">
              <a:lnSpc>
                <a:spcPct val="90000"/>
              </a:lnSpc>
            </a:pPr>
            <a:r>
              <a:rPr lang="en-US" altLang="en-US" sz="2200" dirty="0"/>
              <a:t>This works against third-party candidates, who have little chance of finishing in the top two.</a:t>
            </a:r>
          </a:p>
          <a:p>
            <a:endParaRPr lang="en-US" dirty="0"/>
          </a:p>
        </p:txBody>
      </p:sp>
    </p:spTree>
    <p:extLst>
      <p:ext uri="{BB962C8B-B14F-4D97-AF65-F5344CB8AC3E}">
        <p14:creationId xmlns:p14="http://schemas.microsoft.com/office/powerpoint/2010/main" val="1690119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81</TotalTime>
  <Words>751</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Garamond</vt:lpstr>
      <vt:lpstr>Savon</vt:lpstr>
      <vt:lpstr>Political Parties</vt:lpstr>
      <vt:lpstr>Political Party</vt:lpstr>
      <vt:lpstr>3 elements in a political party</vt:lpstr>
      <vt:lpstr>What do parties do?</vt:lpstr>
      <vt:lpstr>Party Roles:</vt:lpstr>
      <vt:lpstr>Ch. 5 Sec. 2   2 Party System </vt:lpstr>
      <vt:lpstr>2 Party System</vt:lpstr>
      <vt:lpstr>Washington’s Farewell address:</vt:lpstr>
      <vt:lpstr>Tradition</vt:lpstr>
      <vt:lpstr>Cont.</vt:lpstr>
      <vt:lpstr>Ideological Consensus</vt:lpstr>
      <vt:lpstr>Building Consensus</vt:lpstr>
      <vt:lpstr>Political Spectrum</vt:lpstr>
      <vt:lpstr>Multiparty Systems</vt:lpstr>
      <vt:lpstr>One-Party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dc:title>
  <dc:creator>Aaron Dail</dc:creator>
  <cp:lastModifiedBy>Aaron Dail</cp:lastModifiedBy>
  <cp:revision>11</cp:revision>
  <dcterms:created xsi:type="dcterms:W3CDTF">2016-11-15T21:20:07Z</dcterms:created>
  <dcterms:modified xsi:type="dcterms:W3CDTF">2018-11-01T15:23:53Z</dcterms:modified>
</cp:coreProperties>
</file>