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8" y="819807"/>
            <a:ext cx="7872249" cy="3565924"/>
          </a:xfrm>
        </p:spPr>
        <p:txBody>
          <a:bodyPr/>
          <a:lstStyle/>
          <a:p>
            <a:r>
              <a:rPr lang="en-US" dirty="0" smtClean="0"/>
              <a:t>Amending the Constitution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Ch.3 Sec.2</a:t>
            </a:r>
            <a:endParaRPr lang="en-US" dirty="0"/>
          </a:p>
        </p:txBody>
      </p:sp>
      <p:pic>
        <p:nvPicPr>
          <p:cNvPr id="1028" name="Picture 4" descr="Image result for constit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60" y="1793980"/>
            <a:ext cx="5485541" cy="365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8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living document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/>
              <a:t>The amendment process allows the Constitution to adapt to the changing needs of our nation and society.</a:t>
            </a:r>
          </a:p>
          <a:p>
            <a:endParaRPr lang="en-US" sz="2800" dirty="0"/>
          </a:p>
        </p:txBody>
      </p:sp>
      <p:pic>
        <p:nvPicPr>
          <p:cNvPr id="2050" name="Picture 2" descr="Image result for beating he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414" y="293024"/>
            <a:ext cx="3436883" cy="26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Amendment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29026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b="1" dirty="0">
                <a:solidFill>
                  <a:srgbClr val="FF0000"/>
                </a:solidFill>
              </a:rPr>
              <a:t>Article V</a:t>
            </a:r>
            <a:r>
              <a:rPr lang="en-US" altLang="en-US" sz="3200" dirty="0"/>
              <a:t> describes the amendment process.</a:t>
            </a:r>
          </a:p>
          <a:p>
            <a:pPr>
              <a:lnSpc>
                <a:spcPct val="90000"/>
              </a:lnSpc>
              <a:buNone/>
            </a:pPr>
            <a:endParaRPr lang="en-US" altLang="en-US" sz="3200" dirty="0"/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Amendments may be </a:t>
            </a:r>
            <a:r>
              <a:rPr lang="en-US" altLang="en-US" sz="3200" dirty="0">
                <a:solidFill>
                  <a:srgbClr val="FF0000"/>
                </a:solidFill>
              </a:rPr>
              <a:t>proposed</a:t>
            </a:r>
            <a:r>
              <a:rPr lang="en-US" altLang="en-US" sz="3200" dirty="0"/>
              <a:t>:</a:t>
            </a:r>
          </a:p>
          <a:p>
            <a:pPr lvl="1">
              <a:lnSpc>
                <a:spcPct val="90000"/>
              </a:lnSpc>
            </a:pPr>
            <a:endParaRPr lang="en-US" altLang="en-US" sz="3200" dirty="0"/>
          </a:p>
          <a:p>
            <a:pPr marL="142875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By a </a:t>
            </a:r>
            <a:r>
              <a:rPr lang="en-US" altLang="en-US" sz="3200" b="1" dirty="0"/>
              <a:t>two-thirds vote of each house of Congress</a:t>
            </a:r>
            <a:r>
              <a:rPr lang="en-US" altLang="en-US" sz="3200" dirty="0"/>
              <a:t>.</a:t>
            </a:r>
          </a:p>
          <a:p>
            <a:pPr marL="1428750" lvl="2" indent="-514350">
              <a:lnSpc>
                <a:spcPct val="90000"/>
              </a:lnSpc>
              <a:buFont typeface="+mj-lt"/>
              <a:buAutoNum type="arabicPeriod"/>
            </a:pPr>
            <a:r>
              <a:rPr lang="en-US" altLang="en-US" sz="3200" dirty="0"/>
              <a:t>By a national convention called by Congress at the request of </a:t>
            </a:r>
            <a:r>
              <a:rPr lang="en-US" altLang="en-US" sz="3200" b="1" dirty="0"/>
              <a:t>two-thirds of the state legislatures</a:t>
            </a:r>
            <a:r>
              <a:rPr lang="en-US" altLang="en-US" sz="32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87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dirty="0"/>
              <a:t>Amendments can be </a:t>
            </a:r>
            <a:r>
              <a:rPr lang="en-US" altLang="en-US" sz="3200" dirty="0">
                <a:solidFill>
                  <a:srgbClr val="FF0000"/>
                </a:solidFill>
              </a:rPr>
              <a:t>ratified</a:t>
            </a:r>
            <a:r>
              <a:rPr lang="en-US" altLang="en-US" sz="3200" dirty="0"/>
              <a:t>:</a:t>
            </a:r>
          </a:p>
          <a:p>
            <a:pPr>
              <a:buNone/>
            </a:pPr>
            <a:endParaRPr lang="en-US" altLang="en-US" sz="3200" dirty="0"/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200" dirty="0"/>
              <a:t>By three-fourths of </a:t>
            </a:r>
            <a:r>
              <a:rPr lang="en-US" altLang="en-US" sz="3200" dirty="0" smtClean="0"/>
              <a:t>the </a:t>
            </a:r>
            <a:r>
              <a:rPr lang="en-US" altLang="en-US" sz="3200" dirty="0"/>
              <a:t>state legislatures.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altLang="en-US" sz="3200" dirty="0"/>
              <a:t>By conventions in </a:t>
            </a:r>
            <a:r>
              <a:rPr lang="en-US" altLang="en-US" sz="3200" dirty="0" smtClean="0"/>
              <a:t>three-fourths </a:t>
            </a:r>
            <a:r>
              <a:rPr lang="en-US" altLang="en-US" sz="3200" dirty="0"/>
              <a:t>of the </a:t>
            </a:r>
            <a:r>
              <a:rPr lang="en-US" altLang="en-US" sz="3200" dirty="0" smtClean="0"/>
              <a:t>states</a:t>
            </a:r>
            <a:r>
              <a:rPr lang="en-US" altLang="en-US" sz="3200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25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</a:t>
            </a:r>
            <a:r>
              <a:rPr lang="en-US" dirty="0" smtClean="0"/>
              <a:t>think…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4164140"/>
          </a:xfrm>
        </p:spPr>
        <p:txBody>
          <a:bodyPr/>
          <a:lstStyle/>
          <a:p>
            <a:r>
              <a:rPr lang="en-US" altLang="en-US" sz="3200" dirty="0">
                <a:solidFill>
                  <a:srgbClr val="FF0000"/>
                </a:solidFill>
              </a:rPr>
              <a:t>How does the federal amendment process reflect the concept of federalism?</a:t>
            </a:r>
          </a:p>
          <a:p>
            <a:endParaRPr lang="en-US" altLang="en-US" sz="3200" dirty="0"/>
          </a:p>
          <a:p>
            <a:pPr lvl="1"/>
            <a:r>
              <a:rPr lang="en-US" altLang="en-US" sz="3200" dirty="0"/>
              <a:t>Amendments are proposed at the </a:t>
            </a:r>
            <a:r>
              <a:rPr lang="en-US" altLang="en-US" sz="3200" dirty="0">
                <a:solidFill>
                  <a:srgbClr val="FF0000"/>
                </a:solidFill>
              </a:rPr>
              <a:t>national level </a:t>
            </a:r>
            <a:r>
              <a:rPr lang="en-US" altLang="en-US" sz="3200" dirty="0"/>
              <a:t>and ratified at the </a:t>
            </a:r>
            <a:r>
              <a:rPr lang="en-US" altLang="en-US" sz="3200" dirty="0">
                <a:solidFill>
                  <a:srgbClr val="FF0000"/>
                </a:solidFill>
              </a:rPr>
              <a:t>state level </a:t>
            </a:r>
            <a:r>
              <a:rPr lang="en-US" altLang="en-US" sz="3200" dirty="0"/>
              <a:t>by legislatures or conventions.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3780"/>
            <a:ext cx="10131425" cy="1456267"/>
          </a:xfrm>
        </p:spPr>
        <p:txBody>
          <a:bodyPr/>
          <a:lstStyle/>
          <a:p>
            <a:r>
              <a:rPr lang="en-US" altLang="en-US" dirty="0"/>
              <a:t>Popular Sovereignty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06" y="1565356"/>
            <a:ext cx="10131425" cy="364913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/>
              <a:t>The amendment process is based on </a:t>
            </a:r>
            <a:r>
              <a:rPr lang="en-US" altLang="en-US" sz="3200" dirty="0">
                <a:solidFill>
                  <a:srgbClr val="FF0000"/>
                </a:solidFill>
              </a:rPr>
              <a:t>popular sovereignty</a:t>
            </a:r>
            <a:r>
              <a:rPr lang="en-US" altLang="en-US" sz="3200" dirty="0"/>
              <a:t>.</a:t>
            </a:r>
          </a:p>
          <a:p>
            <a:pPr>
              <a:lnSpc>
                <a:spcPct val="90000"/>
              </a:lnSpc>
            </a:pPr>
            <a:endParaRPr lang="en-US" altLang="en-US" sz="3200" dirty="0"/>
          </a:p>
          <a:p>
            <a:pPr lvl="1">
              <a:lnSpc>
                <a:spcPct val="90000"/>
              </a:lnSpc>
            </a:pPr>
            <a:r>
              <a:rPr lang="en-US" altLang="en-US" sz="3200" dirty="0"/>
              <a:t>The people elect the representatives who vote to propose or ratify amendments.</a:t>
            </a:r>
          </a:p>
          <a:p>
            <a:endParaRPr lang="en-US" dirty="0"/>
          </a:p>
        </p:txBody>
      </p:sp>
      <p:pic>
        <p:nvPicPr>
          <p:cNvPr id="3074" name="Picture 2" descr="Image result for popular sovereig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58267"/>
            <a:ext cx="3162519" cy="263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opular sovereignt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7617" y="2998946"/>
            <a:ext cx="2466975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Bill of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z="3200" dirty="0"/>
              <a:t>They spell out many basic rights and liberties.</a:t>
            </a:r>
          </a:p>
          <a:p>
            <a:pPr lvl="1"/>
            <a:endParaRPr lang="en-US" altLang="en-US" sz="3200" dirty="0"/>
          </a:p>
          <a:p>
            <a:pPr lvl="1"/>
            <a:r>
              <a:rPr lang="en-US" altLang="en-US" sz="3200" dirty="0"/>
              <a:t>Many people would not support the Constitution until a Bill of Rights was promised.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1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27 Amendments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/>
              <a:t>So far, there are </a:t>
            </a:r>
            <a:r>
              <a:rPr lang="en-US" altLang="en-US" sz="3200" dirty="0" smtClean="0">
                <a:solidFill>
                  <a:srgbClr val="FF0000"/>
                </a:solidFill>
              </a:rPr>
              <a:t>27 amendments</a:t>
            </a:r>
          </a:p>
          <a:p>
            <a:r>
              <a:rPr lang="en-US" altLang="en-US" sz="3200" dirty="0" smtClean="0"/>
              <a:t>Many were </a:t>
            </a:r>
            <a:r>
              <a:rPr lang="en-US" altLang="en-US" sz="3200" dirty="0"/>
              <a:t>proposed in response to legal disputes, social conflicts, or perceived constitutional problems.</a:t>
            </a:r>
          </a:p>
        </p:txBody>
      </p:sp>
    </p:spTree>
    <p:extLst>
      <p:ext uri="{BB962C8B-B14F-4D97-AF65-F5344CB8AC3E}">
        <p14:creationId xmlns:p14="http://schemas.microsoft.com/office/powerpoint/2010/main" val="347297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135</TotalTime>
  <Words>203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Amending the Constitution</vt:lpstr>
      <vt:lpstr>A living document</vt:lpstr>
      <vt:lpstr>The Amendment Process</vt:lpstr>
      <vt:lpstr>Cont. </vt:lpstr>
      <vt:lpstr>Time to think…</vt:lpstr>
      <vt:lpstr>Popular Sovereignty</vt:lpstr>
      <vt:lpstr>The Bill of Rights</vt:lpstr>
      <vt:lpstr>The 27 Amendments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Amending the Constitution</dc:title>
  <dc:creator>Aaron Dail</dc:creator>
  <cp:lastModifiedBy>Aaron Dail</cp:lastModifiedBy>
  <cp:revision>5</cp:revision>
  <dcterms:created xsi:type="dcterms:W3CDTF">2016-10-20T20:24:04Z</dcterms:created>
  <dcterms:modified xsi:type="dcterms:W3CDTF">2017-09-21T17:42:15Z</dcterms:modified>
</cp:coreProperties>
</file>