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4"/>
  </p:notesMasterIdLst>
  <p:sldIdLst>
    <p:sldId id="271" r:id="rId2"/>
    <p:sldId id="258" r:id="rId3"/>
    <p:sldId id="261" r:id="rId4"/>
    <p:sldId id="259" r:id="rId5"/>
    <p:sldId id="257" r:id="rId6"/>
    <p:sldId id="266" r:id="rId7"/>
    <p:sldId id="277" r:id="rId8"/>
    <p:sldId id="283" r:id="rId9"/>
    <p:sldId id="263" r:id="rId10"/>
    <p:sldId id="267" r:id="rId11"/>
    <p:sldId id="268" r:id="rId12"/>
    <p:sldId id="28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rechj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343401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8535D-E720-4DD9-A005-F1C6B8E3B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30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5648F-6CE7-40DE-8945-4222D84AA37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89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D28918-5463-4947-86AB-B96A570A7C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110E4-F50F-4EA3-9838-1B6E8CFDA9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1945-A604-4B4F-8190-EC586D5A11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C4DA85-0979-4159-B10A-8D391E446B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2FB7-D2DF-4F73-8CBB-399355DFBAA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99E1-A0E0-4029-ABE3-1F34E5CD78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3BE906-418E-401A-BFD6-DFEF5704846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8BA28-488E-4C61-8391-3E38F9EEF3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E2E3-29E1-4BA7-B4B2-C1F6A22FC4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36CC0-AF7A-4A07-B891-89F3FE1A9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A848-5E1B-4478-ADD9-0FC034F108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BBC2D6-4075-4247-AB3C-33627C99392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915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Write down these questions and answer them during the presentation.</a:t>
            </a:r>
          </a:p>
          <a:p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Why is it called the Rosetta Stone?  And who discovered it?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What languages was it written in?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Who is Thomas Young?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FontTx/>
              <a:buAutoNum type="arabicParenR"/>
            </a:pPr>
            <a:r>
              <a:rPr lang="en-US" dirty="0" smtClean="0"/>
              <a:t>Who is Jean Francois Champollion?</a:t>
            </a:r>
          </a:p>
          <a:p>
            <a:pPr marL="457200" indent="-457200">
              <a:buFontTx/>
              <a:buAutoNum type="arabicParenR"/>
            </a:pPr>
            <a:endParaRPr lang="en-US" dirty="0"/>
          </a:p>
          <a:p>
            <a:pPr marL="457200" indent="-457200">
              <a:buFontTx/>
              <a:buAutoNum type="arabicParenR"/>
            </a:pPr>
            <a:r>
              <a:rPr lang="en-US" dirty="0" smtClean="0"/>
              <a:t>In your own words … What was the true importance of finding the Rosetta Stone? </a:t>
            </a:r>
          </a:p>
          <a:p>
            <a:pPr marL="457200" indent="-457200">
              <a:buFontTx/>
              <a:buAutoNum type="arabicParenR"/>
            </a:pPr>
            <a:endParaRPr lang="en-US" dirty="0"/>
          </a:p>
          <a:p>
            <a:pPr marL="457200" indent="-457200">
              <a:buFontTx/>
              <a:buAutoNum type="arabicParenR"/>
            </a:pPr>
            <a:endParaRPr lang="en-US" dirty="0" smtClean="0"/>
          </a:p>
          <a:p>
            <a:pPr marL="457200" indent="-457200">
              <a:buFontTx/>
              <a:buAutoNum type="arabicParenR"/>
            </a:pPr>
            <a:endParaRPr lang="en-US" dirty="0"/>
          </a:p>
          <a:p>
            <a:pPr marL="457200" indent="-457200">
              <a:buFontTx/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4114800"/>
          </a:xfrm>
        </p:spPr>
        <p:txBody>
          <a:bodyPr>
            <a:noAutofit/>
          </a:bodyPr>
          <a:lstStyle/>
          <a:p>
            <a:r>
              <a:rPr lang="en-US" sz="1400" b="1" u="sng" dirty="0"/>
              <a:t>Directions:</a:t>
            </a:r>
            <a:r>
              <a:rPr lang="en-US" sz="1400" b="1" dirty="0"/>
              <a:t>  Create 1 cartouche (oval shapes containing Hieroglyphics), using your hieroglyphic key to help you construct your own cartouche.</a:t>
            </a:r>
          </a:p>
          <a:p>
            <a:endParaRPr lang="en-US" sz="1400" b="1" dirty="0"/>
          </a:p>
          <a:p>
            <a:r>
              <a:rPr lang="en-US" sz="1400" b="1" u="sng" dirty="0"/>
              <a:t>Cartouche Directions</a:t>
            </a:r>
            <a:r>
              <a:rPr lang="en-US" sz="1400" b="1" dirty="0"/>
              <a:t>:  </a:t>
            </a:r>
          </a:p>
          <a:p>
            <a:pPr lvl="1"/>
            <a:r>
              <a:rPr lang="en-US" sz="1200" b="1" dirty="0" smtClean="0"/>
              <a:t>Step </a:t>
            </a:r>
            <a:r>
              <a:rPr lang="en-US" sz="1200" b="1" dirty="0"/>
              <a:t>1: Create a cartouche using hieroglyphics on the following:  Your First and Last Name.  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</a:p>
          <a:p>
            <a:pPr lvl="1"/>
            <a:r>
              <a:rPr lang="en-US" sz="1200" b="1" dirty="0"/>
              <a:t>Step 2: On </a:t>
            </a:r>
            <a:r>
              <a:rPr lang="en-US" sz="1200" b="1" dirty="0" smtClean="0"/>
              <a:t>the </a:t>
            </a:r>
            <a:r>
              <a:rPr lang="en-US" sz="1200" b="1" dirty="0"/>
              <a:t>Cartouche explain what the symbols represent (</a:t>
            </a:r>
            <a:r>
              <a:rPr lang="en-US" sz="1200" b="1" dirty="0" smtClean="0"/>
              <a:t>i.e. </a:t>
            </a:r>
            <a:r>
              <a:rPr lang="en-US" sz="1200" b="1" dirty="0"/>
              <a:t>what letters do your symbols represent)  </a:t>
            </a:r>
          </a:p>
          <a:p>
            <a:endParaRPr lang="en-US" sz="2000" b="1" dirty="0"/>
          </a:p>
          <a:p>
            <a:pPr lvl="1"/>
            <a:r>
              <a:rPr lang="en-US" sz="1200" b="1" dirty="0"/>
              <a:t>Step 3: Lastly, answer the </a:t>
            </a:r>
            <a:r>
              <a:rPr lang="en-US" sz="1200" b="1" dirty="0" smtClean="0"/>
              <a:t>questions attached.</a:t>
            </a:r>
            <a:endParaRPr lang="en-US" sz="1200" b="1" dirty="0"/>
          </a:p>
          <a:p>
            <a:pPr marL="0" indent="0">
              <a:buNone/>
            </a:pPr>
            <a:r>
              <a:rPr lang="en-US" sz="1400" b="1" dirty="0"/>
              <a:t> </a:t>
            </a:r>
          </a:p>
          <a:p>
            <a:r>
              <a:rPr lang="en-US" sz="1400" b="1" u="sng" dirty="0"/>
              <a:t>Pts Possible:</a:t>
            </a:r>
            <a:r>
              <a:rPr lang="en-US" sz="1400" b="1" dirty="0"/>
              <a:t> </a:t>
            </a:r>
            <a:r>
              <a:rPr lang="en-US" sz="1400" b="1" dirty="0" smtClean="0"/>
              <a:t>30 </a:t>
            </a:r>
            <a:r>
              <a:rPr lang="en-US" sz="1400" b="1" dirty="0"/>
              <a:t>pts (Make sure to attach this sheet with your final Cartouche</a:t>
            </a:r>
          </a:p>
          <a:p>
            <a:pPr marL="400050" lvl="1" indent="0">
              <a:buNone/>
            </a:pPr>
            <a:r>
              <a:rPr lang="en-US" sz="1200" b="1" dirty="0" smtClean="0"/>
              <a:t>_____/</a:t>
            </a:r>
            <a:r>
              <a:rPr lang="en-US" sz="1200" b="1" dirty="0"/>
              <a:t>10 pts for neatness and color</a:t>
            </a:r>
          </a:p>
          <a:p>
            <a:pPr marL="400050" lvl="1" indent="0">
              <a:buNone/>
            </a:pPr>
            <a:r>
              <a:rPr lang="en-US" sz="1200" b="1" dirty="0" smtClean="0"/>
              <a:t>_____/10 </a:t>
            </a:r>
            <a:r>
              <a:rPr lang="en-US" sz="1200" b="1" dirty="0"/>
              <a:t>pts for Accuracy and the </a:t>
            </a:r>
            <a:r>
              <a:rPr lang="en-US" sz="1200" b="1" dirty="0" smtClean="0"/>
              <a:t>explanation</a:t>
            </a:r>
            <a:endParaRPr lang="en-US" sz="1200" b="1" dirty="0"/>
          </a:p>
          <a:p>
            <a:pPr marL="400050" lvl="1" indent="0">
              <a:buNone/>
            </a:pPr>
            <a:r>
              <a:rPr lang="en-US" sz="1200" b="1" dirty="0" smtClean="0"/>
              <a:t>_____/</a:t>
            </a:r>
            <a:r>
              <a:rPr lang="en-US" sz="1200" b="1" dirty="0"/>
              <a:t>10 pts for the questions on the back (use complete sentences) </a:t>
            </a:r>
            <a:endParaRPr lang="en-US" sz="1200" b="1" dirty="0" smtClean="0"/>
          </a:p>
          <a:p>
            <a:pPr marL="400050" lvl="1" indent="0">
              <a:buNone/>
            </a:pPr>
            <a:endParaRPr lang="en-US" sz="1200" b="1" dirty="0"/>
          </a:p>
          <a:p>
            <a:r>
              <a:rPr lang="en-US" sz="1400" b="1" dirty="0"/>
              <a:t> </a:t>
            </a:r>
            <a:r>
              <a:rPr lang="en-US" sz="1400" b="1" u="sng" dirty="0" smtClean="0"/>
              <a:t>Due Date</a:t>
            </a:r>
            <a:r>
              <a:rPr lang="en-US" sz="1400" b="1" u="sng" dirty="0"/>
              <a:t>: </a:t>
            </a:r>
            <a:r>
              <a:rPr lang="en-US" sz="1400" b="1" u="sng" dirty="0" smtClean="0"/>
              <a:t>___________________</a:t>
            </a:r>
            <a:r>
              <a:rPr lang="en-US" sz="1400" b="1" dirty="0" smtClean="0"/>
              <a:t>at start of class</a:t>
            </a:r>
            <a:endParaRPr lang="en-US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4163"/>
            <a:ext cx="845819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6300"/>
            <a:ext cx="6951859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86" y="2239662"/>
            <a:ext cx="5257800" cy="46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49111" y="228599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4000" b="1" dirty="0"/>
              <a:t>Finding the </a:t>
            </a:r>
            <a:r>
              <a:rPr lang="en-US" altLang="en-US" sz="4000" b="1" dirty="0" smtClean="0"/>
              <a:t>Stone: 1799</a:t>
            </a:r>
            <a:endParaRPr lang="en-US" alt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36" y="4549676"/>
            <a:ext cx="3629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Weight: 1,700 </a:t>
            </a:r>
            <a:r>
              <a:rPr lang="en-US" dirty="0" err="1"/>
              <a:t>lbs</a:t>
            </a:r>
            <a:r>
              <a:rPr lang="en-US" dirty="0"/>
              <a:t> and almost 4 feet </a:t>
            </a:r>
            <a:r>
              <a:rPr lang="en-US" dirty="0" smtClean="0"/>
              <a:t>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sat 15 years without anyone knowing it’s value or what it meant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58986" y="1447800"/>
            <a:ext cx="4446814" cy="2133600"/>
            <a:chOff x="3858986" y="1447800"/>
            <a:chExt cx="4446814" cy="2133600"/>
          </a:xfrm>
        </p:grpSpPr>
        <p:sp>
          <p:nvSpPr>
            <p:cNvPr id="3" name="TextBox 2"/>
            <p:cNvSpPr txBox="1"/>
            <p:nvPr/>
          </p:nvSpPr>
          <p:spPr>
            <a:xfrm>
              <a:off x="3858986" y="1447800"/>
              <a:ext cx="4446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Found in the city of Rosetta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>
              <a:stCxn id="3" idx="2"/>
            </p:cNvCxnSpPr>
            <p:nvPr/>
          </p:nvCxnSpPr>
          <p:spPr bwMode="auto">
            <a:xfrm>
              <a:off x="6082393" y="1971020"/>
              <a:ext cx="318407" cy="16103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0" y="0"/>
            <a:ext cx="3270250" cy="4334747"/>
            <a:chOff x="0" y="0"/>
            <a:chExt cx="3270250" cy="433474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70250" cy="388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8852" y="3873082"/>
              <a:ext cx="2720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Napoleon Bonaparte</a:t>
              </a:r>
              <a:endParaRPr lang="en-US" dirty="0"/>
            </a:p>
          </p:txBody>
        </p:sp>
      </p:grpSp>
      <p:pic>
        <p:nvPicPr>
          <p:cNvPr id="7170" name="Picture 2" descr="https://upload.wikimedia.org/wikipedia/commons/f/fb/Luxor_Obelisk_Par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10525" r="30391" b="7689"/>
          <a:stretch/>
        </p:blipFill>
        <p:spPr bwMode="auto">
          <a:xfrm>
            <a:off x="2514600" y="1"/>
            <a:ext cx="140425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5" y="276225"/>
            <a:ext cx="45434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" y="720298"/>
            <a:ext cx="3352800" cy="830997"/>
            <a:chOff x="76200" y="720298"/>
            <a:chExt cx="33528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720298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Egyptian Hieroglyphics </a:t>
              </a:r>
              <a:endParaRPr lang="en-US" b="1" dirty="0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2057400" y="1371600"/>
              <a:ext cx="1371600" cy="76200"/>
            </a:xfrm>
            <a:prstGeom prst="straightConnector1">
              <a:avLst/>
            </a:prstGeom>
            <a:ln>
              <a:solidFill>
                <a:srgbClr val="EAEAEA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0" y="2286000"/>
            <a:ext cx="3352800" cy="830997"/>
            <a:chOff x="76200" y="720298"/>
            <a:chExt cx="3352800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76200" y="720298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Egyptian Demotic Script </a:t>
              </a:r>
              <a:r>
                <a:rPr lang="en-US" sz="1400" b="1" dirty="0" smtClean="0"/>
                <a:t>(Common language) 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590800" y="1025098"/>
              <a:ext cx="838200" cy="422702"/>
            </a:xfrm>
            <a:prstGeom prst="straightConnector1">
              <a:avLst/>
            </a:prstGeom>
            <a:ln>
              <a:solidFill>
                <a:srgbClr val="EAEAEA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19199" y="4495800"/>
            <a:ext cx="2155371" cy="727502"/>
            <a:chOff x="76200" y="720298"/>
            <a:chExt cx="3352800" cy="727502"/>
          </a:xfrm>
        </p:grpSpPr>
        <p:sp>
          <p:nvSpPr>
            <p:cNvPr id="16" name="TextBox 15"/>
            <p:cNvSpPr txBox="1"/>
            <p:nvPr/>
          </p:nvSpPr>
          <p:spPr>
            <a:xfrm>
              <a:off x="76200" y="720298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Greek</a:t>
              </a:r>
              <a:endParaRPr lang="en-US" b="1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1617135" y="1101298"/>
              <a:ext cx="1811865" cy="346502"/>
            </a:xfrm>
            <a:prstGeom prst="straightConnector1">
              <a:avLst/>
            </a:prstGeom>
            <a:ln>
              <a:solidFill>
                <a:srgbClr val="EAEAEA"/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705600" y="1135796"/>
            <a:ext cx="2438400" cy="1569660"/>
            <a:chOff x="6705600" y="1135796"/>
            <a:chExt cx="2438400" cy="1569660"/>
          </a:xfrm>
        </p:grpSpPr>
        <p:sp>
          <p:nvSpPr>
            <p:cNvPr id="24" name="TextBox 23"/>
            <p:cNvSpPr txBox="1"/>
            <p:nvPr/>
          </p:nvSpPr>
          <p:spPr>
            <a:xfrm>
              <a:off x="7335610" y="1135796"/>
              <a:ext cx="18083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One of five times </a:t>
              </a:r>
              <a:r>
                <a:rPr lang="en-US" alt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“Ptolemy” is written</a:t>
              </a:r>
              <a:endPara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6705600" y="1709275"/>
              <a:ext cx="8382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i="1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1543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Thomas Young deciphers the first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word in 1818</a:t>
            </a:r>
            <a:endParaRPr lang="en-US" altLang="en-US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2362200"/>
            <a:ext cx="3505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/>
              <a:t>“Ptolemy”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A Greek-Egyptian Family </a:t>
            </a:r>
            <a:r>
              <a:rPr lang="en-US" altLang="en-US" dirty="0" smtClean="0"/>
              <a:t>Name</a:t>
            </a:r>
            <a:endParaRPr lang="en-US" altLang="en-US" dirty="0"/>
          </a:p>
          <a:p>
            <a:pPr algn="ctr">
              <a:spcBef>
                <a:spcPct val="50000"/>
              </a:spcBef>
            </a:pPr>
            <a:r>
              <a:rPr lang="en-US" altLang="en-US" dirty="0"/>
              <a:t>A Cartouche=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937747"/>
              </p:ext>
            </p:extLst>
          </p:nvPr>
        </p:nvGraphicFramePr>
        <p:xfrm>
          <a:off x="849086" y="2438400"/>
          <a:ext cx="3200400" cy="338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Document" r:id="rId4" imgW="2448720" imgH="2590920" progId="Word.Document.8">
                  <p:embed/>
                </p:oleObj>
              </mc:Choice>
              <mc:Fallback>
                <p:oleObj name="Document" r:id="rId4" imgW="2448720" imgH="25909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86" y="2438400"/>
                        <a:ext cx="3200400" cy="338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Jean Francois Champollion</a:t>
            </a:r>
            <a:endParaRPr lang="en-US" altLang="en-US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441371" y="990600"/>
            <a:ext cx="39624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Champollion is given credit for deciphering the Rosetta </a:t>
            </a:r>
            <a:r>
              <a:rPr lang="en-US" altLang="en-US" b="1" dirty="0" smtClean="0"/>
              <a:t>Stone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1821 – Created an Ancient Hieroglyphic alphabet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b="1" dirty="0" smtClean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A </a:t>
            </a:r>
            <a:r>
              <a:rPr lang="en-US" altLang="en-US" b="1" dirty="0"/>
              <a:t>Stone of Many </a:t>
            </a:r>
            <a:r>
              <a:rPr lang="en-US" altLang="en-US" b="1" dirty="0" smtClean="0"/>
              <a:t>Language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b="1" dirty="0" smtClean="0"/>
              <a:t>Hieroglyphics</a:t>
            </a:r>
            <a:endParaRPr lang="en-US" altLang="en-US" sz="1800" b="1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b="1" dirty="0"/>
              <a:t>Demotic 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b="1" dirty="0"/>
              <a:t>Greek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/>
              <a:t> </a:t>
            </a:r>
          </a:p>
          <a:p>
            <a:pPr algn="ctr">
              <a:spcBef>
                <a:spcPct val="50000"/>
              </a:spcBef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dirty="0" smtClean="0"/>
              <a:t>Egyptian Hieroglyphics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Definition: A complex writing system of pictures and sounds.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 hieroglyphic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Cartouche = names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4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Symbols for words</a:t>
            </a:r>
            <a:endParaRPr lang="en-US" dirty="0"/>
          </a:p>
        </p:txBody>
      </p:sp>
      <p:pic>
        <p:nvPicPr>
          <p:cNvPr id="7170" name="Picture 2" descr="Image result for snapc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tarbu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1600200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mcdonal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9065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result for 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8" y="4030202"/>
            <a:ext cx="3139810" cy="251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republic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66" y="4019549"/>
            <a:ext cx="3385911" cy="25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44126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/>
          <a:lstStyle/>
          <a:p>
            <a:r>
              <a:rPr lang="en-US" dirty="0" smtClean="0"/>
              <a:t>Different styles of hieroglyphics?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525963"/>
          </a:xfrm>
        </p:spPr>
        <p:txBody>
          <a:bodyPr/>
          <a:lstStyle/>
          <a:p>
            <a:r>
              <a:rPr lang="en-US" dirty="0" smtClean="0"/>
              <a:t>There are a lot of different styles that correspond with different time periods. Remember they had c.3,000 years of documented history … languages evolve!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657600"/>
            <a:ext cx="9296399" cy="2667000"/>
            <a:chOff x="76201" y="3657600"/>
            <a:chExt cx="9296399" cy="2667000"/>
          </a:xfrm>
        </p:grpSpPr>
        <p:grpSp>
          <p:nvGrpSpPr>
            <p:cNvPr id="5" name="Group 4"/>
            <p:cNvGrpSpPr/>
            <p:nvPr/>
          </p:nvGrpSpPr>
          <p:grpSpPr>
            <a:xfrm>
              <a:off x="76201" y="4114800"/>
              <a:ext cx="9296399" cy="2209800"/>
              <a:chOff x="76201" y="4114800"/>
              <a:chExt cx="9296399" cy="2209800"/>
            </a:xfrm>
          </p:grpSpPr>
          <p:pic>
            <p:nvPicPr>
              <p:cNvPr id="6146" name="Picture 2" descr="Image result for old english vs. modern english sampl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1" y="4114800"/>
                <a:ext cx="7086600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086601" y="4117032"/>
                <a:ext cx="2057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Old English</a:t>
                </a:r>
                <a:r>
                  <a:rPr lang="en-US" sz="1200" dirty="0"/>
                  <a:t> or Anglo-Saxon (circa </a:t>
                </a:r>
                <a:r>
                  <a:rPr lang="en-US" sz="1200" dirty="0" smtClean="0"/>
                  <a:t>450-1066 AD)</a:t>
                </a:r>
                <a:r>
                  <a:rPr lang="en-US" sz="1200" dirty="0"/>
                  <a:t> 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86601" y="4648200"/>
                <a:ext cx="2057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Middle </a:t>
                </a:r>
                <a:r>
                  <a:rPr lang="en-US" sz="1200" b="1" dirty="0"/>
                  <a:t>English</a:t>
                </a:r>
                <a:r>
                  <a:rPr lang="en-US" sz="1200" dirty="0"/>
                  <a:t> </a:t>
                </a:r>
                <a:endParaRPr lang="en-US" sz="1200" dirty="0" smtClean="0"/>
              </a:p>
              <a:p>
                <a:r>
                  <a:rPr lang="en-US" sz="1200" dirty="0" smtClean="0"/>
                  <a:t>(</a:t>
                </a:r>
                <a:r>
                  <a:rPr lang="en-US" sz="1200" dirty="0"/>
                  <a:t>circa 1066-1450 </a:t>
                </a:r>
                <a:r>
                  <a:rPr lang="en-US" sz="1200" dirty="0" smtClean="0"/>
                  <a:t>AD)</a:t>
                </a:r>
                <a:r>
                  <a:rPr lang="en-US" sz="1200" dirty="0"/>
                  <a:t> 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19258" y="5266730"/>
                <a:ext cx="2253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Late- Mid</a:t>
                </a:r>
                <a:r>
                  <a:rPr lang="en-US" sz="1200" dirty="0"/>
                  <a:t> </a:t>
                </a:r>
                <a:r>
                  <a:rPr lang="en-US" sz="1200" b="1" dirty="0" smtClean="0"/>
                  <a:t>English</a:t>
                </a:r>
                <a:r>
                  <a:rPr lang="en-US" sz="1200" dirty="0" smtClean="0"/>
                  <a:t>(Shakespeare)</a:t>
                </a:r>
              </a:p>
              <a:p>
                <a:r>
                  <a:rPr lang="en-US" sz="1200" dirty="0" smtClean="0"/>
                  <a:t>(</a:t>
                </a:r>
                <a:r>
                  <a:rPr lang="en-US" sz="1200" dirty="0"/>
                  <a:t>circa </a:t>
                </a:r>
                <a:r>
                  <a:rPr lang="en-US" sz="1200" dirty="0" smtClean="0"/>
                  <a:t>1450- 1750 AD)</a:t>
                </a:r>
                <a:r>
                  <a:rPr lang="en-US" sz="1200" dirty="0"/>
                  <a:t> 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30144" y="5843673"/>
                <a:ext cx="2057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Modern</a:t>
                </a:r>
                <a:r>
                  <a:rPr lang="en-US" sz="1200" dirty="0"/>
                  <a:t> </a:t>
                </a:r>
                <a:r>
                  <a:rPr lang="en-US" sz="1200" b="1" dirty="0" smtClean="0"/>
                  <a:t>English</a:t>
                </a:r>
                <a:r>
                  <a:rPr lang="en-US" sz="1200" dirty="0"/>
                  <a:t> </a:t>
                </a:r>
                <a:endParaRPr lang="en-US" sz="1200" dirty="0" smtClean="0"/>
              </a:p>
              <a:p>
                <a:r>
                  <a:rPr lang="en-US" sz="1200" dirty="0" smtClean="0"/>
                  <a:t> (</a:t>
                </a:r>
                <a:r>
                  <a:rPr lang="en-US" sz="1200" dirty="0"/>
                  <a:t>circa </a:t>
                </a:r>
                <a:r>
                  <a:rPr lang="en-US" sz="1200" dirty="0" smtClean="0"/>
                  <a:t>1750-  Today AD)</a:t>
                </a:r>
                <a:r>
                  <a:rPr lang="en-US" sz="1200" dirty="0"/>
                  <a:t> 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28800" y="36576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The Evolution of English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7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486400"/>
            <a:ext cx="4800600" cy="1371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modern day standard for learning a new language is a stolen idea from the rock that unlocked the mysteries of Egypt. </a:t>
            </a:r>
            <a:endParaRPr lang="en-US" sz="2800" dirty="0"/>
          </a:p>
        </p:txBody>
      </p:sp>
      <p:pic>
        <p:nvPicPr>
          <p:cNvPr id="4" name="Picture 8" descr="http://oliviaquintero.files.wordpress.com/2010/03/rosetta-stone-level-1-2-amp-3-with-audio-companion-headset-a8fd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1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15139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362200" y="3276600"/>
            <a:ext cx="3048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4" name="Picture 2" descr="http://www.plateauperspectives.org/wp-content/uploads/2012/07/rosettaston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6671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28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Modern Day Connection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1108</TotalTime>
  <Words>298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Franklin Gothic Book</vt:lpstr>
      <vt:lpstr>Franklin Gothic Medium</vt:lpstr>
      <vt:lpstr>Times New Roman</vt:lpstr>
      <vt:lpstr>Wingdings 2</vt:lpstr>
      <vt:lpstr>Trek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Egyptian Hieroglyphics </vt:lpstr>
      <vt:lpstr>Modern Day Symbols for words</vt:lpstr>
      <vt:lpstr>Different styles of hieroglyphics? </vt:lpstr>
      <vt:lpstr>The modern day standard for learning a new language is a stolen idea from the rock that unlocked the mysteries of Egypt. </vt:lpstr>
      <vt:lpstr>Activity </vt:lpstr>
      <vt:lpstr>Questions</vt:lpstr>
      <vt:lpstr>PowerPoint Presentation</vt:lpstr>
    </vt:vector>
  </TitlesOfParts>
  <Company>MSD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albrechj</dc:creator>
  <cp:lastModifiedBy>Aaron Dail</cp:lastModifiedBy>
  <cp:revision>53</cp:revision>
  <cp:lastPrinted>2018-11-14T22:16:30Z</cp:lastPrinted>
  <dcterms:created xsi:type="dcterms:W3CDTF">2004-10-15T12:22:27Z</dcterms:created>
  <dcterms:modified xsi:type="dcterms:W3CDTF">2019-11-18T21:33:47Z</dcterms:modified>
</cp:coreProperties>
</file>