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6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1/8/2019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10</a:t>
            </a:r>
          </a:p>
        </p:txBody>
      </p:sp>
    </p:spTree>
    <p:extLst>
      <p:ext uri="{BB962C8B-B14F-4D97-AF65-F5344CB8AC3E}">
        <p14:creationId xmlns:p14="http://schemas.microsoft.com/office/powerpoint/2010/main" val="143055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1—The National Legislature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cs typeface="Arial" charset="0"/>
              </a:rPr>
              <a:t>Objectives:</a:t>
            </a:r>
          </a:p>
          <a:p>
            <a:pPr lvl="1"/>
            <a:r>
              <a:rPr lang="en-US" sz="3600" dirty="0">
                <a:cs typeface="Arial" charset="0"/>
              </a:rPr>
              <a:t>Explain why the Constitution provides for a bicameral Congress.</a:t>
            </a:r>
          </a:p>
          <a:p>
            <a:pPr lvl="1"/>
            <a:r>
              <a:rPr lang="en-US" sz="3600" dirty="0">
                <a:cs typeface="Arial" charset="0"/>
              </a:rPr>
              <a:t>Describe a term of Congress.</a:t>
            </a:r>
          </a:p>
          <a:p>
            <a:pPr lvl="1"/>
            <a:r>
              <a:rPr lang="en-US" sz="3600" dirty="0">
                <a:cs typeface="Arial" charset="0"/>
              </a:rPr>
              <a:t>Summarize how sessions of Congress have changed over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5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Why It Matters</a:t>
            </a:r>
            <a:r>
              <a:rPr lang="en-US" dirty="0" smtClean="0">
                <a:cs typeface="Arial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 smtClean="0">
                <a:cs typeface="Arial" charset="0"/>
              </a:rPr>
              <a:t>The </a:t>
            </a:r>
            <a:r>
              <a:rPr lang="en-US" sz="3200" dirty="0">
                <a:cs typeface="Arial" charset="0"/>
              </a:rPr>
              <a:t>Framers of the Constitution created a Congress with </a:t>
            </a:r>
            <a:r>
              <a:rPr lang="en-US" sz="3200" u="sng" dirty="0">
                <a:cs typeface="Arial" charset="0"/>
              </a:rPr>
              <a:t>two bodies</a:t>
            </a:r>
            <a:r>
              <a:rPr lang="en-US" sz="3200" dirty="0">
                <a:cs typeface="Arial" charset="0"/>
              </a:rPr>
              <a:t>: a small Senate and a much larger House of Representatives.  </a:t>
            </a:r>
            <a:endParaRPr lang="en-US" sz="3200" dirty="0" smtClean="0">
              <a:cs typeface="Arial" charset="0"/>
            </a:endParaRPr>
          </a:p>
          <a:p>
            <a:pPr lvl="1"/>
            <a:r>
              <a:rPr lang="en-US" sz="3200" dirty="0" smtClean="0">
                <a:cs typeface="Arial" charset="0"/>
              </a:rPr>
              <a:t>Each </a:t>
            </a:r>
            <a:r>
              <a:rPr lang="en-US" sz="3200" dirty="0">
                <a:cs typeface="Arial" charset="0"/>
              </a:rPr>
              <a:t>Congress since 1789 has met for a </a:t>
            </a:r>
            <a:r>
              <a:rPr lang="en-US" sz="3200" u="sng" dirty="0">
                <a:cs typeface="Arial" charset="0"/>
              </a:rPr>
              <a:t>term of two years</a:t>
            </a:r>
            <a:r>
              <a:rPr lang="en-US" sz="3200" dirty="0">
                <a:cs typeface="Arial" charset="0"/>
              </a:rPr>
              <a:t>; those terms are now divided into two one-year sessions.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7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“Representative</a:t>
            </a:r>
            <a:r>
              <a:rPr lang="en-US" dirty="0" smtClean="0">
                <a:cs typeface="Arial" charset="0"/>
              </a:rPr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cs typeface="Arial" charset="0"/>
              </a:rPr>
              <a:t>Madison</a:t>
            </a:r>
            <a:r>
              <a:rPr lang="en-US" sz="3200" dirty="0">
                <a:cs typeface="Arial" charset="0"/>
              </a:rPr>
              <a:t>:  “The first branch.”</a:t>
            </a:r>
          </a:p>
          <a:p>
            <a:pPr lvl="1"/>
            <a:r>
              <a:rPr lang="en-US" sz="3200" i="1" dirty="0">
                <a:cs typeface="Arial" charset="0"/>
              </a:rPr>
              <a:t>“All legislative Powers herein granted shall be vested in a Congress of the United States, which shall consist of a Senate and a House of Representatives.”—</a:t>
            </a:r>
            <a:r>
              <a:rPr lang="en-US" sz="3200" dirty="0">
                <a:cs typeface="Arial" charset="0"/>
              </a:rPr>
              <a:t>Article I, section 1</a:t>
            </a:r>
            <a:endParaRPr lang="en-US" sz="3200" i="1" dirty="0"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0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Why A </a:t>
            </a:r>
            <a:r>
              <a:rPr lang="en-US" dirty="0">
                <a:cs typeface="Arial" charset="0"/>
              </a:rPr>
              <a:t>Bicameral </a:t>
            </a:r>
            <a:r>
              <a:rPr lang="en-US" dirty="0" smtClean="0">
                <a:cs typeface="Arial" charset="0"/>
              </a:rPr>
              <a:t>Congress?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 smtClean="0">
                <a:cs typeface="Arial" charset="0"/>
              </a:rPr>
              <a:t>Historical</a:t>
            </a:r>
            <a:endParaRPr lang="en-US" sz="3200" dirty="0">
              <a:cs typeface="Arial" charset="0"/>
            </a:endParaRPr>
          </a:p>
          <a:p>
            <a:pPr lvl="2"/>
            <a:r>
              <a:rPr lang="en-US" sz="3200" dirty="0">
                <a:cs typeface="Arial" charset="0"/>
              </a:rPr>
              <a:t>British had two houses</a:t>
            </a:r>
          </a:p>
          <a:p>
            <a:pPr lvl="2"/>
            <a:r>
              <a:rPr lang="en-US" sz="3200" dirty="0">
                <a:cs typeface="Arial" charset="0"/>
              </a:rPr>
              <a:t>Most Colonies had two houses</a:t>
            </a:r>
          </a:p>
          <a:p>
            <a:pPr lvl="1"/>
            <a:r>
              <a:rPr lang="en-US" sz="3200" dirty="0">
                <a:cs typeface="Arial" charset="0"/>
              </a:rPr>
              <a:t>Practical</a:t>
            </a:r>
          </a:p>
          <a:p>
            <a:pPr lvl="2"/>
            <a:r>
              <a:rPr lang="en-US" sz="3200" dirty="0">
                <a:cs typeface="Arial" charset="0"/>
              </a:rPr>
              <a:t>Dispute between Virginia and New Jersey Plans.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Why A </a:t>
            </a:r>
            <a:r>
              <a:rPr lang="en-US" dirty="0">
                <a:cs typeface="Arial" charset="0"/>
              </a:rPr>
              <a:t>Bicameral </a:t>
            </a:r>
            <a:r>
              <a:rPr lang="en-US" dirty="0" smtClean="0">
                <a:cs typeface="Arial" charset="0"/>
              </a:rPr>
              <a:t>Congress?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 smtClean="0">
                <a:cs typeface="Arial" charset="0"/>
              </a:rPr>
              <a:t>Theoretical</a:t>
            </a:r>
            <a:endParaRPr lang="en-US" sz="3200" dirty="0">
              <a:cs typeface="Arial" charset="0"/>
            </a:endParaRPr>
          </a:p>
          <a:p>
            <a:pPr lvl="2"/>
            <a:r>
              <a:rPr lang="en-US" sz="3200" dirty="0">
                <a:cs typeface="Arial" charset="0"/>
              </a:rPr>
              <a:t>“To cool it.”</a:t>
            </a:r>
          </a:p>
          <a:p>
            <a:pPr lvl="2"/>
            <a:r>
              <a:rPr lang="en-US" sz="3200" dirty="0">
                <a:cs typeface="Arial" charset="0"/>
              </a:rPr>
              <a:t>There would be no Constitution without the bicameralism.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5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Terms and </a:t>
            </a:r>
            <a:r>
              <a:rPr lang="en-US" dirty="0" smtClean="0">
                <a:cs typeface="Arial" charset="0"/>
              </a:rPr>
              <a:t>Sessions of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>
                <a:cs typeface="Arial" charset="0"/>
              </a:rPr>
              <a:t>Two </a:t>
            </a:r>
            <a:r>
              <a:rPr lang="en-US" sz="2800" dirty="0">
                <a:cs typeface="Arial" charset="0"/>
              </a:rPr>
              <a:t>year terms.</a:t>
            </a:r>
          </a:p>
          <a:p>
            <a:pPr lvl="2"/>
            <a:r>
              <a:rPr lang="en-US" sz="2800" dirty="0" smtClean="0">
                <a:cs typeface="Arial" charset="0"/>
              </a:rPr>
              <a:t>Noon </a:t>
            </a:r>
            <a:r>
              <a:rPr lang="en-US" sz="2800" dirty="0">
                <a:cs typeface="Arial" charset="0"/>
              </a:rPr>
              <a:t>of the 3</a:t>
            </a:r>
            <a:r>
              <a:rPr lang="en-US" sz="2800" baseline="30000" dirty="0">
                <a:cs typeface="Arial" charset="0"/>
              </a:rPr>
              <a:t>rd</a:t>
            </a:r>
            <a:r>
              <a:rPr lang="en-US" sz="2800" dirty="0">
                <a:cs typeface="Arial" charset="0"/>
              </a:rPr>
              <a:t> day of January of every odd numbered year</a:t>
            </a:r>
            <a:r>
              <a:rPr lang="en-US" sz="2800" dirty="0" smtClean="0">
                <a:cs typeface="Arial" charset="0"/>
              </a:rPr>
              <a:t>. </a:t>
            </a:r>
          </a:p>
          <a:p>
            <a:pPr lvl="2"/>
            <a:r>
              <a:rPr lang="en-US" sz="2800" dirty="0" smtClean="0">
                <a:cs typeface="Arial" charset="0"/>
              </a:rPr>
              <a:t>we are in </a:t>
            </a:r>
            <a:r>
              <a:rPr lang="en-US" sz="2800" smtClean="0">
                <a:cs typeface="Arial" charset="0"/>
              </a:rPr>
              <a:t>the </a:t>
            </a:r>
            <a:r>
              <a:rPr lang="en-US" sz="2800" smtClean="0">
                <a:cs typeface="Arial" charset="0"/>
              </a:rPr>
              <a:t>116</a:t>
            </a:r>
            <a:r>
              <a:rPr lang="en-US" sz="2800" baseline="30000" smtClean="0">
                <a:cs typeface="Arial" charset="0"/>
              </a:rPr>
              <a:t>th</a:t>
            </a:r>
            <a:r>
              <a:rPr lang="en-US" sz="2800" smtClean="0">
                <a:cs typeface="Arial" charset="0"/>
              </a:rPr>
              <a:t> </a:t>
            </a:r>
            <a:r>
              <a:rPr lang="en-US" sz="2800" dirty="0" smtClean="0">
                <a:cs typeface="Arial" charset="0"/>
              </a:rPr>
              <a:t>Congress</a:t>
            </a:r>
            <a:endParaRPr lang="en-US" sz="2800" dirty="0">
              <a:cs typeface="Arial" charset="0"/>
            </a:endParaRPr>
          </a:p>
          <a:p>
            <a:pPr lvl="1"/>
            <a:r>
              <a:rPr lang="en-US" sz="2800" dirty="0">
                <a:cs typeface="Arial" charset="0"/>
              </a:rPr>
              <a:t>Sessions</a:t>
            </a:r>
          </a:p>
          <a:p>
            <a:pPr lvl="2"/>
            <a:r>
              <a:rPr lang="en-US" sz="2800" dirty="0">
                <a:cs typeface="Arial" charset="0"/>
              </a:rPr>
              <a:t>Two </a:t>
            </a:r>
            <a:r>
              <a:rPr lang="en-US" sz="2800" dirty="0" smtClean="0">
                <a:cs typeface="Arial" charset="0"/>
              </a:rPr>
              <a:t>sessions in each term</a:t>
            </a:r>
            <a:endParaRPr lang="en-US" sz="2800" dirty="0">
              <a:cs typeface="Arial" charset="0"/>
            </a:endParaRPr>
          </a:p>
          <a:p>
            <a:pPr lvl="2"/>
            <a:r>
              <a:rPr lang="en-US" sz="2800" dirty="0">
                <a:cs typeface="Arial" charset="0"/>
              </a:rPr>
              <a:t>Adjourns</a:t>
            </a:r>
          </a:p>
          <a:p>
            <a:pPr lvl="3"/>
            <a:r>
              <a:rPr lang="en-US" sz="2800" dirty="0" smtClean="0">
                <a:cs typeface="Arial" charset="0"/>
              </a:rPr>
              <a:t>“</a:t>
            </a:r>
            <a:r>
              <a:rPr lang="en-US" sz="2800" dirty="0">
                <a:cs typeface="Arial" charset="0"/>
              </a:rPr>
              <a:t>prorogue”—never 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7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Terms and Sessions (cont</a:t>
            </a:r>
            <a:r>
              <a:rPr lang="en-US" dirty="0" smtClean="0">
                <a:cs typeface="Arial" charset="0"/>
              </a:rPr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 smtClean="0">
                <a:cs typeface="Arial" charset="0"/>
              </a:rPr>
              <a:t>Special </a:t>
            </a:r>
            <a:r>
              <a:rPr lang="en-US" sz="3200" dirty="0">
                <a:cs typeface="Arial" charset="0"/>
              </a:rPr>
              <a:t>Sessions</a:t>
            </a:r>
          </a:p>
          <a:p>
            <a:pPr lvl="2"/>
            <a:r>
              <a:rPr lang="en-US" sz="3200" dirty="0">
                <a:cs typeface="Arial" charset="0"/>
              </a:rPr>
              <a:t>Only used occasionally.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2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42</TotalTime>
  <Words>226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Rockwell</vt:lpstr>
      <vt:lpstr>Rockwell Condensed</vt:lpstr>
      <vt:lpstr>Wingdings</vt:lpstr>
      <vt:lpstr>Wood Type</vt:lpstr>
      <vt:lpstr>Congress</vt:lpstr>
      <vt:lpstr>Section 1—The National Legislature</vt:lpstr>
      <vt:lpstr>Why It Matters:</vt:lpstr>
      <vt:lpstr>“Representative”</vt:lpstr>
      <vt:lpstr>Why A Bicameral Congress?</vt:lpstr>
      <vt:lpstr>Why A Bicameral Congress?</vt:lpstr>
      <vt:lpstr>Terms and Sessions of Congress</vt:lpstr>
      <vt:lpstr>Terms and Sessions (cont.)</vt:lpstr>
    </vt:vector>
  </TitlesOfParts>
  <Company>Troy School District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</dc:title>
  <dc:creator>Aaron Dail</dc:creator>
  <cp:lastModifiedBy>Aaron Dail</cp:lastModifiedBy>
  <cp:revision>8</cp:revision>
  <dcterms:created xsi:type="dcterms:W3CDTF">2016-01-30T00:22:01Z</dcterms:created>
  <dcterms:modified xsi:type="dcterms:W3CDTF">2019-01-08T17:04:53Z</dcterms:modified>
</cp:coreProperties>
</file>