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6"/>
  </p:notesMasterIdLst>
  <p:sldIdLst>
    <p:sldId id="256" r:id="rId2"/>
    <p:sldId id="260" r:id="rId3"/>
    <p:sldId id="266" r:id="rId4"/>
    <p:sldId id="257" r:id="rId5"/>
    <p:sldId id="259" r:id="rId6"/>
    <p:sldId id="258" r:id="rId7"/>
    <p:sldId id="275" r:id="rId8"/>
    <p:sldId id="261" r:id="rId9"/>
    <p:sldId id="279" r:id="rId10"/>
    <p:sldId id="280" r:id="rId11"/>
    <p:sldId id="281" r:id="rId12"/>
    <p:sldId id="282" r:id="rId13"/>
    <p:sldId id="283" r:id="rId14"/>
    <p:sldId id="28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E13A-E657-9346-8C3F-4213D1EBE910}" type="datetimeFigureOut">
              <a:rPr lang="en-US" smtClean="0"/>
              <a:pPr/>
              <a:t>8/27/2019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70D33-23A6-3D4C-92EE-BC871B68BFD5}" type="slidenum">
              <a:rPr lang="en-US" smtClean="0"/>
              <a:pPr/>
              <a:t>‹#›</a:t>
            </a:fld>
            <a:endParaRPr lang="en-US"/>
          </a:p>
        </p:txBody>
      </p:sp>
    </p:spTree>
    <p:extLst>
      <p:ext uri="{BB962C8B-B14F-4D97-AF65-F5344CB8AC3E}">
        <p14:creationId xmlns:p14="http://schemas.microsoft.com/office/powerpoint/2010/main" val="21296097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7B305BD-B0A7-274D-9B1F-E91B16B803DE}" type="datetimeFigureOut">
              <a:rPr lang="en-US" smtClean="0"/>
              <a:pPr/>
              <a:t>8/27/2019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7B305BD-B0A7-274D-9B1F-E91B16B803DE}"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DDCE0-7138-7D4C-A4AE-D3AA676EE0DA}"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B305BD-B0A7-274D-9B1F-E91B16B803DE}" type="datetimeFigureOut">
              <a:rPr lang="en-US" smtClean="0"/>
              <a:pPr/>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DDCE0-7138-7D4C-A4AE-D3AA676EE0D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7B305BD-B0A7-274D-9B1F-E91B16B803DE}" type="datetimeFigureOut">
              <a:rPr lang="en-US" smtClean="0"/>
              <a:pPr/>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DDCE0-7138-7D4C-A4AE-D3AA676EE0D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7B305BD-B0A7-274D-9B1F-E91B16B803DE}" type="datetimeFigureOut">
              <a:rPr lang="en-US" smtClean="0"/>
              <a:pPr/>
              <a:t>8/27/2019</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7B305BD-B0A7-274D-9B1F-E91B16B803DE}" type="datetimeFigureOut">
              <a:rPr lang="en-US" smtClean="0"/>
              <a:pPr/>
              <a:t>8/27/2019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16DDCE0-7138-7D4C-A4AE-D3AA676EE0DA}"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B305BD-B0A7-274D-9B1F-E91B16B803DE}"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DDCE0-7138-7D4C-A4AE-D3AA676EE0DA}"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7B305BD-B0A7-274D-9B1F-E91B16B803DE}" type="datetimeFigureOut">
              <a:rPr lang="en-US" smtClean="0"/>
              <a:pPr/>
              <a:t>8/27/2019</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16DDCE0-7138-7D4C-A4AE-D3AA676EE0DA}"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7B305BD-B0A7-274D-9B1F-E91B16B803DE}" type="datetimeFigureOut">
              <a:rPr lang="en-US" smtClean="0"/>
              <a:pPr/>
              <a:t>8/27/2019</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16DDCE0-7138-7D4C-A4AE-D3AA676EE0DA}"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7B305BD-B0A7-274D-9B1F-E91B16B803DE}" type="datetimeFigureOut">
              <a:rPr lang="en-US" smtClean="0"/>
              <a:pPr/>
              <a:t>8/27/2019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16DDCE0-7138-7D4C-A4AE-D3AA676EE0DA}"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7B305BD-B0A7-274D-9B1F-E91B16B803DE}"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DDCE0-7138-7D4C-A4AE-D3AA676EE0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7B305BD-B0A7-274D-9B1F-E91B16B803DE}"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DDCE0-7138-7D4C-A4AE-D3AA676EE0DA}"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7B305BD-B0A7-274D-9B1F-E91B16B803DE}"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DDCE0-7138-7D4C-A4AE-D3AA676EE0DA}"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7B305BD-B0A7-274D-9B1F-E91B16B803DE}"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DDCE0-7138-7D4C-A4AE-D3AA676EE0DA}"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7B305BD-B0A7-274D-9B1F-E91B16B803DE}" type="datetimeFigureOut">
              <a:rPr lang="en-US" smtClean="0"/>
              <a:pPr/>
              <a:t>8/27/2019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7B305BD-B0A7-274D-9B1F-E91B16B803DE}" type="datetimeFigureOut">
              <a:rPr lang="en-US" smtClean="0"/>
              <a:pPr/>
              <a:t>8/27/2019</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16DDCE0-7138-7D4C-A4AE-D3AA676EE0DA}"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7B305BD-B0A7-274D-9B1F-E91B16B803DE}"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DDCE0-7138-7D4C-A4AE-D3AA676EE0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7B305BD-B0A7-274D-9B1F-E91B16B803DE}" type="datetimeFigureOut">
              <a:rPr lang="en-US" smtClean="0"/>
              <a:pPr/>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DDCE0-7138-7D4C-A4AE-D3AA676EE0DA}"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7B305BD-B0A7-274D-9B1F-E91B16B803DE}"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16DDCE0-7138-7D4C-A4AE-D3AA676EE0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7B305BD-B0A7-274D-9B1F-E91B16B803DE}"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DDCE0-7138-7D4C-A4AE-D3AA676EE0DA}"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7B305BD-B0A7-274D-9B1F-E91B16B803DE}" type="datetimeFigureOut">
              <a:rPr lang="en-US" smtClean="0"/>
              <a:pPr/>
              <a:t>8/27/2019</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16DDCE0-7138-7D4C-A4AE-D3AA676EE0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 to U.S. Government</a:t>
            </a:r>
            <a:endParaRPr lang="en-US" dirty="0"/>
          </a:p>
        </p:txBody>
      </p:sp>
      <p:sp>
        <p:nvSpPr>
          <p:cNvPr id="3" name="Subtitle 2"/>
          <p:cNvSpPr>
            <a:spLocks noGrp="1"/>
          </p:cNvSpPr>
          <p:nvPr>
            <p:ph type="subTitle" idx="1"/>
          </p:nvPr>
        </p:nvSpPr>
        <p:spPr/>
        <p:txBody>
          <a:bodyPr/>
          <a:lstStyle/>
          <a:p>
            <a:r>
              <a:rPr lang="en-US" dirty="0" smtClean="0"/>
              <a:t>Dail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Locke</a:t>
            </a:r>
            <a:endParaRPr lang="en-US" dirty="0"/>
          </a:p>
        </p:txBody>
      </p:sp>
      <p:pic>
        <p:nvPicPr>
          <p:cNvPr id="6" name="Picture 5"/>
          <p:cNvPicPr>
            <a:picLocks noChangeAspect="1"/>
          </p:cNvPicPr>
          <p:nvPr/>
        </p:nvPicPr>
        <p:blipFill>
          <a:blip r:embed="rId2"/>
          <a:stretch>
            <a:fillRect/>
          </a:stretch>
        </p:blipFill>
        <p:spPr>
          <a:xfrm>
            <a:off x="3210056" y="484094"/>
            <a:ext cx="4793414" cy="5589987"/>
          </a:xfrm>
          <a:prstGeom prst="rect">
            <a:avLst/>
          </a:prstGeom>
        </p:spPr>
      </p:pic>
      <p:sp>
        <p:nvSpPr>
          <p:cNvPr id="7" name="TextBox 6"/>
          <p:cNvSpPr txBox="1"/>
          <p:nvPr/>
        </p:nvSpPr>
        <p:spPr>
          <a:xfrm>
            <a:off x="498474" y="1398217"/>
            <a:ext cx="2711582" cy="2585323"/>
          </a:xfrm>
          <a:prstGeom prst="rect">
            <a:avLst/>
          </a:prstGeom>
          <a:noFill/>
        </p:spPr>
        <p:txBody>
          <a:bodyPr wrap="square" rtlCol="0">
            <a:spAutoFit/>
          </a:bodyPr>
          <a:lstStyle/>
          <a:p>
            <a:r>
              <a:rPr lang="en-US" dirty="0" smtClean="0"/>
              <a:t>Wrote “Two Treatise of American Government in 1690.</a:t>
            </a:r>
          </a:p>
          <a:p>
            <a:endParaRPr lang="en-US" dirty="0" smtClean="0"/>
          </a:p>
          <a:p>
            <a:r>
              <a:rPr lang="en-US" dirty="0" smtClean="0"/>
              <a:t>The founding father of our founding fathers.</a:t>
            </a:r>
          </a:p>
          <a:p>
            <a:endParaRPr lang="en-US" dirty="0" smtClean="0"/>
          </a:p>
          <a:p>
            <a:r>
              <a:rPr lang="en-US" dirty="0" smtClean="0"/>
              <a:t>Here are some excerpts: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73959"/>
            <a:ext cx="7556313" cy="1116106"/>
          </a:xfrm>
        </p:spPr>
        <p:txBody>
          <a:bodyPr/>
          <a:lstStyle/>
          <a:p>
            <a:r>
              <a:rPr lang="en-US" dirty="0" smtClean="0"/>
              <a:t>Excerpt 1: State of Nature</a:t>
            </a:r>
            <a:endParaRPr lang="en-US" dirty="0"/>
          </a:p>
        </p:txBody>
      </p:sp>
      <p:sp>
        <p:nvSpPr>
          <p:cNvPr id="3" name="Content Placeholder 2"/>
          <p:cNvSpPr>
            <a:spLocks noGrp="1"/>
          </p:cNvSpPr>
          <p:nvPr>
            <p:ph idx="1"/>
          </p:nvPr>
        </p:nvSpPr>
        <p:spPr>
          <a:xfrm>
            <a:off x="498474" y="602901"/>
            <a:ext cx="7556313" cy="5066934"/>
          </a:xfrm>
        </p:spPr>
        <p:txBody>
          <a:bodyPr>
            <a:normAutofit fontScale="92500"/>
          </a:bodyPr>
          <a:lstStyle/>
          <a:p>
            <a:r>
              <a:rPr lang="en-US" dirty="0" smtClean="0"/>
              <a:t>To understand political power, we must consider the condition in which nature puts all men. It is a </a:t>
            </a:r>
            <a:r>
              <a:rPr lang="en-US" i="1" dirty="0" smtClean="0"/>
              <a:t>state of perfect freedom </a:t>
            </a:r>
            <a:r>
              <a:rPr lang="en-US" dirty="0" smtClean="0"/>
              <a:t>to do as they wish and dispose of themselves and their possessions as they think fit, within the bounds of the laws of nature. They need not ask permission or the consent of any other man.</a:t>
            </a:r>
          </a:p>
          <a:p>
            <a:r>
              <a:rPr lang="en-US" dirty="0" smtClean="0"/>
              <a:t>The state of nature is also a </a:t>
            </a:r>
            <a:r>
              <a:rPr lang="en-US" i="1" dirty="0" smtClean="0"/>
              <a:t>state of equality</a:t>
            </a:r>
            <a:r>
              <a:rPr lang="en-US" dirty="0" smtClean="0"/>
              <a:t>. No one has more power or authority than another. Since all human beings have the same advantages and the use of the same skills, they should be equal to each other. The state of nature has a law of nature to govern it. </a:t>
            </a:r>
            <a:r>
              <a:rPr lang="en-US" i="1" dirty="0" smtClean="0"/>
              <a:t>Reason is the law. </a:t>
            </a:r>
            <a:r>
              <a:rPr lang="en-US" dirty="0" smtClean="0"/>
              <a:t>It teaches that all men are equal and independent, and that no one ought to harm another in his life, liberty, or possessions. All men are made by one all-powerful and wise Maker. They are all servants of one Master who sent them into the world to do His business. He has put men naturally into a state of independence, and they remain in it until they choose to become members of a political society.</a:t>
            </a:r>
          </a:p>
          <a:p>
            <a:endParaRPr lang="en-US" dirty="0"/>
          </a:p>
        </p:txBody>
      </p:sp>
      <p:sp>
        <p:nvSpPr>
          <p:cNvPr id="4" name="Rectangle 3"/>
          <p:cNvSpPr/>
          <p:nvPr/>
        </p:nvSpPr>
        <p:spPr>
          <a:xfrm>
            <a:off x="841554" y="5669835"/>
            <a:ext cx="3730446" cy="369332"/>
          </a:xfrm>
          <a:prstGeom prst="rect">
            <a:avLst/>
          </a:prstGeom>
        </p:spPr>
        <p:txBody>
          <a:bodyPr wrap="none">
            <a:spAutoFit/>
          </a:bodyPr>
          <a:lstStyle/>
          <a:p>
            <a:r>
              <a:rPr lang="en-US" b="1" dirty="0" smtClean="0"/>
              <a:t>1. What is the “state of nature”? </a:t>
            </a:r>
            <a:endParaRPr lang="en-US" dirty="0"/>
          </a:p>
        </p:txBody>
      </p:sp>
      <p:sp>
        <p:nvSpPr>
          <p:cNvPr id="5" name="Rectangle 4"/>
          <p:cNvSpPr/>
          <p:nvPr/>
        </p:nvSpPr>
        <p:spPr>
          <a:xfrm>
            <a:off x="841554" y="6039167"/>
            <a:ext cx="3691110" cy="369332"/>
          </a:xfrm>
          <a:prstGeom prst="rect">
            <a:avLst/>
          </a:prstGeom>
        </p:spPr>
        <p:txBody>
          <a:bodyPr wrap="none">
            <a:spAutoFit/>
          </a:bodyPr>
          <a:lstStyle/>
          <a:p>
            <a:r>
              <a:rPr lang="en-US" b="1" dirty="0" smtClean="0"/>
              <a:t>2. What is the “Law of Nature”? </a:t>
            </a:r>
            <a:endParaRPr lang="en-US" dirty="0"/>
          </a:p>
        </p:txBody>
      </p:sp>
      <p:sp>
        <p:nvSpPr>
          <p:cNvPr id="8" name="TextBox 7"/>
          <p:cNvSpPr txBox="1"/>
          <p:nvPr/>
        </p:nvSpPr>
        <p:spPr>
          <a:xfrm>
            <a:off x="4693540" y="5680054"/>
            <a:ext cx="4450459" cy="1477328"/>
          </a:xfrm>
          <a:prstGeom prst="rect">
            <a:avLst/>
          </a:prstGeom>
          <a:noFill/>
        </p:spPr>
        <p:txBody>
          <a:bodyPr wrap="square" rtlCol="0">
            <a:spAutoFit/>
          </a:bodyPr>
          <a:lstStyle/>
          <a:p>
            <a:r>
              <a:rPr lang="en-US" b="1" dirty="0" smtClean="0"/>
              <a:t>3. How does “man,” or humankind,  live in the State of Nature?  </a:t>
            </a:r>
          </a:p>
          <a:p>
            <a:endParaRPr lang="en-US" b="1" dirty="0" smtClean="0"/>
          </a:p>
          <a:p>
            <a:r>
              <a:rPr lang="en-US" b="1" dirty="0" smtClean="0"/>
              <a:t>Is this true?</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1116106"/>
          </a:xfrm>
        </p:spPr>
        <p:txBody>
          <a:bodyPr/>
          <a:lstStyle/>
          <a:p>
            <a:r>
              <a:rPr lang="en-US" dirty="0" smtClean="0"/>
              <a:t>Ex. 2. Social Contract Theory </a:t>
            </a:r>
            <a:r>
              <a:rPr lang="en-US" dirty="0"/>
              <a:t/>
            </a:r>
            <a:br>
              <a:rPr lang="en-US" dirty="0"/>
            </a:br>
            <a:endParaRPr lang="en-US" dirty="0"/>
          </a:p>
        </p:txBody>
      </p:sp>
      <p:sp>
        <p:nvSpPr>
          <p:cNvPr id="3" name="Content Placeholder 2"/>
          <p:cNvSpPr>
            <a:spLocks noGrp="1"/>
          </p:cNvSpPr>
          <p:nvPr>
            <p:ph idx="1"/>
          </p:nvPr>
        </p:nvSpPr>
        <p:spPr>
          <a:xfrm>
            <a:off x="498474" y="1281147"/>
            <a:ext cx="7556313" cy="4144963"/>
          </a:xfrm>
        </p:spPr>
        <p:txBody>
          <a:bodyPr>
            <a:noAutofit/>
          </a:bodyPr>
          <a:lstStyle/>
          <a:p>
            <a:r>
              <a:rPr lang="en-US" sz="2400" dirty="0" smtClean="0"/>
              <a:t>If a man in the state of nature is free, if he is absolute lord of his own person and possessions, why will he give up his freedom? Why will he put himself under the control of any person or institution? The obvious answer is that </a:t>
            </a:r>
            <a:r>
              <a:rPr lang="en-US" sz="2400" i="1" dirty="0" smtClean="0"/>
              <a:t>the rights in the state of nature are constantly exposed to the attacks of others.</a:t>
            </a:r>
            <a:r>
              <a:rPr lang="en-US" sz="2400" dirty="0" smtClean="0"/>
              <a:t> Since every man is equal and since most men do not concern themselves with equity and justice, </a:t>
            </a:r>
            <a:r>
              <a:rPr lang="en-US" sz="2400" i="1" dirty="0" smtClean="0"/>
              <a:t>the enjoyment of rights in the state of nature is unsafe and insecure</a:t>
            </a:r>
            <a:r>
              <a:rPr lang="en-US" sz="2400" dirty="0" smtClean="0"/>
              <a:t>. Hence each man joins in society with others to preserve life, liberty, and property.</a:t>
            </a:r>
          </a:p>
          <a:p>
            <a:endParaRPr lang="en-US" sz="2400" dirty="0"/>
          </a:p>
        </p:txBody>
      </p:sp>
      <p:sp>
        <p:nvSpPr>
          <p:cNvPr id="5" name="TextBox 4"/>
          <p:cNvSpPr txBox="1"/>
          <p:nvPr/>
        </p:nvSpPr>
        <p:spPr>
          <a:xfrm>
            <a:off x="498474" y="5934670"/>
            <a:ext cx="8328004" cy="923330"/>
          </a:xfrm>
          <a:prstGeom prst="rect">
            <a:avLst/>
          </a:prstGeom>
          <a:noFill/>
        </p:spPr>
        <p:txBody>
          <a:bodyPr wrap="square" rtlCol="0">
            <a:spAutoFit/>
          </a:bodyPr>
          <a:lstStyle/>
          <a:p>
            <a:r>
              <a:rPr lang="en-US" b="1" dirty="0" smtClean="0"/>
              <a:t>4. According to Locke, why would “man” want to join others and enter a society when he is his own master over his property and possessions?</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1116106"/>
          </a:xfrm>
        </p:spPr>
        <p:txBody>
          <a:bodyPr/>
          <a:lstStyle/>
          <a:p>
            <a:r>
              <a:rPr lang="en-US" b="1" dirty="0" smtClean="0"/>
              <a:t>Ex. 3. Life, Liberty, and ???</a:t>
            </a:r>
            <a:r>
              <a:rPr lang="en-US" dirty="0" smtClean="0"/>
              <a:t/>
            </a:r>
            <a:br>
              <a:rPr lang="en-US" dirty="0" smtClean="0"/>
            </a:br>
            <a:endParaRPr lang="en-US" dirty="0"/>
          </a:p>
        </p:txBody>
      </p:sp>
      <p:sp>
        <p:nvSpPr>
          <p:cNvPr id="3" name="Content Placeholder 2"/>
          <p:cNvSpPr>
            <a:spLocks noGrp="1"/>
          </p:cNvSpPr>
          <p:nvPr>
            <p:ph idx="1"/>
          </p:nvPr>
        </p:nvSpPr>
        <p:spPr>
          <a:xfrm>
            <a:off x="192438" y="679868"/>
            <a:ext cx="8146531" cy="8658781"/>
          </a:xfrm>
        </p:spPr>
        <p:txBody>
          <a:bodyPr wrap="square" anchor="t">
            <a:spAutoFit/>
          </a:bodyPr>
          <a:lstStyle/>
          <a:p>
            <a:r>
              <a:rPr lang="en-US" dirty="0" smtClean="0"/>
              <a:t>Since men hope to preserve their property by establishing a government, they will not want that government to destroy this objective. When legislators </a:t>
            </a:r>
            <a:r>
              <a:rPr lang="en-US" i="1" dirty="0" smtClean="0"/>
              <a:t>(lawmakers)</a:t>
            </a:r>
            <a:r>
              <a:rPr lang="en-US" dirty="0" smtClean="0"/>
              <a:t> try to destroy or take away the property of the people, or try to reduce them to slavery, they put themselves into a state of war with the people who can then </a:t>
            </a:r>
            <a:r>
              <a:rPr lang="en-US" i="1" dirty="0" smtClean="0"/>
              <a:t>refuse to obey the laws</a:t>
            </a:r>
            <a:r>
              <a:rPr lang="en-US" dirty="0" smtClean="0"/>
              <a:t>. When legislators try to gain or give someone else absolute power over lives, liberties, and property of the people, they abuse the power which the people had put into their hands. It is then the privilege of the people to </a:t>
            </a:r>
            <a:r>
              <a:rPr lang="en-US" i="1" dirty="0" smtClean="0"/>
              <a:t>establish a new legislature to provide for their safety and security.</a:t>
            </a:r>
            <a:r>
              <a:rPr lang="en-US" dirty="0" smtClean="0"/>
              <a:t> These principles also hold true for the executive who helps to make laws and carry them out.</a:t>
            </a:r>
          </a:p>
          <a:p>
            <a:r>
              <a:rPr lang="en-US" sz="1800" b="1" dirty="0"/>
              <a:t>5</a:t>
            </a:r>
            <a:r>
              <a:rPr lang="en-US" sz="1800" b="1" dirty="0" smtClean="0"/>
              <a:t>. What does Locke say man has the right to do when the government tries to pass unfair laws or tries to destroy or take away the property of the people?  </a:t>
            </a:r>
          </a:p>
          <a:p>
            <a:r>
              <a:rPr lang="en-US" sz="1800" b="1" dirty="0"/>
              <a:t>6</a:t>
            </a:r>
            <a:r>
              <a:rPr lang="en-US" sz="1800" b="1" dirty="0" smtClean="0"/>
              <a:t>. Why might this passage appeal to colonists?</a:t>
            </a:r>
          </a:p>
          <a:p>
            <a:r>
              <a:rPr lang="en-US" sz="1800" b="1" dirty="0" smtClean="0"/>
              <a:t>7. Has our current government “tried to destroy or take away property of the people or reduce them to slavery?”</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1116106"/>
          </a:xfrm>
        </p:spPr>
        <p:txBody>
          <a:bodyPr/>
          <a:lstStyle/>
          <a:p>
            <a:r>
              <a:rPr lang="en-US" dirty="0" smtClean="0"/>
              <a:t>Ex. 5: A Declaration of Independence (So to speak)</a:t>
            </a:r>
            <a:endParaRPr lang="en-US" dirty="0"/>
          </a:p>
        </p:txBody>
      </p:sp>
      <p:sp>
        <p:nvSpPr>
          <p:cNvPr id="3" name="Content Placeholder 2"/>
          <p:cNvSpPr>
            <a:spLocks noGrp="1"/>
          </p:cNvSpPr>
          <p:nvPr>
            <p:ph idx="1"/>
          </p:nvPr>
        </p:nvSpPr>
        <p:spPr>
          <a:xfrm>
            <a:off x="279407" y="1295597"/>
            <a:ext cx="7994445" cy="5297832"/>
          </a:xfrm>
        </p:spPr>
        <p:txBody>
          <a:bodyPr>
            <a:normAutofit/>
          </a:bodyPr>
          <a:lstStyle/>
          <a:p>
            <a:r>
              <a:rPr lang="en-US" sz="2400" dirty="0" smtClean="0"/>
              <a:t>However, it will be said that this philosophy may lead to frequent rebellion. To which I answer, such revolutions are not caused by every little mismanagement in public affairs. But if a long train of abuses, lies, and tricks make a government's bad intentions visible to the people, they cannot help seeing where they are going. It is no wonder that they will then rouse themselves, and try to put the rule into hands, which will secure to them the purpose for which government was originally organized.</a:t>
            </a:r>
          </a:p>
          <a:p>
            <a:r>
              <a:rPr lang="en-US" sz="1600" b="1" dirty="0"/>
              <a:t>8</a:t>
            </a:r>
            <a:r>
              <a:rPr lang="en-US" sz="1600" b="1" dirty="0" smtClean="0"/>
              <a:t>. Why does Locke argue that political revolutions are necessary?  What type of revolution do you think he is talking about? </a:t>
            </a:r>
          </a:p>
          <a:p>
            <a:r>
              <a:rPr lang="en-US" sz="1600" b="1" dirty="0" smtClean="0"/>
              <a:t>9. How does this passage relate to how the colonists felt about how the British ruled the colonies?</a:t>
            </a:r>
            <a:endParaRPr lang="en-US" sz="16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Our Goals</a:t>
            </a:r>
            <a:endParaRPr lang="en-US" dirty="0"/>
          </a:p>
        </p:txBody>
      </p:sp>
      <p:sp>
        <p:nvSpPr>
          <p:cNvPr id="3" name="Content Placeholder 2"/>
          <p:cNvSpPr>
            <a:spLocks noGrp="1"/>
          </p:cNvSpPr>
          <p:nvPr>
            <p:ph idx="1"/>
          </p:nvPr>
        </p:nvSpPr>
        <p:spPr>
          <a:xfrm>
            <a:off x="498474" y="1363792"/>
            <a:ext cx="7556313" cy="4762371"/>
          </a:xfrm>
        </p:spPr>
        <p:txBody>
          <a:bodyPr>
            <a:normAutofit/>
          </a:bodyPr>
          <a:lstStyle/>
          <a:p>
            <a:r>
              <a:rPr lang="en-US" dirty="0" smtClean="0"/>
              <a:t>Understanding the context of where we are and how we got here (our history and place in history)</a:t>
            </a:r>
          </a:p>
          <a:p>
            <a:pPr lvl="1"/>
            <a:r>
              <a:rPr lang="en-US" dirty="0" smtClean="0"/>
              <a:t>“The only thing we learn from history is that we don’t learn from history.” –Ron Paul</a:t>
            </a:r>
          </a:p>
          <a:p>
            <a:r>
              <a:rPr lang="en-US" dirty="0" smtClean="0"/>
              <a:t>Learn structure of government and process of politics.</a:t>
            </a:r>
          </a:p>
          <a:p>
            <a:r>
              <a:rPr lang="en-US" dirty="0" smtClean="0"/>
              <a:t>Learn why government does what it does.</a:t>
            </a:r>
          </a:p>
          <a:p>
            <a:r>
              <a:rPr lang="en-US" dirty="0" smtClean="0"/>
              <a:t>Promoting discussion</a:t>
            </a:r>
          </a:p>
          <a:p>
            <a:r>
              <a:rPr lang="en-US" dirty="0" smtClean="0"/>
              <a:t>Promoting improved civic literacy and engagement.</a:t>
            </a:r>
          </a:p>
          <a:p>
            <a:pPr lvl="1"/>
            <a:r>
              <a:rPr lang="en-US" dirty="0" smtClean="0"/>
              <a:t>Civics: the connection one feels with the larger society.</a:t>
            </a:r>
          </a:p>
          <a:p>
            <a:r>
              <a:rPr lang="en-US" dirty="0" smtClean="0"/>
              <a:t>Where are we/where are we going?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life be like without Government?</a:t>
            </a:r>
            <a:endParaRPr lang="en-US" dirty="0"/>
          </a:p>
        </p:txBody>
      </p:sp>
      <p:sp>
        <p:nvSpPr>
          <p:cNvPr id="3" name="Content Placeholder 2"/>
          <p:cNvSpPr>
            <a:spLocks noGrp="1"/>
          </p:cNvSpPr>
          <p:nvPr>
            <p:ph idx="1"/>
          </p:nvPr>
        </p:nvSpPr>
        <p:spPr>
          <a:xfrm>
            <a:off x="498474" y="4628156"/>
            <a:ext cx="7816992" cy="2072481"/>
          </a:xfrm>
        </p:spPr>
        <p:txBody>
          <a:bodyPr/>
          <a:lstStyle/>
          <a:p>
            <a:r>
              <a:rPr lang="en-US" dirty="0" smtClean="0"/>
              <a:t>Thomas Hobbes: “The life of man, solitary, poor, nasty, brutish, and short.”</a:t>
            </a:r>
          </a:p>
          <a:p>
            <a:r>
              <a:rPr lang="en-US" dirty="0" smtClean="0"/>
              <a:t>John Locke: “In the state of nature men mostly kept their promises and honored their obligations, and, though insecure, it was mostly peaceful, good, and pleasant.” </a:t>
            </a:r>
            <a:endParaRPr lang="en-US" dirty="0"/>
          </a:p>
        </p:txBody>
      </p:sp>
      <p:pic>
        <p:nvPicPr>
          <p:cNvPr id="4" name="Picture 3"/>
          <p:cNvPicPr>
            <a:picLocks noChangeAspect="1"/>
          </p:cNvPicPr>
          <p:nvPr/>
        </p:nvPicPr>
        <p:blipFill>
          <a:blip r:embed="rId2"/>
          <a:stretch>
            <a:fillRect/>
          </a:stretch>
        </p:blipFill>
        <p:spPr>
          <a:xfrm>
            <a:off x="498474" y="1809284"/>
            <a:ext cx="2579268" cy="2818872"/>
          </a:xfrm>
          <a:prstGeom prst="rect">
            <a:avLst/>
          </a:prstGeom>
        </p:spPr>
      </p:pic>
      <p:pic>
        <p:nvPicPr>
          <p:cNvPr id="5" name="Picture 4"/>
          <p:cNvPicPr>
            <a:picLocks noChangeAspect="1"/>
          </p:cNvPicPr>
          <p:nvPr/>
        </p:nvPicPr>
        <p:blipFill>
          <a:blip r:embed="rId3"/>
          <a:stretch>
            <a:fillRect/>
          </a:stretch>
        </p:blipFill>
        <p:spPr>
          <a:xfrm>
            <a:off x="5033778" y="1809284"/>
            <a:ext cx="2046501" cy="2818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Purpose of Government?</a:t>
            </a:r>
            <a:endParaRPr lang="en-US" dirty="0"/>
          </a:p>
        </p:txBody>
      </p:sp>
      <p:sp>
        <p:nvSpPr>
          <p:cNvPr id="3" name="Content Placeholder 2"/>
          <p:cNvSpPr>
            <a:spLocks noGrp="1"/>
          </p:cNvSpPr>
          <p:nvPr>
            <p:ph idx="1"/>
          </p:nvPr>
        </p:nvSpPr>
        <p:spPr/>
        <p:txBody>
          <a:bodyPr/>
          <a:lstStyle/>
          <a:p>
            <a:r>
              <a:rPr lang="en-US" dirty="0" smtClean="0"/>
              <a:t>Since dawn of social interaction, there has been government.</a:t>
            </a:r>
          </a:p>
          <a:p>
            <a:r>
              <a:rPr lang="en-US" dirty="0" smtClean="0"/>
              <a:t>Government provides:</a:t>
            </a:r>
          </a:p>
          <a:p>
            <a:pPr lvl="1"/>
            <a:r>
              <a:rPr lang="en-US" dirty="0" smtClean="0"/>
              <a:t>Security/defense (protection from external threats)</a:t>
            </a:r>
          </a:p>
          <a:p>
            <a:pPr lvl="1"/>
            <a:r>
              <a:rPr lang="en-US" dirty="0" smtClean="0"/>
              <a:t>Order (protection from internal threats)</a:t>
            </a:r>
          </a:p>
          <a:p>
            <a:pPr lvl="1"/>
            <a:r>
              <a:rPr lang="en-US" dirty="0" smtClean="0"/>
              <a:t>Structures (e.g. police force, courts, education, public works)</a:t>
            </a:r>
          </a:p>
          <a:p>
            <a:pPr lvl="1"/>
            <a:r>
              <a:rPr lang="en-US" dirty="0" smtClean="0"/>
              <a:t>Economic stability and prosperity.</a:t>
            </a:r>
            <a:endParaRPr lang="en-US" dirty="0"/>
          </a:p>
        </p:txBody>
      </p:sp>
      <p:pic>
        <p:nvPicPr>
          <p:cNvPr id="25602" name="Picture 2"/>
          <p:cNvPicPr>
            <a:picLocks noChangeAspect="1" noChangeArrowheads="1"/>
          </p:cNvPicPr>
          <p:nvPr/>
        </p:nvPicPr>
        <p:blipFill>
          <a:blip r:embed="rId2"/>
          <a:srcRect/>
          <a:stretch>
            <a:fillRect/>
          </a:stretch>
        </p:blipFill>
        <p:spPr bwMode="auto">
          <a:xfrm>
            <a:off x="742056" y="4417093"/>
            <a:ext cx="2216471" cy="2148421"/>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3168593" y="4417093"/>
            <a:ext cx="1543422" cy="2152668"/>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4971075" y="4417093"/>
            <a:ext cx="3351642" cy="213692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25604"/>
                                        </p:tgtEl>
                                        <p:attrNameLst>
                                          <p:attrName>style.visibility</p:attrName>
                                        </p:attrNameLst>
                                      </p:cBhvr>
                                      <p:to>
                                        <p:strVal val="visible"/>
                                      </p:to>
                                    </p:set>
                                    <p:animEffect transition="in" filter="fade">
                                      <p:cBhvr>
                                        <p:cTn id="37" dur="1000"/>
                                        <p:tgtEl>
                                          <p:spTgt spid="25604"/>
                                        </p:tgtEl>
                                      </p:cBhvr>
                                    </p:animEffect>
                                    <p:anim calcmode="lin" valueType="num">
                                      <p:cBhvr>
                                        <p:cTn id="38" dur="1000" fill="hold"/>
                                        <p:tgtEl>
                                          <p:spTgt spid="25604"/>
                                        </p:tgtEl>
                                        <p:attrNameLst>
                                          <p:attrName>ppt_x</p:attrName>
                                        </p:attrNameLst>
                                      </p:cBhvr>
                                      <p:tavLst>
                                        <p:tav tm="0">
                                          <p:val>
                                            <p:strVal val="#ppt_x"/>
                                          </p:val>
                                        </p:tav>
                                        <p:tav tm="100000">
                                          <p:val>
                                            <p:strVal val="#ppt_x"/>
                                          </p:val>
                                        </p:tav>
                                      </p:tavLst>
                                    </p:anim>
                                    <p:anim calcmode="lin" valueType="num">
                                      <p:cBhvr>
                                        <p:cTn id="39" dur="900" decel="100000" fill="hold"/>
                                        <p:tgtEl>
                                          <p:spTgt spid="2560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5604"/>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25603"/>
                                        </p:tgtEl>
                                        <p:attrNameLst>
                                          <p:attrName>style.visibility</p:attrName>
                                        </p:attrNameLst>
                                      </p:cBhvr>
                                      <p:to>
                                        <p:strVal val="visible"/>
                                      </p:to>
                                    </p:set>
                                    <p:animEffect transition="in" filter="fade">
                                      <p:cBhvr>
                                        <p:cTn id="45" dur="1000"/>
                                        <p:tgtEl>
                                          <p:spTgt spid="25603"/>
                                        </p:tgtEl>
                                      </p:cBhvr>
                                    </p:animEffect>
                                    <p:anim calcmode="lin" valueType="num">
                                      <p:cBhvr>
                                        <p:cTn id="46" dur="1000" fill="hold"/>
                                        <p:tgtEl>
                                          <p:spTgt spid="25603"/>
                                        </p:tgtEl>
                                        <p:attrNameLst>
                                          <p:attrName>ppt_x</p:attrName>
                                        </p:attrNameLst>
                                      </p:cBhvr>
                                      <p:tavLst>
                                        <p:tav tm="0">
                                          <p:val>
                                            <p:strVal val="#ppt_x"/>
                                          </p:val>
                                        </p:tav>
                                        <p:tav tm="100000">
                                          <p:val>
                                            <p:strVal val="#ppt_x"/>
                                          </p:val>
                                        </p:tav>
                                      </p:tavLst>
                                    </p:anim>
                                    <p:anim calcmode="lin" valueType="num">
                                      <p:cBhvr>
                                        <p:cTn id="47" dur="900" decel="100000" fill="hold"/>
                                        <p:tgtEl>
                                          <p:spTgt spid="2560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5603"/>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25602"/>
                                        </p:tgtEl>
                                        <p:attrNameLst>
                                          <p:attrName>style.visibility</p:attrName>
                                        </p:attrNameLst>
                                      </p:cBhvr>
                                      <p:to>
                                        <p:strVal val="visible"/>
                                      </p:to>
                                    </p:set>
                                    <p:animEffect transition="in" filter="fade">
                                      <p:cBhvr>
                                        <p:cTn id="53" dur="1000"/>
                                        <p:tgtEl>
                                          <p:spTgt spid="25602"/>
                                        </p:tgtEl>
                                      </p:cBhvr>
                                    </p:animEffect>
                                    <p:anim calcmode="lin" valueType="num">
                                      <p:cBhvr>
                                        <p:cTn id="54" dur="1000" fill="hold"/>
                                        <p:tgtEl>
                                          <p:spTgt spid="25602"/>
                                        </p:tgtEl>
                                        <p:attrNameLst>
                                          <p:attrName>ppt_x</p:attrName>
                                        </p:attrNameLst>
                                      </p:cBhvr>
                                      <p:tavLst>
                                        <p:tav tm="0">
                                          <p:val>
                                            <p:strVal val="#ppt_x"/>
                                          </p:val>
                                        </p:tav>
                                        <p:tav tm="100000">
                                          <p:val>
                                            <p:strVal val="#ppt_x"/>
                                          </p:val>
                                        </p:tav>
                                      </p:tavLst>
                                    </p:anim>
                                    <p:anim calcmode="lin" valueType="num">
                                      <p:cBhvr>
                                        <p:cTn id="55" dur="900" decel="100000" fill="hold"/>
                                        <p:tgtEl>
                                          <p:spTgt spid="2560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560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government effect you?</a:t>
            </a:r>
            <a:endParaRPr lang="en-US" dirty="0"/>
          </a:p>
        </p:txBody>
      </p:sp>
      <p:sp>
        <p:nvSpPr>
          <p:cNvPr id="3" name="Content Placeholder 2"/>
          <p:cNvSpPr>
            <a:spLocks noGrp="1"/>
          </p:cNvSpPr>
          <p:nvPr>
            <p:ph idx="1"/>
          </p:nvPr>
        </p:nvSpPr>
        <p:spPr/>
        <p:txBody>
          <a:bodyPr/>
          <a:lstStyle/>
          <a:p>
            <a:r>
              <a:rPr lang="en-US" dirty="0" smtClean="0"/>
              <a:t>It does today: school</a:t>
            </a:r>
          </a:p>
          <a:p>
            <a:r>
              <a:rPr lang="en-US" dirty="0" smtClean="0"/>
              <a:t>Later: taxes, benefits, other countries angry by our foreign policy.</a:t>
            </a:r>
          </a:p>
          <a:p>
            <a:endParaRPr lang="en-US" dirty="0" smtClean="0"/>
          </a:p>
          <a:p>
            <a:r>
              <a:rPr lang="en-US" dirty="0" smtClean="0"/>
              <a:t>What does government provide?</a:t>
            </a:r>
          </a:p>
          <a:p>
            <a:pPr lvl="2"/>
            <a:r>
              <a:rPr lang="en-US" dirty="0" smtClean="0"/>
              <a:t>Regulates windshield wiper speed and length.</a:t>
            </a:r>
          </a:p>
          <a:p>
            <a:pPr lvl="2"/>
            <a:r>
              <a:rPr lang="en-US" dirty="0" smtClean="0"/>
              <a:t>Provides subsidies for students to go to college.</a:t>
            </a:r>
          </a:p>
          <a:p>
            <a:pPr lvl="2"/>
            <a:endParaRPr lang="en-US" dirty="0" smtClean="0"/>
          </a:p>
          <a:p>
            <a:pPr lvl="1"/>
            <a:r>
              <a:rPr lang="en-US" dirty="0" smtClean="0"/>
              <a:t>Should the government be less invasive or more involved in regulation and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trips(down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types of governments are there? (AKA words on test)</a:t>
            </a:r>
            <a:endParaRPr lang="en-US" dirty="0"/>
          </a:p>
        </p:txBody>
      </p:sp>
      <p:sp>
        <p:nvSpPr>
          <p:cNvPr id="3" name="Content Placeholder 2"/>
          <p:cNvSpPr>
            <a:spLocks noGrp="1"/>
          </p:cNvSpPr>
          <p:nvPr>
            <p:ph idx="1"/>
          </p:nvPr>
        </p:nvSpPr>
        <p:spPr>
          <a:xfrm>
            <a:off x="498475" y="1766957"/>
            <a:ext cx="4958708" cy="4859129"/>
          </a:xfrm>
        </p:spPr>
        <p:txBody>
          <a:bodyPr>
            <a:normAutofit lnSpcReduction="10000"/>
          </a:bodyPr>
          <a:lstStyle/>
          <a:p>
            <a:r>
              <a:rPr lang="en-US" b="1" dirty="0" smtClean="0"/>
              <a:t>Ideology</a:t>
            </a:r>
            <a:r>
              <a:rPr lang="en-US" dirty="0" smtClean="0"/>
              <a:t>: is a set of basic beliefs about life, culture, government, or society.</a:t>
            </a:r>
          </a:p>
          <a:p>
            <a:pPr lvl="1"/>
            <a:r>
              <a:rPr lang="en-US" dirty="0" smtClean="0"/>
              <a:t>Ideologies on government deal with power</a:t>
            </a:r>
          </a:p>
          <a:p>
            <a:pPr lvl="1"/>
            <a:endParaRPr lang="en-US" dirty="0" smtClean="0"/>
          </a:p>
          <a:p>
            <a:pPr lvl="1"/>
            <a:r>
              <a:rPr lang="en-US" u="sng" dirty="0" smtClean="0"/>
              <a:t>Who</a:t>
            </a:r>
            <a:r>
              <a:rPr lang="en-US" dirty="0" smtClean="0"/>
              <a:t> has the power?:</a:t>
            </a:r>
          </a:p>
          <a:p>
            <a:pPr lvl="2"/>
            <a:r>
              <a:rPr lang="en-US" b="1" dirty="0" smtClean="0"/>
              <a:t>Fascism (Autocracy)</a:t>
            </a:r>
            <a:r>
              <a:rPr lang="en-US" dirty="0" smtClean="0"/>
              <a:t>: Government where the power to rule is in the hands of a single individual.</a:t>
            </a:r>
          </a:p>
          <a:p>
            <a:pPr lvl="2"/>
            <a:r>
              <a:rPr lang="en-US" b="1" dirty="0" smtClean="0"/>
              <a:t>Oligarchy</a:t>
            </a:r>
            <a:r>
              <a:rPr lang="en-US" dirty="0" smtClean="0"/>
              <a:t>: Government where the power to rule is in the hands of a small group of people.</a:t>
            </a:r>
          </a:p>
          <a:p>
            <a:pPr lvl="2"/>
            <a:r>
              <a:rPr lang="en-US" b="1" dirty="0" smtClean="0"/>
              <a:t>Democracy</a:t>
            </a:r>
            <a:r>
              <a:rPr lang="en-US" dirty="0" smtClean="0"/>
              <a:t>: Government where the people hold the ultimate political power. </a:t>
            </a:r>
          </a:p>
          <a:p>
            <a:pPr lvl="2"/>
            <a:endParaRPr lang="en-US" dirty="0" smtClean="0"/>
          </a:p>
          <a:p>
            <a:pPr lvl="2"/>
            <a:endParaRPr lang="en-US" dirty="0" smtClean="0"/>
          </a:p>
          <a:p>
            <a:pPr lvl="2"/>
            <a:endParaRPr lang="en-US" dirty="0" smtClean="0"/>
          </a:p>
        </p:txBody>
      </p:sp>
      <p:pic>
        <p:nvPicPr>
          <p:cNvPr id="4" name="Picture 3"/>
          <p:cNvPicPr>
            <a:picLocks noChangeAspect="1"/>
          </p:cNvPicPr>
          <p:nvPr/>
        </p:nvPicPr>
        <p:blipFill>
          <a:blip r:embed="rId2"/>
          <a:stretch>
            <a:fillRect/>
          </a:stretch>
        </p:blipFill>
        <p:spPr>
          <a:xfrm>
            <a:off x="5708622" y="1931052"/>
            <a:ext cx="3070637" cy="4298892"/>
          </a:xfrm>
          <a:prstGeom prst="rect">
            <a:avLst/>
          </a:prstGeom>
        </p:spPr>
      </p:pic>
      <p:pic>
        <p:nvPicPr>
          <p:cNvPr id="5" name="Picture 4"/>
          <p:cNvPicPr>
            <a:picLocks noChangeAspect="1"/>
          </p:cNvPicPr>
          <p:nvPr/>
        </p:nvPicPr>
        <p:blipFill>
          <a:blip r:embed="rId3"/>
          <a:stretch>
            <a:fillRect/>
          </a:stretch>
        </p:blipFill>
        <p:spPr>
          <a:xfrm>
            <a:off x="5457183" y="4159430"/>
            <a:ext cx="3509709" cy="2337823"/>
          </a:xfrm>
          <a:prstGeom prst="rect">
            <a:avLst/>
          </a:prstGeom>
        </p:spPr>
      </p:pic>
      <p:pic>
        <p:nvPicPr>
          <p:cNvPr id="6" name="Picture 5"/>
          <p:cNvPicPr>
            <a:picLocks noChangeAspect="1"/>
          </p:cNvPicPr>
          <p:nvPr/>
        </p:nvPicPr>
        <p:blipFill>
          <a:blip r:embed="rId4"/>
          <a:stretch>
            <a:fillRect/>
          </a:stretch>
        </p:blipFill>
        <p:spPr>
          <a:xfrm>
            <a:off x="5566858" y="2490241"/>
            <a:ext cx="3212401" cy="3338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2000"/>
                                        <p:tgtEl>
                                          <p:spTgt spid="4"/>
                                        </p:tgtEl>
                                      </p:cBhvr>
                                    </p:animEffect>
                                    <p:set>
                                      <p:cBhvr>
                                        <p:cTn id="35" dur="1" fill="hold">
                                          <p:stCondLst>
                                            <p:cond delay="1999"/>
                                          </p:stCondLst>
                                        </p:cTn>
                                        <p:tgtEl>
                                          <p:spTgt spid="4"/>
                                        </p:tgtEl>
                                        <p:attrNameLst>
                                          <p:attrName>style.visibility</p:attrName>
                                        </p:attrNameLst>
                                      </p:cBhvr>
                                      <p:to>
                                        <p:strVal val="hidden"/>
                                      </p:to>
                                    </p:set>
                                  </p:childTnLst>
                                </p:cTn>
                              </p:par>
                            </p:childTnLst>
                          </p:cTn>
                        </p:par>
                        <p:par>
                          <p:cTn id="36" fill="hold">
                            <p:stCondLst>
                              <p:cond delay="2000"/>
                            </p:stCondLst>
                            <p:childTnLst>
                              <p:par>
                                <p:cTn id="37" presetID="2" presetClass="entr" presetSubtype="4" accel="50000" decel="5000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accel="50000" decel="50000" fill="hold" nodeType="clickEffect">
                                  <p:stCondLst>
                                    <p:cond delay="0"/>
                                  </p:stCondLst>
                                  <p:childTnLst>
                                    <p:anim calcmode="lin" valueType="num">
                                      <p:cBhvr additive="base">
                                        <p:cTn id="47" dur="500"/>
                                        <p:tgtEl>
                                          <p:spTgt spid="5"/>
                                        </p:tgtEl>
                                        <p:attrNameLst>
                                          <p:attrName>ppt_x</p:attrName>
                                        </p:attrNameLst>
                                      </p:cBhvr>
                                      <p:tavLst>
                                        <p:tav tm="0">
                                          <p:val>
                                            <p:strVal val="ppt_x"/>
                                          </p:val>
                                        </p:tav>
                                        <p:tav tm="100000">
                                          <p:val>
                                            <p:strVal val="ppt_x"/>
                                          </p:val>
                                        </p:tav>
                                      </p:tavLst>
                                    </p:anim>
                                    <p:anim calcmode="lin" valueType="num">
                                      <p:cBhvr additive="base">
                                        <p:cTn id="48" dur="500"/>
                                        <p:tgtEl>
                                          <p:spTgt spid="5"/>
                                        </p:tgtEl>
                                        <p:attrNameLst>
                                          <p:attrName>ppt_y</p:attrName>
                                        </p:attrNameLst>
                                      </p:cBhvr>
                                      <p:tavLst>
                                        <p:tav tm="0">
                                          <p:val>
                                            <p:strVal val="ppt_y"/>
                                          </p:val>
                                        </p:tav>
                                        <p:tav tm="100000">
                                          <p:val>
                                            <p:strVal val="1+ppt_h/2"/>
                                          </p:val>
                                        </p:tav>
                                      </p:tavLst>
                                    </p:anim>
                                    <p:set>
                                      <p:cBhvr>
                                        <p:cTn id="49" dur="1" fill="hold">
                                          <p:stCondLst>
                                            <p:cond delay="499"/>
                                          </p:stCondLst>
                                        </p:cTn>
                                        <p:tgtEl>
                                          <p:spTgt spid="5"/>
                                        </p:tgtEl>
                                        <p:attrNameLst>
                                          <p:attrName>style.visibility</p:attrName>
                                        </p:attrNameLst>
                                      </p:cBhvr>
                                      <p:to>
                                        <p:strVal val="hidden"/>
                                      </p:to>
                                    </p:set>
                                  </p:childTnLst>
                                </p:cTn>
                              </p:par>
                              <p:par>
                                <p:cTn id="50" presetID="2" presetClass="entr" presetSubtype="4" accel="50000" decel="50000" fill="hold" grpId="0"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Where</a:t>
            </a:r>
            <a:r>
              <a:rPr lang="en-US" dirty="0" smtClean="0"/>
              <a:t> is the Power?</a:t>
            </a:r>
            <a:endParaRPr lang="en-US" dirty="0"/>
          </a:p>
        </p:txBody>
      </p:sp>
      <p:sp>
        <p:nvSpPr>
          <p:cNvPr id="3" name="Content Placeholder 2"/>
          <p:cNvSpPr>
            <a:spLocks noGrp="1"/>
          </p:cNvSpPr>
          <p:nvPr>
            <p:ph idx="1"/>
          </p:nvPr>
        </p:nvSpPr>
        <p:spPr>
          <a:xfrm>
            <a:off x="296015" y="1205499"/>
            <a:ext cx="7556313" cy="4144963"/>
          </a:xfrm>
        </p:spPr>
        <p:txBody>
          <a:bodyPr/>
          <a:lstStyle/>
          <a:p>
            <a:pPr lvl="2"/>
            <a:r>
              <a:rPr lang="en-US" b="1" dirty="0" smtClean="0"/>
              <a:t>Unitary System</a:t>
            </a:r>
            <a:r>
              <a:rPr lang="en-US" dirty="0" smtClean="0"/>
              <a:t>: Government where the power to rule is in the hands of a national government.</a:t>
            </a:r>
          </a:p>
          <a:p>
            <a:pPr lvl="2"/>
            <a:r>
              <a:rPr lang="en-US" b="1" dirty="0" smtClean="0"/>
              <a:t>Confederacy</a:t>
            </a:r>
            <a:r>
              <a:rPr lang="en-US" dirty="0" smtClean="0"/>
              <a:t>: Government that is a loose collection of independent states. </a:t>
            </a:r>
          </a:p>
          <a:p>
            <a:pPr lvl="2"/>
            <a:r>
              <a:rPr lang="en-US" b="1" dirty="0" smtClean="0"/>
              <a:t>Federalism</a:t>
            </a:r>
            <a:r>
              <a:rPr lang="en-US" dirty="0" smtClean="0"/>
              <a:t>: is a system of government that divides the powers geographically between the national government and regional government.</a:t>
            </a:r>
            <a:endParaRPr lang="en-US" b="1" dirty="0" smtClean="0"/>
          </a:p>
          <a:p>
            <a:endParaRPr lang="en-US" dirty="0"/>
          </a:p>
        </p:txBody>
      </p:sp>
      <p:pic>
        <p:nvPicPr>
          <p:cNvPr id="4" name="Picture 3"/>
          <p:cNvPicPr>
            <a:picLocks noChangeAspect="1" noChangeArrowheads="1"/>
          </p:cNvPicPr>
          <p:nvPr/>
        </p:nvPicPr>
        <p:blipFill>
          <a:blip r:embed="rId2"/>
          <a:srcRect/>
          <a:stretch>
            <a:fillRect/>
          </a:stretch>
        </p:blipFill>
        <p:spPr bwMode="auto">
          <a:xfrm>
            <a:off x="3386262" y="2340152"/>
            <a:ext cx="4178330" cy="4356552"/>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3386262" y="3744406"/>
            <a:ext cx="3027998" cy="2952297"/>
          </a:xfrm>
          <a:prstGeom prst="rect">
            <a:avLst/>
          </a:prstGeom>
          <a:noFill/>
          <a:ln w="9525">
            <a:noFill/>
            <a:miter lim="800000"/>
            <a:headEnd/>
            <a:tailEnd/>
          </a:ln>
          <a:effectLst/>
        </p:spPr>
      </p:pic>
      <p:sp>
        <p:nvSpPr>
          <p:cNvPr id="11" name="Down Arrow 10"/>
          <p:cNvSpPr/>
          <p:nvPr/>
        </p:nvSpPr>
        <p:spPr>
          <a:xfrm>
            <a:off x="6442486" y="3152994"/>
            <a:ext cx="704921" cy="23269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a:off x="3865718" y="3152994"/>
            <a:ext cx="741625" cy="219746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
                                        </p:tgtEl>
                                      </p:cBhvr>
                                    </p:animEffect>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accel="50000" decel="50000" fill="hold" grpId="1" nodeType="clickEffect">
                                  <p:stCondLst>
                                    <p:cond delay="0"/>
                                  </p:stCondLst>
                                  <p:childTnLst>
                                    <p:anim calcmode="lin" valueType="num">
                                      <p:cBhvr additive="base">
                                        <p:cTn id="28" dur="500"/>
                                        <p:tgtEl>
                                          <p:spTgt spid="11"/>
                                        </p:tgtEl>
                                        <p:attrNameLst>
                                          <p:attrName>ppt_x</p:attrName>
                                        </p:attrNameLst>
                                      </p:cBhvr>
                                      <p:tavLst>
                                        <p:tav tm="0">
                                          <p:val>
                                            <p:strVal val="ppt_x"/>
                                          </p:val>
                                        </p:tav>
                                        <p:tav tm="100000">
                                          <p:val>
                                            <p:strVal val="ppt_x"/>
                                          </p:val>
                                        </p:tav>
                                      </p:tavLst>
                                    </p:anim>
                                    <p:anim calcmode="lin" valueType="num">
                                      <p:cBhvr additive="base">
                                        <p:cTn id="29" dur="500"/>
                                        <p:tgtEl>
                                          <p:spTgt spid="11"/>
                                        </p:tgtEl>
                                        <p:attrNameLst>
                                          <p:attrName>ppt_y</p:attrName>
                                        </p:attrNameLst>
                                      </p:cBhvr>
                                      <p:tavLst>
                                        <p:tav tm="0">
                                          <p:val>
                                            <p:strVal val="ppt_y"/>
                                          </p:val>
                                        </p:tav>
                                        <p:tav tm="100000">
                                          <p:val>
                                            <p:strVal val="1+ppt_h/2"/>
                                          </p:val>
                                        </p:tav>
                                      </p:tavLst>
                                    </p:anim>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1" accel="50000" decel="50000" fill="hold" grpId="1" nodeType="clickEffect">
                                  <p:stCondLst>
                                    <p:cond delay="0"/>
                                  </p:stCondLst>
                                  <p:childTnLst>
                                    <p:anim calcmode="lin" valueType="num">
                                      <p:cBhvr additive="base">
                                        <p:cTn id="46" dur="500"/>
                                        <p:tgtEl>
                                          <p:spTgt spid="12"/>
                                        </p:tgtEl>
                                        <p:attrNameLst>
                                          <p:attrName>ppt_x</p:attrName>
                                        </p:attrNameLst>
                                      </p:cBhvr>
                                      <p:tavLst>
                                        <p:tav tm="0">
                                          <p:val>
                                            <p:strVal val="ppt_x"/>
                                          </p:val>
                                        </p:tav>
                                        <p:tav tm="100000">
                                          <p:val>
                                            <p:strVal val="ppt_x"/>
                                          </p:val>
                                        </p:tav>
                                      </p:tavLst>
                                    </p:anim>
                                    <p:anim calcmode="lin" valueType="num">
                                      <p:cBhvr additive="base">
                                        <p:cTn id="47" dur="500"/>
                                        <p:tgtEl>
                                          <p:spTgt spid="12"/>
                                        </p:tgtEl>
                                        <p:attrNameLst>
                                          <p:attrName>ppt_y</p:attrName>
                                        </p:attrNameLst>
                                      </p:cBhvr>
                                      <p:tavLst>
                                        <p:tav tm="0">
                                          <p:val>
                                            <p:strVal val="ppt_y"/>
                                          </p:val>
                                        </p:tav>
                                        <p:tav tm="100000">
                                          <p:val>
                                            <p:strVal val="0-ppt_h/2"/>
                                          </p:val>
                                        </p:tav>
                                      </p:tavLst>
                                    </p:anim>
                                    <p:set>
                                      <p:cBhvr>
                                        <p:cTn id="48" dur="1" fill="hold">
                                          <p:stCondLst>
                                            <p:cond delay="499"/>
                                          </p:stCondLst>
                                        </p:cTn>
                                        <p:tgtEl>
                                          <p:spTgt spid="12"/>
                                        </p:tgtEl>
                                        <p:attrNameLst>
                                          <p:attrName>style.visibility</p:attrName>
                                        </p:attrNameLst>
                                      </p:cBhvr>
                                      <p:to>
                                        <p:strVal val="hidden"/>
                                      </p:to>
                                    </p:set>
                                  </p:childTnLst>
                                </p:cTn>
                              </p:par>
                            </p:childTnLst>
                          </p:cTn>
                        </p:par>
                        <p:par>
                          <p:cTn id="49" fill="hold">
                            <p:stCondLst>
                              <p:cond delay="500"/>
                            </p:stCondLst>
                            <p:childTnLst>
                              <p:par>
                                <p:cTn id="50" presetID="2" presetClass="exit" presetSubtype="4" accel="50000" decel="50000" fill="hold" nodeType="afterEffect">
                                  <p:stCondLst>
                                    <p:cond delay="0"/>
                                  </p:stCondLst>
                                  <p:childTnLst>
                                    <p:anim calcmode="lin" valueType="num">
                                      <p:cBhvr additive="base">
                                        <p:cTn id="51" dur="500"/>
                                        <p:tgtEl>
                                          <p:spTgt spid="4"/>
                                        </p:tgtEl>
                                        <p:attrNameLst>
                                          <p:attrName>ppt_x</p:attrName>
                                        </p:attrNameLst>
                                      </p:cBhvr>
                                      <p:tavLst>
                                        <p:tav tm="0">
                                          <p:val>
                                            <p:strVal val="ppt_x"/>
                                          </p:val>
                                        </p:tav>
                                        <p:tav tm="100000">
                                          <p:val>
                                            <p:strVal val="ppt_x"/>
                                          </p:val>
                                        </p:tav>
                                      </p:tavLst>
                                    </p:anim>
                                    <p:anim calcmode="lin" valueType="num">
                                      <p:cBhvr additive="base">
                                        <p:cTn id="52" dur="500"/>
                                        <p:tgtEl>
                                          <p:spTgt spid="4"/>
                                        </p:tgtEl>
                                        <p:attrNameLst>
                                          <p:attrName>ppt_y</p:attrName>
                                        </p:attrNameLst>
                                      </p:cBhvr>
                                      <p:tavLst>
                                        <p:tav tm="0">
                                          <p:val>
                                            <p:strVal val="ppt_y"/>
                                          </p:val>
                                        </p:tav>
                                        <p:tav tm="100000">
                                          <p:val>
                                            <p:strVal val="1+ppt_h/2"/>
                                          </p:val>
                                        </p:tav>
                                      </p:tavLst>
                                    </p:anim>
                                    <p:set>
                                      <p:cBhvr>
                                        <p:cTn id="53" dur="1" fill="hold">
                                          <p:stCondLst>
                                            <p:cond delay="499"/>
                                          </p:stCondLst>
                                        </p:cTn>
                                        <p:tgtEl>
                                          <p:spTgt spid="4"/>
                                        </p:tgtEl>
                                        <p:attrNameLst>
                                          <p:attrName>style.visibility</p:attrName>
                                        </p:attrNameLst>
                                      </p:cBhvr>
                                      <p:to>
                                        <p:strVal val="hidden"/>
                                      </p:to>
                                    </p:set>
                                  </p:childTnLst>
                                </p:cTn>
                              </p:par>
                              <p:par>
                                <p:cTn id="54" presetID="2" presetClass="entr" presetSubtype="4" accel="50000" decel="50000" fill="hold" grpId="0" nodeType="with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 calcmode="lin" valueType="num">
                                      <p:cBhvr additive="base">
                                        <p:cTn id="5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58" presetID="49" presetClass="entr" presetSubtype="0" decel="10000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anim calcmode="lin" valueType="num">
                                      <p:cBhvr>
                                        <p:cTn id="62" dur="500" fill="hold"/>
                                        <p:tgtEl>
                                          <p:spTgt spid="5"/>
                                        </p:tgtEl>
                                        <p:attrNameLst>
                                          <p:attrName>style.rotation</p:attrName>
                                        </p:attrNameLst>
                                      </p:cBhvr>
                                      <p:tavLst>
                                        <p:tav tm="0">
                                          <p:val>
                                            <p:fltVal val="360"/>
                                          </p:val>
                                        </p:tav>
                                        <p:tav tm="100000">
                                          <p:val>
                                            <p:fltVal val="0"/>
                                          </p:val>
                                        </p:tav>
                                      </p:tavLst>
                                    </p:anim>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1"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the power go? </a:t>
            </a:r>
            <a:br>
              <a:rPr lang="en-US" dirty="0" smtClean="0"/>
            </a:br>
            <a:r>
              <a:rPr lang="en-US" dirty="0" smtClean="0"/>
              <a:t>	Economic Systems</a:t>
            </a:r>
            <a:endParaRPr lang="en-US" dirty="0"/>
          </a:p>
        </p:txBody>
      </p:sp>
      <p:sp>
        <p:nvSpPr>
          <p:cNvPr id="3" name="Content Placeholder 2"/>
          <p:cNvSpPr>
            <a:spLocks noGrp="1"/>
          </p:cNvSpPr>
          <p:nvPr>
            <p:ph idx="1"/>
          </p:nvPr>
        </p:nvSpPr>
        <p:spPr>
          <a:xfrm>
            <a:off x="399854" y="1600200"/>
            <a:ext cx="7556313" cy="4144963"/>
          </a:xfrm>
        </p:spPr>
        <p:txBody>
          <a:bodyPr/>
          <a:lstStyle/>
          <a:p>
            <a:pPr lvl="2"/>
            <a:r>
              <a:rPr lang="en-US" dirty="0" smtClean="0"/>
              <a:t>Socialism: </a:t>
            </a:r>
            <a:r>
              <a:rPr lang="en-US" b="1" dirty="0" smtClean="0"/>
              <a:t>The economic system in which government owns the basic means of production and provides numerous social services in return</a:t>
            </a:r>
            <a:r>
              <a:rPr lang="en-US" dirty="0" smtClean="0"/>
              <a:t> </a:t>
            </a:r>
          </a:p>
          <a:p>
            <a:pPr lvl="2"/>
            <a:r>
              <a:rPr lang="en-US" dirty="0" smtClean="0"/>
              <a:t>Capitalism: </a:t>
            </a:r>
            <a:r>
              <a:rPr lang="en-US" b="1" dirty="0" smtClean="0"/>
              <a:t>The economic system that relies on private ownership, free choice, and competition for a profit </a:t>
            </a:r>
            <a:endParaRPr lang="en-US" dirty="0" smtClean="0"/>
          </a:p>
          <a:p>
            <a:pPr lvl="2"/>
            <a:r>
              <a:rPr lang="en-US" dirty="0" smtClean="0"/>
              <a:t>Communism: </a:t>
            </a:r>
            <a:r>
              <a:rPr lang="en-US" b="1" dirty="0" smtClean="0"/>
              <a:t>The economic system where the government controls most or all of the means of production and discourages private ownership of property</a:t>
            </a:r>
          </a:p>
          <a:p>
            <a:pPr lvl="2"/>
            <a:endParaRPr lang="en-US" dirty="0" smtClean="0"/>
          </a:p>
        </p:txBody>
      </p:sp>
      <p:pic>
        <p:nvPicPr>
          <p:cNvPr id="4" name="Picture 3"/>
          <p:cNvPicPr>
            <a:picLocks noChangeAspect="1"/>
          </p:cNvPicPr>
          <p:nvPr/>
        </p:nvPicPr>
        <p:blipFill>
          <a:blip r:embed="rId2"/>
          <a:stretch>
            <a:fillRect/>
          </a:stretch>
        </p:blipFill>
        <p:spPr>
          <a:xfrm>
            <a:off x="4178011" y="2719834"/>
            <a:ext cx="3637537" cy="3637537"/>
          </a:xfrm>
          <a:prstGeom prst="rect">
            <a:avLst/>
          </a:prstGeom>
        </p:spPr>
      </p:pic>
      <p:pic>
        <p:nvPicPr>
          <p:cNvPr id="5" name="Picture 4"/>
          <p:cNvPicPr>
            <a:picLocks noChangeAspect="1"/>
          </p:cNvPicPr>
          <p:nvPr/>
        </p:nvPicPr>
        <p:blipFill>
          <a:blip r:embed="rId3"/>
          <a:stretch>
            <a:fillRect/>
          </a:stretch>
        </p:blipFill>
        <p:spPr>
          <a:xfrm>
            <a:off x="5348620" y="3297793"/>
            <a:ext cx="3419283" cy="3439163"/>
          </a:xfrm>
          <a:prstGeom prst="rect">
            <a:avLst/>
          </a:prstGeom>
        </p:spPr>
      </p:pic>
      <p:pic>
        <p:nvPicPr>
          <p:cNvPr id="6" name="Picture 5"/>
          <p:cNvPicPr>
            <a:picLocks noChangeAspect="1"/>
          </p:cNvPicPr>
          <p:nvPr/>
        </p:nvPicPr>
        <p:blipFill>
          <a:blip r:embed="rId4"/>
          <a:stretch>
            <a:fillRect/>
          </a:stretch>
        </p:blipFill>
        <p:spPr>
          <a:xfrm>
            <a:off x="770389" y="2783691"/>
            <a:ext cx="5765178" cy="3953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par>
                          <p:cTn id="8" fill="hold">
                            <p:stCondLst>
                              <p:cond delay="1000"/>
                            </p:stCondLst>
                            <p:childTnLst>
                              <p:par>
                                <p:cTn id="9" presetID="2" presetClass="entr" presetSubtype="4"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accel="50000" decel="50000"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3" presetClass="entr" presetSubtype="16"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plus(in)">
                                      <p:cBhvr>
                                        <p:cTn id="22" dur="1000"/>
                                        <p:tgtEl>
                                          <p:spTgt spid="3">
                                            <p:txEl>
                                              <p:pRg st="1" end="1"/>
                                            </p:txEl>
                                          </p:spTgt>
                                        </p:tgtEl>
                                      </p:cBhvr>
                                    </p:animEffect>
                                  </p:childTnLst>
                                </p:cTn>
                              </p:par>
                            </p:childTnLst>
                          </p:cTn>
                        </p:par>
                        <p:par>
                          <p:cTn id="23" fill="hold">
                            <p:stCondLst>
                              <p:cond delay="1500"/>
                            </p:stCondLst>
                            <p:childTnLst>
                              <p:par>
                                <p:cTn id="24" presetID="2" presetClass="entr" presetSubtype="4" accel="50000" decel="5000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accel="50000" decel="50000" fill="hold" nodeType="clickEffect">
                                  <p:stCondLst>
                                    <p:cond delay="0"/>
                                  </p:stCondLst>
                                  <p:childTnLst>
                                    <p:anim calcmode="lin" valueType="num">
                                      <p:cBhvr additive="base">
                                        <p:cTn id="31" dur="500"/>
                                        <p:tgtEl>
                                          <p:spTgt spid="5"/>
                                        </p:tgtEl>
                                        <p:attrNameLst>
                                          <p:attrName>ppt_x</p:attrName>
                                        </p:attrNameLst>
                                      </p:cBhvr>
                                      <p:tavLst>
                                        <p:tav tm="0">
                                          <p:val>
                                            <p:strVal val="ppt_x"/>
                                          </p:val>
                                        </p:tav>
                                        <p:tav tm="100000">
                                          <p:val>
                                            <p:strVal val="ppt_x"/>
                                          </p:val>
                                        </p:tav>
                                      </p:tavLst>
                                    </p:anim>
                                    <p:anim calcmode="lin" valueType="num">
                                      <p:cBhvr additive="base">
                                        <p:cTn id="32" dur="500"/>
                                        <p:tgtEl>
                                          <p:spTgt spid="5"/>
                                        </p:tgtEl>
                                        <p:attrNameLst>
                                          <p:attrName>ppt_y</p:attrName>
                                        </p:attrNameLst>
                                      </p:cBhvr>
                                      <p:tavLst>
                                        <p:tav tm="0">
                                          <p:val>
                                            <p:strVal val="ppt_y"/>
                                          </p:val>
                                        </p:tav>
                                        <p:tav tm="100000">
                                          <p:val>
                                            <p:strVal val="1+ppt_h/2"/>
                                          </p:val>
                                        </p:tav>
                                      </p:tavLst>
                                    </p:anim>
                                    <p:set>
                                      <p:cBhvr>
                                        <p:cTn id="33" dur="1" fill="hold">
                                          <p:stCondLst>
                                            <p:cond delay="499"/>
                                          </p:stCondLst>
                                        </p:cTn>
                                        <p:tgtEl>
                                          <p:spTgt spid="5"/>
                                        </p:tgtEl>
                                        <p:attrNameLst>
                                          <p:attrName>style.visibility</p:attrName>
                                        </p:attrNameLst>
                                      </p:cBhvr>
                                      <p:to>
                                        <p:strVal val="hidden"/>
                                      </p:to>
                                    </p:set>
                                  </p:childTnLst>
                                </p:cTn>
                              </p:par>
                            </p:childTnLst>
                          </p:cTn>
                        </p:par>
                        <p:par>
                          <p:cTn id="34" fill="hold">
                            <p:stCondLst>
                              <p:cond delay="500"/>
                            </p:stCondLst>
                            <p:childTnLst>
                              <p:par>
                                <p:cTn id="35" presetID="13" presetClass="entr" presetSubtype="16"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plus(in)">
                                      <p:cBhvr>
                                        <p:cTn id="37" dur="1000"/>
                                        <p:tgtEl>
                                          <p:spTgt spid="3">
                                            <p:txEl>
                                              <p:pRg st="2" end="2"/>
                                            </p:txEl>
                                          </p:spTgt>
                                        </p:tgtEl>
                                      </p:cBhvr>
                                    </p:animEffect>
                                  </p:childTnLst>
                                </p:cTn>
                              </p:par>
                            </p:childTnLst>
                          </p:cTn>
                        </p:par>
                        <p:par>
                          <p:cTn id="38" fill="hold">
                            <p:stCondLst>
                              <p:cond delay="1500"/>
                            </p:stCondLst>
                            <p:childTnLst>
                              <p:par>
                                <p:cTn id="39" presetID="2" presetClass="exit" presetSubtype="4" accel="50000" decel="50000" fill="hold" grpId="0" nodeType="afterEffect">
                                  <p:stCondLst>
                                    <p:cond delay="0"/>
                                  </p:stCondLst>
                                  <p:childTnLst>
                                    <p:anim calcmode="lin" valueType="num">
                                      <p:cBhvr additive="base">
                                        <p:cTn id="40" dur="500"/>
                                        <p:tgtEl>
                                          <p:spTgt spid="2"/>
                                        </p:tgtEl>
                                        <p:attrNameLst>
                                          <p:attrName>ppt_x</p:attrName>
                                        </p:attrNameLst>
                                      </p:cBhvr>
                                      <p:tavLst>
                                        <p:tav tm="0">
                                          <p:val>
                                            <p:strVal val="ppt_x"/>
                                          </p:val>
                                        </p:tav>
                                        <p:tav tm="100000">
                                          <p:val>
                                            <p:strVal val="ppt_x"/>
                                          </p:val>
                                        </p:tav>
                                      </p:tavLst>
                                    </p:anim>
                                    <p:anim calcmode="lin" valueType="num">
                                      <p:cBhvr additive="base">
                                        <p:cTn id="41" dur="500"/>
                                        <p:tgtEl>
                                          <p:spTgt spid="2"/>
                                        </p:tgtEl>
                                        <p:attrNameLst>
                                          <p:attrName>ppt_y</p:attrName>
                                        </p:attrNameLst>
                                      </p:cBhvr>
                                      <p:tavLst>
                                        <p:tav tm="0">
                                          <p:val>
                                            <p:strVal val="ppt_y"/>
                                          </p:val>
                                        </p:tav>
                                        <p:tav tm="100000">
                                          <p:val>
                                            <p:strVal val="1+ppt_h/2"/>
                                          </p:val>
                                        </p:tav>
                                      </p:tavLst>
                                    </p:anim>
                                    <p:set>
                                      <p:cBhvr>
                                        <p:cTn id="42" dur="1" fill="hold">
                                          <p:stCondLst>
                                            <p:cond delay="499"/>
                                          </p:stCondLst>
                                        </p:cTn>
                                        <p:tgtEl>
                                          <p:spTgt spid="2"/>
                                        </p:tgtEl>
                                        <p:attrNameLst>
                                          <p:attrName>style.visibility</p:attrName>
                                        </p:attrNameLst>
                                      </p:cBhvr>
                                      <p:to>
                                        <p:strVal val="hidden"/>
                                      </p:to>
                                    </p:set>
                                  </p:childTnLst>
                                </p:cTn>
                              </p:par>
                            </p:childTnLst>
                          </p:cTn>
                        </p:par>
                        <p:par>
                          <p:cTn id="43" fill="hold">
                            <p:stCondLst>
                              <p:cond delay="2000"/>
                            </p:stCondLst>
                            <p:childTnLst>
                              <p:par>
                                <p:cTn id="44" presetID="0" presetClass="path" presetSubtype="0" accel="50000" decel="50000" fill="hold" grpId="1" nodeType="afterEffect">
                                  <p:stCondLst>
                                    <p:cond delay="0"/>
                                  </p:stCondLst>
                                  <p:childTnLst>
                                    <p:animMotion origin="layout" path="M 0 0 L 0 -0.20528 " pathEditMode="relative" ptsTypes="AA">
                                      <p:cBhvr>
                                        <p:cTn id="45" dur="2000" fill="hold"/>
                                        <p:tgtEl>
                                          <p:spTgt spid="3">
                                            <p:txEl>
                                              <p:pRg st="0" end="0"/>
                                            </p:txEl>
                                          </p:spTgt>
                                        </p:tgtEl>
                                        <p:attrNameLst>
                                          <p:attrName>ppt_x</p:attrName>
                                          <p:attrName>ppt_y</p:attrName>
                                        </p:attrNameLst>
                                      </p:cBhvr>
                                    </p:animMotion>
                                  </p:childTnLst>
                                </p:cTn>
                              </p:par>
                              <p:par>
                                <p:cTn id="46" presetID="0" presetClass="path" presetSubtype="0" accel="50000" decel="50000" fill="hold" grpId="1" nodeType="withEffect">
                                  <p:stCondLst>
                                    <p:cond delay="0"/>
                                  </p:stCondLst>
                                  <p:childTnLst>
                                    <p:animMotion origin="layout" path="M 0 0 L 0 -0.20528 " pathEditMode="relative" ptsTypes="AA">
                                      <p:cBhvr>
                                        <p:cTn id="47" dur="2000" fill="hold"/>
                                        <p:tgtEl>
                                          <p:spTgt spid="3">
                                            <p:txEl>
                                              <p:pRg st="1" end="1"/>
                                            </p:txEl>
                                          </p:spTgt>
                                        </p:tgtEl>
                                        <p:attrNameLst>
                                          <p:attrName>ppt_x</p:attrName>
                                          <p:attrName>ppt_y</p:attrName>
                                        </p:attrNameLst>
                                      </p:cBhvr>
                                    </p:animMotion>
                                  </p:childTnLst>
                                </p:cTn>
                              </p:par>
                              <p:par>
                                <p:cTn id="48" presetID="0" presetClass="path" presetSubtype="0" accel="50000" decel="50000" fill="hold" grpId="1" nodeType="withEffect">
                                  <p:stCondLst>
                                    <p:cond delay="0"/>
                                  </p:stCondLst>
                                  <p:childTnLst>
                                    <p:animMotion origin="layout" path="M 0 0 L 0 -0.20528 " pathEditMode="relative" ptsTypes="AA">
                                      <p:cBhvr>
                                        <p:cTn id="49" dur="2000" fill="hold"/>
                                        <p:tgtEl>
                                          <p:spTgt spid="3">
                                            <p:txEl>
                                              <p:pRg st="2" end="2"/>
                                            </p:txEl>
                                          </p:spTgt>
                                        </p:tgtEl>
                                        <p:attrNameLst>
                                          <p:attrName>ppt_x</p:attrName>
                                          <p:attrName>ppt_y</p:attrName>
                                        </p:attrNameLst>
                                      </p:cBhvr>
                                    </p:animMotion>
                                  </p:childTnLst>
                                </p:cTn>
                              </p:par>
                              <p:par>
                                <p:cTn id="50" presetID="2" presetClass="entr" presetSubtype="4" accel="50000" decel="5000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your rights come from?</a:t>
            </a:r>
            <a:endParaRPr lang="en-US" dirty="0"/>
          </a:p>
        </p:txBody>
      </p:sp>
      <p:sp>
        <p:nvSpPr>
          <p:cNvPr id="3" name="Content Placeholder 2"/>
          <p:cNvSpPr>
            <a:spLocks noGrp="1"/>
          </p:cNvSpPr>
          <p:nvPr>
            <p:ph idx="1"/>
          </p:nvPr>
        </p:nvSpPr>
        <p:spPr/>
        <p:txBody>
          <a:bodyPr/>
          <a:lstStyle/>
          <a:p>
            <a:r>
              <a:rPr lang="en-US" dirty="0" smtClean="0"/>
              <a:t>First off: What are some rights that you have as an American citizen?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1125</TotalTime>
  <Words>1314</Words>
  <Application>Microsoft Office PowerPoint</Application>
  <PresentationFormat>On-screen Show (4:3)</PresentationFormat>
  <Paragraphs>77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Rockwell</vt:lpstr>
      <vt:lpstr>Wingdings</vt:lpstr>
      <vt:lpstr>Advantage</vt:lpstr>
      <vt:lpstr>Introduction to U.S. Government</vt:lpstr>
      <vt:lpstr>Introduction: Our Goals</vt:lpstr>
      <vt:lpstr>What would life be like without Government?</vt:lpstr>
      <vt:lpstr>What is the Purpose of Government?</vt:lpstr>
      <vt:lpstr>How does government effect you?</vt:lpstr>
      <vt:lpstr>What types of governments are there? (AKA words on test)</vt:lpstr>
      <vt:lpstr>Where is the Power?</vt:lpstr>
      <vt:lpstr>Where does the power go?   Economic Systems</vt:lpstr>
      <vt:lpstr>Where do your rights come from?</vt:lpstr>
      <vt:lpstr>John Locke</vt:lpstr>
      <vt:lpstr>Excerpt 1: State of Nature</vt:lpstr>
      <vt:lpstr>Ex. 2. Social Contract Theory  </vt:lpstr>
      <vt:lpstr>Ex. 3. Life, Liberty, and ??? </vt:lpstr>
      <vt:lpstr>Ex. 5: A Declaration of Independence (So to speak)</vt:lpstr>
    </vt:vector>
  </TitlesOfParts>
  <Company>Moscow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U.S. Government</dc:title>
  <dc:creator>Gerald Dalebout</dc:creator>
  <cp:lastModifiedBy>Aaron Dail</cp:lastModifiedBy>
  <cp:revision>20</cp:revision>
  <dcterms:created xsi:type="dcterms:W3CDTF">2011-04-06T19:22:55Z</dcterms:created>
  <dcterms:modified xsi:type="dcterms:W3CDTF">2019-08-27T15:31:03Z</dcterms:modified>
</cp:coreProperties>
</file>