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18F62-ED70-42C5-85AF-AD953BD26242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E97E6A-7A56-4EF2-B707-2D033D03B617}">
      <dgm:prSet/>
      <dgm:spPr/>
      <dgm:t>
        <a:bodyPr/>
        <a:lstStyle/>
        <a:p>
          <a:r>
            <a:rPr lang="en-US" b="1"/>
            <a:t>Closed</a:t>
          </a:r>
          <a:endParaRPr lang="en-US"/>
        </a:p>
      </dgm:t>
    </dgm:pt>
    <dgm:pt modelId="{291E3573-511F-4B8A-A32E-4CBB77CF0E70}" type="parTrans" cxnId="{ECDA9F15-2B94-414D-9512-CEB376C33B09}">
      <dgm:prSet/>
      <dgm:spPr/>
      <dgm:t>
        <a:bodyPr/>
        <a:lstStyle/>
        <a:p>
          <a:endParaRPr lang="en-US"/>
        </a:p>
      </dgm:t>
    </dgm:pt>
    <dgm:pt modelId="{797D43FC-E622-4F61-8764-08F7307E9268}" type="sibTrans" cxnId="{ECDA9F15-2B94-414D-9512-CEB376C33B09}">
      <dgm:prSet/>
      <dgm:spPr/>
      <dgm:t>
        <a:bodyPr/>
        <a:lstStyle/>
        <a:p>
          <a:endParaRPr lang="en-US"/>
        </a:p>
      </dgm:t>
    </dgm:pt>
    <dgm:pt modelId="{556375A1-9C76-41D3-B209-224AADCFB1FC}">
      <dgm:prSet/>
      <dgm:spPr/>
      <dgm:t>
        <a:bodyPr/>
        <a:lstStyle/>
        <a:p>
          <a:r>
            <a:rPr lang="en-US"/>
            <a:t>Pros:</a:t>
          </a:r>
        </a:p>
      </dgm:t>
    </dgm:pt>
    <dgm:pt modelId="{90BDD378-DDB6-4401-B856-1B658207D4DA}" type="parTrans" cxnId="{7544173C-1F6E-48E7-8E5F-A4E134004120}">
      <dgm:prSet/>
      <dgm:spPr/>
      <dgm:t>
        <a:bodyPr/>
        <a:lstStyle/>
        <a:p>
          <a:endParaRPr lang="en-US"/>
        </a:p>
      </dgm:t>
    </dgm:pt>
    <dgm:pt modelId="{3BEA83D1-C03A-49C7-9F6D-D2E9B611FA91}" type="sibTrans" cxnId="{7544173C-1F6E-48E7-8E5F-A4E134004120}">
      <dgm:prSet/>
      <dgm:spPr/>
      <dgm:t>
        <a:bodyPr/>
        <a:lstStyle/>
        <a:p>
          <a:endParaRPr lang="en-US"/>
        </a:p>
      </dgm:t>
    </dgm:pt>
    <dgm:pt modelId="{DEF732D8-E51C-40D9-8ADD-FC99F8B6E84F}">
      <dgm:prSet/>
      <dgm:spPr/>
      <dgm:t>
        <a:bodyPr/>
        <a:lstStyle/>
        <a:p>
          <a:r>
            <a:rPr lang="en-US"/>
            <a:t>Prevents “raiding”</a:t>
          </a:r>
        </a:p>
      </dgm:t>
    </dgm:pt>
    <dgm:pt modelId="{8CF41FF6-438B-41BB-815B-C188B132D503}" type="parTrans" cxnId="{E3ABDCF1-37AF-481C-9912-B63F5385294D}">
      <dgm:prSet/>
      <dgm:spPr/>
      <dgm:t>
        <a:bodyPr/>
        <a:lstStyle/>
        <a:p>
          <a:endParaRPr lang="en-US"/>
        </a:p>
      </dgm:t>
    </dgm:pt>
    <dgm:pt modelId="{BF464029-5F37-469C-B8B5-7D65323AEFC4}" type="sibTrans" cxnId="{E3ABDCF1-37AF-481C-9912-B63F5385294D}">
      <dgm:prSet/>
      <dgm:spPr/>
      <dgm:t>
        <a:bodyPr/>
        <a:lstStyle/>
        <a:p>
          <a:endParaRPr lang="en-US"/>
        </a:p>
      </dgm:t>
    </dgm:pt>
    <dgm:pt modelId="{B3D92305-95D6-415F-B2CE-F0CBA7FD99DF}">
      <dgm:prSet/>
      <dgm:spPr/>
      <dgm:t>
        <a:bodyPr/>
        <a:lstStyle/>
        <a:p>
          <a:r>
            <a:rPr lang="en-US"/>
            <a:t>Creates responsive candidates</a:t>
          </a:r>
        </a:p>
      </dgm:t>
    </dgm:pt>
    <dgm:pt modelId="{5A86212B-4B67-4425-A69E-8B7631B04F4D}" type="parTrans" cxnId="{F1B49077-33CC-4DBB-A5EF-2A4BFEB453FD}">
      <dgm:prSet/>
      <dgm:spPr/>
      <dgm:t>
        <a:bodyPr/>
        <a:lstStyle/>
        <a:p>
          <a:endParaRPr lang="en-US"/>
        </a:p>
      </dgm:t>
    </dgm:pt>
    <dgm:pt modelId="{167253F0-41B7-4A3B-876B-BF4ABA039D40}" type="sibTrans" cxnId="{F1B49077-33CC-4DBB-A5EF-2A4BFEB453FD}">
      <dgm:prSet/>
      <dgm:spPr/>
      <dgm:t>
        <a:bodyPr/>
        <a:lstStyle/>
        <a:p>
          <a:endParaRPr lang="en-US"/>
        </a:p>
      </dgm:t>
    </dgm:pt>
    <dgm:pt modelId="{86AE2D6C-9B39-4A1C-9C0A-492F663BE760}">
      <dgm:prSet/>
      <dgm:spPr/>
      <dgm:t>
        <a:bodyPr/>
        <a:lstStyle/>
        <a:p>
          <a:r>
            <a:rPr lang="en-US"/>
            <a:t>Committed voters</a:t>
          </a:r>
        </a:p>
      </dgm:t>
    </dgm:pt>
    <dgm:pt modelId="{53D0CE82-97EF-426E-869A-36F5A5875BEE}" type="parTrans" cxnId="{E18A20D4-2C9E-4726-B8F2-FA6DD8D2D0E1}">
      <dgm:prSet/>
      <dgm:spPr/>
      <dgm:t>
        <a:bodyPr/>
        <a:lstStyle/>
        <a:p>
          <a:endParaRPr lang="en-US"/>
        </a:p>
      </dgm:t>
    </dgm:pt>
    <dgm:pt modelId="{EA5ADA03-524B-4D51-A58B-24936B25321F}" type="sibTrans" cxnId="{E18A20D4-2C9E-4726-B8F2-FA6DD8D2D0E1}">
      <dgm:prSet/>
      <dgm:spPr/>
      <dgm:t>
        <a:bodyPr/>
        <a:lstStyle/>
        <a:p>
          <a:endParaRPr lang="en-US"/>
        </a:p>
      </dgm:t>
    </dgm:pt>
    <dgm:pt modelId="{6425407B-BD5A-4601-B43B-5D4E572A5EB6}">
      <dgm:prSet/>
      <dgm:spPr/>
      <dgm:t>
        <a:bodyPr/>
        <a:lstStyle/>
        <a:p>
          <a:r>
            <a:rPr lang="en-US"/>
            <a:t>Cons:</a:t>
          </a:r>
        </a:p>
      </dgm:t>
    </dgm:pt>
    <dgm:pt modelId="{AA459316-5869-483F-84C3-7CB3DBA0F03A}" type="parTrans" cxnId="{0154A7FE-48DB-47DB-97F7-70979E083022}">
      <dgm:prSet/>
      <dgm:spPr/>
      <dgm:t>
        <a:bodyPr/>
        <a:lstStyle/>
        <a:p>
          <a:endParaRPr lang="en-US"/>
        </a:p>
      </dgm:t>
    </dgm:pt>
    <dgm:pt modelId="{356AE359-DA13-4C08-B922-F75D0FE5F591}" type="sibTrans" cxnId="{0154A7FE-48DB-47DB-97F7-70979E083022}">
      <dgm:prSet/>
      <dgm:spPr/>
      <dgm:t>
        <a:bodyPr/>
        <a:lstStyle/>
        <a:p>
          <a:endParaRPr lang="en-US"/>
        </a:p>
      </dgm:t>
    </dgm:pt>
    <dgm:pt modelId="{44ECBD2B-4CD6-44A1-9C42-C4E20A98E9E0}">
      <dgm:prSet/>
      <dgm:spPr/>
      <dgm:t>
        <a:bodyPr/>
        <a:lstStyle/>
        <a:p>
          <a:r>
            <a:rPr lang="en-US"/>
            <a:t>Compromises voter privacy</a:t>
          </a:r>
        </a:p>
      </dgm:t>
    </dgm:pt>
    <dgm:pt modelId="{E122FA4E-DD8A-424E-A6B7-DB47180A8379}" type="parTrans" cxnId="{24807746-1CFC-4EAE-B220-FAC00FC2F8CA}">
      <dgm:prSet/>
      <dgm:spPr/>
      <dgm:t>
        <a:bodyPr/>
        <a:lstStyle/>
        <a:p>
          <a:endParaRPr lang="en-US"/>
        </a:p>
      </dgm:t>
    </dgm:pt>
    <dgm:pt modelId="{D119F1C6-790D-43A6-AD4E-DBABC09F36AB}" type="sibTrans" cxnId="{24807746-1CFC-4EAE-B220-FAC00FC2F8CA}">
      <dgm:prSet/>
      <dgm:spPr/>
      <dgm:t>
        <a:bodyPr/>
        <a:lstStyle/>
        <a:p>
          <a:endParaRPr lang="en-US"/>
        </a:p>
      </dgm:t>
    </dgm:pt>
    <dgm:pt modelId="{72C2387D-388B-449C-B7B3-7BA093887C62}">
      <dgm:prSet/>
      <dgm:spPr/>
      <dgm:t>
        <a:bodyPr/>
        <a:lstStyle/>
        <a:p>
          <a:r>
            <a:rPr lang="en-US" dirty="0"/>
            <a:t>Excludes Independents</a:t>
          </a:r>
        </a:p>
      </dgm:t>
    </dgm:pt>
    <dgm:pt modelId="{846559BA-0891-4644-8E3E-63F677AFD702}" type="parTrans" cxnId="{9B50FCCD-AC37-4097-92A3-8A487A52F6C2}">
      <dgm:prSet/>
      <dgm:spPr/>
      <dgm:t>
        <a:bodyPr/>
        <a:lstStyle/>
        <a:p>
          <a:endParaRPr lang="en-US"/>
        </a:p>
      </dgm:t>
    </dgm:pt>
    <dgm:pt modelId="{7CEEE703-DBDF-4CE2-B638-A0BB7D9179FD}" type="sibTrans" cxnId="{9B50FCCD-AC37-4097-92A3-8A487A52F6C2}">
      <dgm:prSet/>
      <dgm:spPr/>
      <dgm:t>
        <a:bodyPr/>
        <a:lstStyle/>
        <a:p>
          <a:endParaRPr lang="en-US"/>
        </a:p>
      </dgm:t>
    </dgm:pt>
    <dgm:pt modelId="{70A90027-2769-409D-AC3C-AAC78807D932}">
      <dgm:prSet/>
      <dgm:spPr/>
      <dgm:t>
        <a:bodyPr/>
        <a:lstStyle/>
        <a:p>
          <a:r>
            <a:rPr lang="en-US" b="1"/>
            <a:t>Open</a:t>
          </a:r>
          <a:endParaRPr lang="en-US"/>
        </a:p>
      </dgm:t>
    </dgm:pt>
    <dgm:pt modelId="{3B92B4BD-DA41-4E4F-9875-F0A3FC0D1DBE}" type="parTrans" cxnId="{B20683B2-914C-4616-A6D6-658694361E2A}">
      <dgm:prSet/>
      <dgm:spPr/>
      <dgm:t>
        <a:bodyPr/>
        <a:lstStyle/>
        <a:p>
          <a:endParaRPr lang="en-US"/>
        </a:p>
      </dgm:t>
    </dgm:pt>
    <dgm:pt modelId="{C8D9D958-AE3E-455F-BED8-C1CC0354C05A}" type="sibTrans" cxnId="{B20683B2-914C-4616-A6D6-658694361E2A}">
      <dgm:prSet/>
      <dgm:spPr/>
      <dgm:t>
        <a:bodyPr/>
        <a:lstStyle/>
        <a:p>
          <a:endParaRPr lang="en-US"/>
        </a:p>
      </dgm:t>
    </dgm:pt>
    <dgm:pt modelId="{50D3295D-70C7-439B-AF89-75BFF7C9C0B7}">
      <dgm:prSet/>
      <dgm:spPr/>
      <dgm:t>
        <a:bodyPr/>
        <a:lstStyle/>
        <a:p>
          <a:r>
            <a:rPr lang="en-US"/>
            <a:t>Pros:</a:t>
          </a:r>
        </a:p>
      </dgm:t>
    </dgm:pt>
    <dgm:pt modelId="{A5DAAC43-4B59-43AF-81C1-207AD8512EEE}" type="parTrans" cxnId="{9FA9B22C-8068-4CA8-916D-C610C56ED37A}">
      <dgm:prSet/>
      <dgm:spPr/>
      <dgm:t>
        <a:bodyPr/>
        <a:lstStyle/>
        <a:p>
          <a:endParaRPr lang="en-US"/>
        </a:p>
      </dgm:t>
    </dgm:pt>
    <dgm:pt modelId="{2258B7C7-8B0D-44D3-89E4-CCE631FB4414}" type="sibTrans" cxnId="{9FA9B22C-8068-4CA8-916D-C610C56ED37A}">
      <dgm:prSet/>
      <dgm:spPr/>
      <dgm:t>
        <a:bodyPr/>
        <a:lstStyle/>
        <a:p>
          <a:endParaRPr lang="en-US"/>
        </a:p>
      </dgm:t>
    </dgm:pt>
    <dgm:pt modelId="{5A93D6A1-1F1D-4AA2-9FAE-74F6210BF715}">
      <dgm:prSet/>
      <dgm:spPr/>
      <dgm:t>
        <a:bodyPr/>
        <a:lstStyle/>
        <a:p>
          <a:r>
            <a:rPr lang="en-US"/>
            <a:t>Protects voter privacy</a:t>
          </a:r>
        </a:p>
      </dgm:t>
    </dgm:pt>
    <dgm:pt modelId="{C2B45F66-F927-44B3-8C6A-2FE76C663C50}" type="parTrans" cxnId="{44B72FFC-D591-4AD5-A185-9D696D5EC6EE}">
      <dgm:prSet/>
      <dgm:spPr/>
      <dgm:t>
        <a:bodyPr/>
        <a:lstStyle/>
        <a:p>
          <a:endParaRPr lang="en-US"/>
        </a:p>
      </dgm:t>
    </dgm:pt>
    <dgm:pt modelId="{422B760E-24BA-46E5-BE8F-3D41D71ACBCF}" type="sibTrans" cxnId="{44B72FFC-D591-4AD5-A185-9D696D5EC6EE}">
      <dgm:prSet/>
      <dgm:spPr/>
      <dgm:t>
        <a:bodyPr/>
        <a:lstStyle/>
        <a:p>
          <a:endParaRPr lang="en-US"/>
        </a:p>
      </dgm:t>
    </dgm:pt>
    <dgm:pt modelId="{D753212C-5BC4-49A4-A017-039CF36CD2BB}">
      <dgm:prSet/>
      <dgm:spPr/>
      <dgm:t>
        <a:bodyPr/>
        <a:lstStyle/>
        <a:p>
          <a:r>
            <a:rPr lang="en-US"/>
            <a:t>Includes Independents</a:t>
          </a:r>
        </a:p>
      </dgm:t>
    </dgm:pt>
    <dgm:pt modelId="{931B2F0E-17A9-4688-9C06-E512375D826B}" type="parTrans" cxnId="{04946135-516E-45D5-A6E6-98C66E33C4DB}">
      <dgm:prSet/>
      <dgm:spPr/>
      <dgm:t>
        <a:bodyPr/>
        <a:lstStyle/>
        <a:p>
          <a:endParaRPr lang="en-US"/>
        </a:p>
      </dgm:t>
    </dgm:pt>
    <dgm:pt modelId="{913D1910-44DA-491C-83EC-41937E971A15}" type="sibTrans" cxnId="{04946135-516E-45D5-A6E6-98C66E33C4DB}">
      <dgm:prSet/>
      <dgm:spPr/>
      <dgm:t>
        <a:bodyPr/>
        <a:lstStyle/>
        <a:p>
          <a:endParaRPr lang="en-US"/>
        </a:p>
      </dgm:t>
    </dgm:pt>
    <dgm:pt modelId="{06DD3D53-F21D-4B84-9EA8-579C08EF5FF5}">
      <dgm:prSet/>
      <dgm:spPr/>
      <dgm:t>
        <a:bodyPr/>
        <a:lstStyle/>
        <a:p>
          <a:r>
            <a:rPr lang="en-US"/>
            <a:t>Cons:</a:t>
          </a:r>
        </a:p>
      </dgm:t>
    </dgm:pt>
    <dgm:pt modelId="{3D20A794-993D-4A4A-90FC-C36EA2FE950B}" type="parTrans" cxnId="{ABBBD2BA-B5AE-4B3C-ABA5-0017B65ED6D5}">
      <dgm:prSet/>
      <dgm:spPr/>
      <dgm:t>
        <a:bodyPr/>
        <a:lstStyle/>
        <a:p>
          <a:endParaRPr lang="en-US"/>
        </a:p>
      </dgm:t>
    </dgm:pt>
    <dgm:pt modelId="{6CAF0E75-6B50-4B27-B7EC-891B20EACF4C}" type="sibTrans" cxnId="{ABBBD2BA-B5AE-4B3C-ABA5-0017B65ED6D5}">
      <dgm:prSet/>
      <dgm:spPr/>
      <dgm:t>
        <a:bodyPr/>
        <a:lstStyle/>
        <a:p>
          <a:endParaRPr lang="en-US"/>
        </a:p>
      </dgm:t>
    </dgm:pt>
    <dgm:pt modelId="{9A995C1E-7C33-4289-ABF2-FE912D00F699}">
      <dgm:prSet/>
      <dgm:spPr/>
      <dgm:t>
        <a:bodyPr/>
        <a:lstStyle/>
        <a:p>
          <a:r>
            <a:rPr lang="en-US"/>
            <a:t>Allows for “raiding”</a:t>
          </a:r>
        </a:p>
      </dgm:t>
    </dgm:pt>
    <dgm:pt modelId="{F519F834-BE62-4964-BAAD-C1D32293CBB8}" type="parTrans" cxnId="{41D43208-EE22-43AA-AB06-B6074E9F06CF}">
      <dgm:prSet/>
      <dgm:spPr/>
      <dgm:t>
        <a:bodyPr/>
        <a:lstStyle/>
        <a:p>
          <a:endParaRPr lang="en-US"/>
        </a:p>
      </dgm:t>
    </dgm:pt>
    <dgm:pt modelId="{D6535ECD-30BD-461C-87CF-937EC8CAEA3A}" type="sibTrans" cxnId="{41D43208-EE22-43AA-AB06-B6074E9F06CF}">
      <dgm:prSet/>
      <dgm:spPr/>
      <dgm:t>
        <a:bodyPr/>
        <a:lstStyle/>
        <a:p>
          <a:endParaRPr lang="en-US"/>
        </a:p>
      </dgm:t>
    </dgm:pt>
    <dgm:pt modelId="{D253B8C2-4DCE-4A92-AD18-E5627C22E5AD}">
      <dgm:prSet/>
      <dgm:spPr/>
      <dgm:t>
        <a:bodyPr/>
        <a:lstStyle/>
        <a:p>
          <a:r>
            <a:rPr lang="en-US"/>
            <a:t>Undercuts concepts of “party loyalty” and “responsibility”</a:t>
          </a:r>
        </a:p>
      </dgm:t>
    </dgm:pt>
    <dgm:pt modelId="{54D9B96A-ABA6-4A0D-8E5F-49CC967207BB}" type="parTrans" cxnId="{6296117A-31AB-4E5D-88A7-60255239E63C}">
      <dgm:prSet/>
      <dgm:spPr/>
      <dgm:t>
        <a:bodyPr/>
        <a:lstStyle/>
        <a:p>
          <a:endParaRPr lang="en-US"/>
        </a:p>
      </dgm:t>
    </dgm:pt>
    <dgm:pt modelId="{7ED20BA7-F272-4D8B-AA11-224684261C99}" type="sibTrans" cxnId="{6296117A-31AB-4E5D-88A7-60255239E63C}">
      <dgm:prSet/>
      <dgm:spPr/>
      <dgm:t>
        <a:bodyPr/>
        <a:lstStyle/>
        <a:p>
          <a:endParaRPr lang="en-US"/>
        </a:p>
      </dgm:t>
    </dgm:pt>
    <dgm:pt modelId="{CDD98D7E-E7FA-4FBE-A2B9-A2C987CFA21F}" type="pres">
      <dgm:prSet presAssocID="{F4B18F62-ED70-42C5-85AF-AD953BD262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FA6073-93D1-4A8C-ADE8-948F2F54FE58}" type="pres">
      <dgm:prSet presAssocID="{8DE97E6A-7A56-4EF2-B707-2D033D03B617}" presName="linNode" presStyleCnt="0"/>
      <dgm:spPr/>
    </dgm:pt>
    <dgm:pt modelId="{FA704B33-F233-4BF6-A89B-61CC7EEC1313}" type="pres">
      <dgm:prSet presAssocID="{8DE97E6A-7A56-4EF2-B707-2D033D03B61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887E3-A38C-4FC6-BFC5-CC50B0D84FF7}" type="pres">
      <dgm:prSet presAssocID="{8DE97E6A-7A56-4EF2-B707-2D033D03B61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F0658-8673-4086-BC73-D4DA620D400F}" type="pres">
      <dgm:prSet presAssocID="{797D43FC-E622-4F61-8764-08F7307E9268}" presName="sp" presStyleCnt="0"/>
      <dgm:spPr/>
    </dgm:pt>
    <dgm:pt modelId="{FF703FF6-C78E-409E-ACF2-6F086A75F0B3}" type="pres">
      <dgm:prSet presAssocID="{70A90027-2769-409D-AC3C-AAC78807D932}" presName="linNode" presStyleCnt="0"/>
      <dgm:spPr/>
    </dgm:pt>
    <dgm:pt modelId="{B6DFFEF8-729E-4DED-A4AB-C44660DF1574}" type="pres">
      <dgm:prSet presAssocID="{70A90027-2769-409D-AC3C-AAC78807D93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F4438-FC5F-4116-8D0C-7B2D7E8B6FCD}" type="pres">
      <dgm:prSet presAssocID="{70A90027-2769-409D-AC3C-AAC78807D93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60A473-061F-48A7-ABEA-F8A562ED9770}" type="presOf" srcId="{6425407B-BD5A-4601-B43B-5D4E572A5EB6}" destId="{EBC887E3-A38C-4FC6-BFC5-CC50B0D84FF7}" srcOrd="0" destOrd="4" presId="urn:microsoft.com/office/officeart/2005/8/layout/vList5"/>
    <dgm:cxn modelId="{44B72FFC-D591-4AD5-A185-9D696D5EC6EE}" srcId="{50D3295D-70C7-439B-AF89-75BFF7C9C0B7}" destId="{5A93D6A1-1F1D-4AA2-9FAE-74F6210BF715}" srcOrd="0" destOrd="0" parTransId="{C2B45F66-F927-44B3-8C6A-2FE76C663C50}" sibTransId="{422B760E-24BA-46E5-BE8F-3D41D71ACBCF}"/>
    <dgm:cxn modelId="{E3ABDCF1-37AF-481C-9912-B63F5385294D}" srcId="{556375A1-9C76-41D3-B209-224AADCFB1FC}" destId="{DEF732D8-E51C-40D9-8ADD-FC99F8B6E84F}" srcOrd="0" destOrd="0" parTransId="{8CF41FF6-438B-41BB-815B-C188B132D503}" sibTransId="{BF464029-5F37-469C-B8B5-7D65323AEFC4}"/>
    <dgm:cxn modelId="{C010E703-C86C-4E97-8C3C-B144A3416CF5}" type="presOf" srcId="{5A93D6A1-1F1D-4AA2-9FAE-74F6210BF715}" destId="{5E1F4438-FC5F-4116-8D0C-7B2D7E8B6FCD}" srcOrd="0" destOrd="1" presId="urn:microsoft.com/office/officeart/2005/8/layout/vList5"/>
    <dgm:cxn modelId="{F713D0AC-4C57-4C9D-B1D3-B80E19BC489D}" type="presOf" srcId="{F4B18F62-ED70-42C5-85AF-AD953BD26242}" destId="{CDD98D7E-E7FA-4FBE-A2B9-A2C987CFA21F}" srcOrd="0" destOrd="0" presId="urn:microsoft.com/office/officeart/2005/8/layout/vList5"/>
    <dgm:cxn modelId="{ABBBD2BA-B5AE-4B3C-ABA5-0017B65ED6D5}" srcId="{70A90027-2769-409D-AC3C-AAC78807D932}" destId="{06DD3D53-F21D-4B84-9EA8-579C08EF5FF5}" srcOrd="1" destOrd="0" parTransId="{3D20A794-993D-4A4A-90FC-C36EA2FE950B}" sibTransId="{6CAF0E75-6B50-4B27-B7EC-891B20EACF4C}"/>
    <dgm:cxn modelId="{6855A436-F9DF-48B0-B81D-E5A5A0F7F7D4}" type="presOf" srcId="{44ECBD2B-4CD6-44A1-9C42-C4E20A98E9E0}" destId="{EBC887E3-A38C-4FC6-BFC5-CC50B0D84FF7}" srcOrd="0" destOrd="5" presId="urn:microsoft.com/office/officeart/2005/8/layout/vList5"/>
    <dgm:cxn modelId="{4DFEFC9B-DD11-45BD-9057-0E8596415CD9}" type="presOf" srcId="{9A995C1E-7C33-4289-ABF2-FE912D00F699}" destId="{5E1F4438-FC5F-4116-8D0C-7B2D7E8B6FCD}" srcOrd="0" destOrd="4" presId="urn:microsoft.com/office/officeart/2005/8/layout/vList5"/>
    <dgm:cxn modelId="{FC44ECCD-8A2C-4D99-ADCD-4ABA0BDC0FA4}" type="presOf" srcId="{8DE97E6A-7A56-4EF2-B707-2D033D03B617}" destId="{FA704B33-F233-4BF6-A89B-61CC7EEC1313}" srcOrd="0" destOrd="0" presId="urn:microsoft.com/office/officeart/2005/8/layout/vList5"/>
    <dgm:cxn modelId="{72DE119C-2621-412E-BB95-D3F3E8F24A88}" type="presOf" srcId="{DEF732D8-E51C-40D9-8ADD-FC99F8B6E84F}" destId="{EBC887E3-A38C-4FC6-BFC5-CC50B0D84FF7}" srcOrd="0" destOrd="1" presId="urn:microsoft.com/office/officeart/2005/8/layout/vList5"/>
    <dgm:cxn modelId="{24807746-1CFC-4EAE-B220-FAC00FC2F8CA}" srcId="{6425407B-BD5A-4601-B43B-5D4E572A5EB6}" destId="{44ECBD2B-4CD6-44A1-9C42-C4E20A98E9E0}" srcOrd="0" destOrd="0" parTransId="{E122FA4E-DD8A-424E-A6B7-DB47180A8379}" sibTransId="{D119F1C6-790D-43A6-AD4E-DBABC09F36AB}"/>
    <dgm:cxn modelId="{E18A20D4-2C9E-4726-B8F2-FA6DD8D2D0E1}" srcId="{556375A1-9C76-41D3-B209-224AADCFB1FC}" destId="{86AE2D6C-9B39-4A1C-9C0A-492F663BE760}" srcOrd="2" destOrd="0" parTransId="{53D0CE82-97EF-426E-869A-36F5A5875BEE}" sibTransId="{EA5ADA03-524B-4D51-A58B-24936B25321F}"/>
    <dgm:cxn modelId="{A62AF044-47F8-4B92-8C55-EB4F79D575AE}" type="presOf" srcId="{86AE2D6C-9B39-4A1C-9C0A-492F663BE760}" destId="{EBC887E3-A38C-4FC6-BFC5-CC50B0D84FF7}" srcOrd="0" destOrd="3" presId="urn:microsoft.com/office/officeart/2005/8/layout/vList5"/>
    <dgm:cxn modelId="{ECDA9F15-2B94-414D-9512-CEB376C33B09}" srcId="{F4B18F62-ED70-42C5-85AF-AD953BD26242}" destId="{8DE97E6A-7A56-4EF2-B707-2D033D03B617}" srcOrd="0" destOrd="0" parTransId="{291E3573-511F-4B8A-A32E-4CBB77CF0E70}" sibTransId="{797D43FC-E622-4F61-8764-08F7307E9268}"/>
    <dgm:cxn modelId="{41D43208-EE22-43AA-AB06-B6074E9F06CF}" srcId="{06DD3D53-F21D-4B84-9EA8-579C08EF5FF5}" destId="{9A995C1E-7C33-4289-ABF2-FE912D00F699}" srcOrd="0" destOrd="0" parTransId="{F519F834-BE62-4964-BAAD-C1D32293CBB8}" sibTransId="{D6535ECD-30BD-461C-87CF-937EC8CAEA3A}"/>
    <dgm:cxn modelId="{B20683B2-914C-4616-A6D6-658694361E2A}" srcId="{F4B18F62-ED70-42C5-85AF-AD953BD26242}" destId="{70A90027-2769-409D-AC3C-AAC78807D932}" srcOrd="1" destOrd="0" parTransId="{3B92B4BD-DA41-4E4F-9875-F0A3FC0D1DBE}" sibTransId="{C8D9D958-AE3E-455F-BED8-C1CC0354C05A}"/>
    <dgm:cxn modelId="{5887F7FB-9A23-451D-B2C6-507CE565914C}" type="presOf" srcId="{556375A1-9C76-41D3-B209-224AADCFB1FC}" destId="{EBC887E3-A38C-4FC6-BFC5-CC50B0D84FF7}" srcOrd="0" destOrd="0" presId="urn:microsoft.com/office/officeart/2005/8/layout/vList5"/>
    <dgm:cxn modelId="{E751AE85-9900-49F7-A399-6B46BFB99F9F}" type="presOf" srcId="{72C2387D-388B-449C-B7B3-7BA093887C62}" destId="{EBC887E3-A38C-4FC6-BFC5-CC50B0D84FF7}" srcOrd="0" destOrd="6" presId="urn:microsoft.com/office/officeart/2005/8/layout/vList5"/>
    <dgm:cxn modelId="{10483437-4305-4B1F-9917-77753F873C84}" type="presOf" srcId="{70A90027-2769-409D-AC3C-AAC78807D932}" destId="{B6DFFEF8-729E-4DED-A4AB-C44660DF1574}" srcOrd="0" destOrd="0" presId="urn:microsoft.com/office/officeart/2005/8/layout/vList5"/>
    <dgm:cxn modelId="{DD6AB0D8-23DA-452F-9BE0-D264CB00BBD2}" type="presOf" srcId="{50D3295D-70C7-439B-AF89-75BFF7C9C0B7}" destId="{5E1F4438-FC5F-4116-8D0C-7B2D7E8B6FCD}" srcOrd="0" destOrd="0" presId="urn:microsoft.com/office/officeart/2005/8/layout/vList5"/>
    <dgm:cxn modelId="{067DA828-EF45-49EB-AC10-DEE392018A74}" type="presOf" srcId="{D253B8C2-4DCE-4A92-AD18-E5627C22E5AD}" destId="{5E1F4438-FC5F-4116-8D0C-7B2D7E8B6FCD}" srcOrd="0" destOrd="5" presId="urn:microsoft.com/office/officeart/2005/8/layout/vList5"/>
    <dgm:cxn modelId="{3C973D6F-E9A9-485D-8BDE-544AE220D90D}" type="presOf" srcId="{B3D92305-95D6-415F-B2CE-F0CBA7FD99DF}" destId="{EBC887E3-A38C-4FC6-BFC5-CC50B0D84FF7}" srcOrd="0" destOrd="2" presId="urn:microsoft.com/office/officeart/2005/8/layout/vList5"/>
    <dgm:cxn modelId="{9B50FCCD-AC37-4097-92A3-8A487A52F6C2}" srcId="{6425407B-BD5A-4601-B43B-5D4E572A5EB6}" destId="{72C2387D-388B-449C-B7B3-7BA093887C62}" srcOrd="1" destOrd="0" parTransId="{846559BA-0891-4644-8E3E-63F677AFD702}" sibTransId="{7CEEE703-DBDF-4CE2-B638-A0BB7D9179FD}"/>
    <dgm:cxn modelId="{5E130243-9A99-4A49-BFA6-928B351A4645}" type="presOf" srcId="{D753212C-5BC4-49A4-A017-039CF36CD2BB}" destId="{5E1F4438-FC5F-4116-8D0C-7B2D7E8B6FCD}" srcOrd="0" destOrd="2" presId="urn:microsoft.com/office/officeart/2005/8/layout/vList5"/>
    <dgm:cxn modelId="{04946135-516E-45D5-A6E6-98C66E33C4DB}" srcId="{50D3295D-70C7-439B-AF89-75BFF7C9C0B7}" destId="{D753212C-5BC4-49A4-A017-039CF36CD2BB}" srcOrd="1" destOrd="0" parTransId="{931B2F0E-17A9-4688-9C06-E512375D826B}" sibTransId="{913D1910-44DA-491C-83EC-41937E971A15}"/>
    <dgm:cxn modelId="{6296117A-31AB-4E5D-88A7-60255239E63C}" srcId="{06DD3D53-F21D-4B84-9EA8-579C08EF5FF5}" destId="{D253B8C2-4DCE-4A92-AD18-E5627C22E5AD}" srcOrd="1" destOrd="0" parTransId="{54D9B96A-ABA6-4A0D-8E5F-49CC967207BB}" sibTransId="{7ED20BA7-F272-4D8B-AA11-224684261C99}"/>
    <dgm:cxn modelId="{0154A7FE-48DB-47DB-97F7-70979E083022}" srcId="{8DE97E6A-7A56-4EF2-B707-2D033D03B617}" destId="{6425407B-BD5A-4601-B43B-5D4E572A5EB6}" srcOrd="1" destOrd="0" parTransId="{AA459316-5869-483F-84C3-7CB3DBA0F03A}" sibTransId="{356AE359-DA13-4C08-B922-F75D0FE5F591}"/>
    <dgm:cxn modelId="{9FA9B22C-8068-4CA8-916D-C610C56ED37A}" srcId="{70A90027-2769-409D-AC3C-AAC78807D932}" destId="{50D3295D-70C7-439B-AF89-75BFF7C9C0B7}" srcOrd="0" destOrd="0" parTransId="{A5DAAC43-4B59-43AF-81C1-207AD8512EEE}" sibTransId="{2258B7C7-8B0D-44D3-89E4-CCE631FB4414}"/>
    <dgm:cxn modelId="{7544173C-1F6E-48E7-8E5F-A4E134004120}" srcId="{8DE97E6A-7A56-4EF2-B707-2D033D03B617}" destId="{556375A1-9C76-41D3-B209-224AADCFB1FC}" srcOrd="0" destOrd="0" parTransId="{90BDD378-DDB6-4401-B856-1B658207D4DA}" sibTransId="{3BEA83D1-C03A-49C7-9F6D-D2E9B611FA91}"/>
    <dgm:cxn modelId="{766B7FCF-95E1-4634-B2FF-C3F9912D037B}" type="presOf" srcId="{06DD3D53-F21D-4B84-9EA8-579C08EF5FF5}" destId="{5E1F4438-FC5F-4116-8D0C-7B2D7E8B6FCD}" srcOrd="0" destOrd="3" presId="urn:microsoft.com/office/officeart/2005/8/layout/vList5"/>
    <dgm:cxn modelId="{F1B49077-33CC-4DBB-A5EF-2A4BFEB453FD}" srcId="{556375A1-9C76-41D3-B209-224AADCFB1FC}" destId="{B3D92305-95D6-415F-B2CE-F0CBA7FD99DF}" srcOrd="1" destOrd="0" parTransId="{5A86212B-4B67-4425-A69E-8B7631B04F4D}" sibTransId="{167253F0-41B7-4A3B-876B-BF4ABA039D40}"/>
    <dgm:cxn modelId="{19559C02-1393-4A68-816F-E4FF92858E4B}" type="presParOf" srcId="{CDD98D7E-E7FA-4FBE-A2B9-A2C987CFA21F}" destId="{0FFA6073-93D1-4A8C-ADE8-948F2F54FE58}" srcOrd="0" destOrd="0" presId="urn:microsoft.com/office/officeart/2005/8/layout/vList5"/>
    <dgm:cxn modelId="{12CB2B32-91E3-4B13-A9B4-AE402751861D}" type="presParOf" srcId="{0FFA6073-93D1-4A8C-ADE8-948F2F54FE58}" destId="{FA704B33-F233-4BF6-A89B-61CC7EEC1313}" srcOrd="0" destOrd="0" presId="urn:microsoft.com/office/officeart/2005/8/layout/vList5"/>
    <dgm:cxn modelId="{6B71C34A-6478-409E-AE29-1072609B1D81}" type="presParOf" srcId="{0FFA6073-93D1-4A8C-ADE8-948F2F54FE58}" destId="{EBC887E3-A38C-4FC6-BFC5-CC50B0D84FF7}" srcOrd="1" destOrd="0" presId="urn:microsoft.com/office/officeart/2005/8/layout/vList5"/>
    <dgm:cxn modelId="{566ADC4B-3E67-42BB-8D5D-D60B00AB4039}" type="presParOf" srcId="{CDD98D7E-E7FA-4FBE-A2B9-A2C987CFA21F}" destId="{FDCF0658-8673-4086-BC73-D4DA620D400F}" srcOrd="1" destOrd="0" presId="urn:microsoft.com/office/officeart/2005/8/layout/vList5"/>
    <dgm:cxn modelId="{06AC0DC8-8EEC-4848-B04E-847A16F83CC2}" type="presParOf" srcId="{CDD98D7E-E7FA-4FBE-A2B9-A2C987CFA21F}" destId="{FF703FF6-C78E-409E-ACF2-6F086A75F0B3}" srcOrd="2" destOrd="0" presId="urn:microsoft.com/office/officeart/2005/8/layout/vList5"/>
    <dgm:cxn modelId="{291EE01E-A2D1-48D6-A0E9-01A730C5F69B}" type="presParOf" srcId="{FF703FF6-C78E-409E-ACF2-6F086A75F0B3}" destId="{B6DFFEF8-729E-4DED-A4AB-C44660DF1574}" srcOrd="0" destOrd="0" presId="urn:microsoft.com/office/officeart/2005/8/layout/vList5"/>
    <dgm:cxn modelId="{64F9B9C9-4DCE-4B38-80E6-6AC849111202}" type="presParOf" srcId="{FF703FF6-C78E-409E-ACF2-6F086A75F0B3}" destId="{5E1F4438-FC5F-4116-8D0C-7B2D7E8B6F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887E3-A38C-4FC6-BFC5-CC50B0D84FF7}">
      <dsp:nvSpPr>
        <dsp:cNvPr id="0" name=""/>
        <dsp:cNvSpPr/>
      </dsp:nvSpPr>
      <dsp:spPr>
        <a:xfrm rot="5400000">
          <a:off x="3419003" y="-832468"/>
          <a:ext cx="1992302" cy="415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Pros: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Prevents “raiding”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Creates responsive candidates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Committed voters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Cons: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Compromises voter privacy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Excludes Independents</a:t>
          </a:r>
        </a:p>
      </dsp:txBody>
      <dsp:txXfrm rot="-5400000">
        <a:off x="2337434" y="346357"/>
        <a:ext cx="4058184" cy="1797790"/>
      </dsp:txXfrm>
    </dsp:sp>
    <dsp:sp modelId="{FA704B33-F233-4BF6-A89B-61CC7EEC1313}">
      <dsp:nvSpPr>
        <dsp:cNvPr id="0" name=""/>
        <dsp:cNvSpPr/>
      </dsp:nvSpPr>
      <dsp:spPr>
        <a:xfrm>
          <a:off x="0" y="62"/>
          <a:ext cx="2337435" cy="2490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/>
            <a:t>Closed</a:t>
          </a:r>
          <a:endParaRPr lang="en-US" sz="4900" kern="1200"/>
        </a:p>
      </dsp:txBody>
      <dsp:txXfrm>
        <a:off x="114104" y="114166"/>
        <a:ext cx="2109227" cy="2262170"/>
      </dsp:txXfrm>
    </dsp:sp>
    <dsp:sp modelId="{5E1F4438-FC5F-4116-8D0C-7B2D7E8B6FCD}">
      <dsp:nvSpPr>
        <dsp:cNvPr id="0" name=""/>
        <dsp:cNvSpPr/>
      </dsp:nvSpPr>
      <dsp:spPr>
        <a:xfrm rot="5400000">
          <a:off x="3419003" y="1782428"/>
          <a:ext cx="1992302" cy="415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Pros: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Protects voter privacy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Includes Independents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Cons: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Allows for “raiding”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Undercuts concepts of “party loyalty” and “responsibility”</a:t>
          </a:r>
        </a:p>
      </dsp:txBody>
      <dsp:txXfrm rot="-5400000">
        <a:off x="2337434" y="2961253"/>
        <a:ext cx="4058184" cy="1797790"/>
      </dsp:txXfrm>
    </dsp:sp>
    <dsp:sp modelId="{B6DFFEF8-729E-4DED-A4AB-C44660DF1574}">
      <dsp:nvSpPr>
        <dsp:cNvPr id="0" name=""/>
        <dsp:cNvSpPr/>
      </dsp:nvSpPr>
      <dsp:spPr>
        <a:xfrm>
          <a:off x="0" y="2614959"/>
          <a:ext cx="2337435" cy="2490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/>
            <a:t>Open</a:t>
          </a:r>
          <a:endParaRPr lang="en-US" sz="4900" kern="1200"/>
        </a:p>
      </dsp:txBody>
      <dsp:txXfrm>
        <a:off x="114104" y="2729063"/>
        <a:ext cx="2109227" cy="2262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5882-669E-4AFA-A2A5-46438DA5B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C9E12F-B906-4528-8318-D3B9D0DD7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46199-1865-4F2B-902B-0321F03F0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28FD6-DEE8-4997-870A-7D62B302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17ADC-0A8E-448C-A5E3-AF956D7C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8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5E69-1B0D-43EE-955E-DF5788165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ED0EA-4651-48C8-A4D9-E1D5E0C5B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2C2C-C77B-46C0-9183-3F330A85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1D237-17C9-4D7C-BE1C-4D977341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92D46-A66B-4A4F-9B97-1E907BCE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54A3FA-9260-4311-9A77-EDA58B737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27B94-E69D-4814-B5BC-BB3E929F2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7CC9A-AC8B-4F3C-ADB2-0AAE7A9B5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D449D-FD4B-44FF-B505-3EAA5B44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21CBD-24CB-4A5F-9860-413A12DC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5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3BB44-25AB-4A2C-9FFC-5410AC5B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205E-4F56-4A31-957A-442110C20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F7813-7273-4CA0-BD15-34DF1C9C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0C44D-6F26-42CF-83C4-9B38FF18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98855-30CE-41B5-9A8D-7006C548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3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D8398-E32A-4479-8BC7-BA5B9ECF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89FFB-39F8-42F6-8E09-29B710C33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B4672-A6EE-4F8F-A1E1-0BCC3038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60582-12F8-4AB7-8333-459878F9F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0ED6E-D23D-42CB-A91E-76DFAB68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6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D5260-F7F3-4B68-A5FA-68E52FFC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1C4E-5DA3-490F-A3DF-E1CC7B63C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03A45-A357-4731-8CBA-523B9BFC1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7E69F-629C-4B24-810F-E4F4F244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527F7-7B4D-480C-89C5-53E8C336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96BC0-13B1-4E4E-8343-1E7BD7731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2A93B-D811-45E7-A942-BE55E079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FE928-09CD-4BB4-A390-189F8432D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8A81E-1D59-4F8E-982E-66FC3353A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AD6BC2-F78F-458E-AC78-70C6635BF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B15BFC-F412-4722-9031-58BF97334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568D01-32A6-406D-A10B-1C1CEE789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E27D3-2830-448B-AC33-94F21592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ACD51-B137-4001-BDDE-7A173406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6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E41B-8FA6-430A-95D1-AF520E57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B99F09-BB22-41A0-9449-8A5E475D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079DA-CC3E-4092-98B6-1EB8719E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B8645-9FB2-45A2-A3B8-C178313F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0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9E3E43-EB8F-4CD1-9084-4771EE5C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287CFA-C44E-4434-823E-4A151C2A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04798-1AFF-4680-96C0-740A748D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2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3132-6C04-4659-8F27-50557FB3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8FF43-0771-4AFB-BEB6-B15CAD7BA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47B53-ED14-4C9D-A0BF-EA1FEC3BC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3F913-637C-4CB5-9847-C0F865BE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6D88F-81C1-42C6-9AFA-B1EB769C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9A4BE-E3AC-4261-86A2-8CC6466A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8821-69C5-4868-A8BD-170D2B4A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6A605-AE46-4CA8-8E41-0D989B15E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5EFE2-694B-4483-98B0-60FA0D4F7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E3958-BF8E-4412-9430-BED7CF8B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7A098-7F3F-41C4-A112-629D4B23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C353C-8F67-449C-9109-ACB46FF6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6197B9-DE72-4B99-A22B-923FE3FF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A1240-EFB8-4753-A212-3C2CDBB80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69ACD-6BEE-455C-B871-95C075C92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147E-C6C5-4B13-975E-F8DC155A737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ECA70-CBE1-4B1F-8AE3-BB14C79F5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78251-AA26-429A-B2C6-36B7B3A04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31AE-95F7-4DDE-8B64-14FD76B61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5CA99-66F3-4F7E-ABFE-F63533893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100"/>
              <a:t>The Nomination Process</a:t>
            </a:r>
            <a:br>
              <a:rPr lang="en-US" sz="5100"/>
            </a:br>
            <a:r>
              <a:rPr lang="en-US" sz="5100"/>
              <a:t>Chapter 7.1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C9694-403F-4516-AEEA-2B9DD401F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text, book, photo, tennis&#10;&#10;Description generated with very high confidence">
            <a:extLst>
              <a:ext uri="{FF2B5EF4-FFF2-40B4-BE49-F238E27FC236}">
                <a16:creationId xmlns:a16="http://schemas.microsoft.com/office/drawing/2014/main" id="{003255B8-756D-47DE-BDDE-F01E323745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9" r="6739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5947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9E701B-1294-45F0-ACB9-2B4BC54F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Nominating the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CC45E-0AEB-430F-B712-6EE69088B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Primary job of the </a:t>
            </a:r>
            <a:r>
              <a:rPr lang="en-US" sz="2000" b="1" dirty="0"/>
              <a:t>major political parties</a:t>
            </a:r>
          </a:p>
          <a:p>
            <a:r>
              <a:rPr lang="en-US" sz="2000" dirty="0"/>
              <a:t>This job is the main reason the two parties are </a:t>
            </a:r>
            <a:r>
              <a:rPr lang="en-US" sz="2000" b="1" dirty="0"/>
              <a:t>decentralized</a:t>
            </a:r>
            <a:r>
              <a:rPr lang="en-US" sz="2000" dirty="0"/>
              <a:t>.</a:t>
            </a:r>
          </a:p>
          <a:p>
            <a:r>
              <a:rPr lang="en-US" sz="2000" dirty="0"/>
              <a:t>Incredibly important part of the election process.</a:t>
            </a:r>
          </a:p>
          <a:p>
            <a:pPr lvl="1"/>
            <a:r>
              <a:rPr lang="en-US" sz="2000" dirty="0"/>
              <a:t>In fact, in Single Party Districts, there is more contention in the primary elections than in the </a:t>
            </a:r>
            <a:r>
              <a:rPr lang="en-US" sz="2000" b="1" dirty="0"/>
              <a:t>general</a:t>
            </a:r>
            <a:r>
              <a:rPr lang="en-US" sz="2000" dirty="0"/>
              <a:t> elections.</a:t>
            </a:r>
          </a:p>
          <a:p>
            <a:r>
              <a:rPr lang="en-US" sz="2000" dirty="0"/>
              <a:t>There are 5</a:t>
            </a:r>
            <a:r>
              <a:rPr lang="en-US" sz="2000" b="1" dirty="0"/>
              <a:t> </a:t>
            </a:r>
            <a:r>
              <a:rPr lang="en-US" sz="2000" dirty="0"/>
              <a:t>ways to nominate a candidate: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Self-Announcement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Caucus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Convention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Petition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/>
              <a:t>Primary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888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3B358D-4FAD-4964-9C3D-B508F7776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The Originals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0E9ED-4C00-4948-8539-00362520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Self-Announcement</a:t>
            </a:r>
          </a:p>
          <a:p>
            <a:r>
              <a:rPr lang="en-US" sz="2000" dirty="0"/>
              <a:t>Oldest form in American Politics</a:t>
            </a:r>
          </a:p>
          <a:p>
            <a:r>
              <a:rPr lang="en-US" sz="2000" dirty="0"/>
              <a:t>If someone wants to run, they say so!</a:t>
            </a:r>
          </a:p>
          <a:p>
            <a:r>
              <a:rPr lang="en-US" sz="2000" dirty="0"/>
              <a:t>Typically used when a candidate is not selected by a major party or is dissatisfied with them</a:t>
            </a:r>
          </a:p>
          <a:p>
            <a:r>
              <a:rPr lang="en-US" sz="2000" dirty="0"/>
              <a:t>Still used in rural and local elections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Caucus</a:t>
            </a:r>
          </a:p>
          <a:p>
            <a:r>
              <a:rPr lang="en-US" sz="2000" dirty="0"/>
              <a:t>Late Colonial Period–1820s</a:t>
            </a:r>
          </a:p>
          <a:p>
            <a:r>
              <a:rPr lang="en-US" sz="2000" dirty="0"/>
              <a:t>Solved Transportation &amp; Communication Issues</a:t>
            </a:r>
          </a:p>
          <a:p>
            <a:r>
              <a:rPr lang="en-US" sz="2000" dirty="0"/>
              <a:t>Elitist &amp; Undemocratic - “</a:t>
            </a:r>
            <a:r>
              <a:rPr lang="en-US" sz="2000" b="1" dirty="0"/>
              <a:t>King Caucus</a:t>
            </a:r>
            <a:r>
              <a:rPr lang="en-US" sz="2000" dirty="0"/>
              <a:t>”</a:t>
            </a:r>
          </a:p>
          <a:p>
            <a:r>
              <a:rPr lang="en-US" sz="2000" dirty="0"/>
              <a:t>Still used today at local level, but they hardly resemble the original form</a:t>
            </a:r>
          </a:p>
        </p:txBody>
      </p:sp>
    </p:spTree>
    <p:extLst>
      <p:ext uri="{BB962C8B-B14F-4D97-AF65-F5344CB8AC3E}">
        <p14:creationId xmlns:p14="http://schemas.microsoft.com/office/powerpoint/2010/main" val="411588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n old photo of a building&#10;&#10;Description generated with very high confidence">
            <a:extLst>
              <a:ext uri="{FF2B5EF4-FFF2-40B4-BE49-F238E27FC236}">
                <a16:creationId xmlns:a16="http://schemas.microsoft.com/office/drawing/2014/main" id="{261C6F0C-4146-42A9-A3B8-470382492F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55"/>
          <a:stretch/>
        </p:blipFill>
        <p:spPr>
          <a:xfrm>
            <a:off x="0" y="-91856"/>
            <a:ext cx="1219200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4AECD0-4A29-48A8-B23C-4C7B4A35A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/>
              <a:t>Conventions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368B5-BEC5-4CE7-A6FA-AFFCF2DEF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516" y="3337139"/>
            <a:ext cx="4593021" cy="270027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Took the place of </a:t>
            </a:r>
            <a:r>
              <a:rPr lang="en-US" sz="1800" b="1" dirty="0"/>
              <a:t>Caucusing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Used for the major party’s Presidential Elections starting in 1831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Tiered System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Local Members</a:t>
            </a: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1400" dirty="0"/>
              <a:t>County Delegates</a:t>
            </a:r>
          </a:p>
          <a:p>
            <a:pPr lvl="3" indent="-228600">
              <a:buFont typeface="Arial" panose="020B0604020202020204" pitchFamily="34" charset="0"/>
              <a:buChar char="•"/>
            </a:pPr>
            <a:r>
              <a:rPr lang="en-US" sz="1200" dirty="0"/>
              <a:t>State Delegates</a:t>
            </a:r>
          </a:p>
          <a:p>
            <a:pPr lvl="4" indent="-228600">
              <a:buFont typeface="Arial" panose="020B0604020202020204" pitchFamily="34" charset="0"/>
              <a:buChar char="•"/>
            </a:pPr>
            <a:r>
              <a:rPr lang="en-US" sz="1200" dirty="0"/>
              <a:t>National Delegates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Easily corrupted from the ground up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F6CE0-EED7-4DB1-9A7F-0FDEF4C18D3F}"/>
              </a:ext>
            </a:extLst>
          </p:cNvPr>
          <p:cNvSpPr txBox="1"/>
          <p:nvPr/>
        </p:nvSpPr>
        <p:spPr>
          <a:xfrm>
            <a:off x="6958581" y="264898"/>
            <a:ext cx="447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1876 Democratic National Convention</a:t>
            </a:r>
          </a:p>
        </p:txBody>
      </p:sp>
    </p:spTree>
    <p:extLst>
      <p:ext uri="{BB962C8B-B14F-4D97-AF65-F5344CB8AC3E}">
        <p14:creationId xmlns:p14="http://schemas.microsoft.com/office/powerpoint/2010/main" val="359270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0311-C529-4DF7-93A5-17D678EAC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/>
              <a:t>Petitions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2AA74-DC16-479E-B37F-0AD9436DC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001499"/>
            <a:ext cx="5314543" cy="3836771"/>
          </a:xfrm>
        </p:spPr>
        <p:txBody>
          <a:bodyPr anchor="t">
            <a:normAutofit/>
          </a:bodyPr>
          <a:lstStyle/>
          <a:p>
            <a:r>
              <a:rPr lang="en-US" sz="2000" dirty="0"/>
              <a:t>Requires </a:t>
            </a:r>
            <a:r>
              <a:rPr lang="en-US" sz="2000" b="1" dirty="0"/>
              <a:t>a predetermined number </a:t>
            </a:r>
            <a:r>
              <a:rPr lang="en-US" sz="2000" dirty="0"/>
              <a:t>of eligible voter signatures.</a:t>
            </a:r>
          </a:p>
          <a:p>
            <a:pPr lvl="1"/>
            <a:r>
              <a:rPr lang="en-US" sz="2000" dirty="0"/>
              <a:t>Numbers vary widely between states and offices sought</a:t>
            </a:r>
          </a:p>
          <a:p>
            <a:r>
              <a:rPr lang="en-US" sz="2000" dirty="0"/>
              <a:t> Usually seen at the local level for non-partisan candidates</a:t>
            </a:r>
          </a:p>
          <a:p>
            <a:pPr lvl="1"/>
            <a:r>
              <a:rPr lang="en-US" sz="2000" dirty="0"/>
              <a:t>E.g. judges, school officials, &amp; municipal officials</a:t>
            </a:r>
          </a:p>
          <a:p>
            <a:r>
              <a:rPr lang="en-US" sz="2000" dirty="0"/>
              <a:t>Petitions are more commonly used for </a:t>
            </a:r>
            <a:r>
              <a:rPr lang="en-US" sz="2000" b="1" dirty="0"/>
              <a:t>Propositions, Recalls, </a:t>
            </a:r>
            <a:r>
              <a:rPr lang="en-US" sz="2000" dirty="0"/>
              <a:t>and</a:t>
            </a:r>
            <a:r>
              <a:rPr lang="en-US" sz="2000" b="1" dirty="0"/>
              <a:t> Referendums</a:t>
            </a:r>
            <a:endParaRPr lang="en-US" sz="2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2FA116EE-271B-4C3E-8343-C7E0A32403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r="2426" b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2351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64547-16AB-47FF-8B5D-48BB16FEA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Primary Elections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9FE9C5F-FAFA-4073-863D-709830E76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35E78-9DAD-4D51-B8A4-38F968E27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Definition: </a:t>
            </a:r>
            <a:r>
              <a:rPr lang="en-US" sz="2400" b="1" dirty="0"/>
              <a:t>Within-party elections </a:t>
            </a:r>
            <a:r>
              <a:rPr lang="en-US" sz="2400" dirty="0"/>
              <a:t>for nominees</a:t>
            </a:r>
          </a:p>
          <a:p>
            <a:r>
              <a:rPr lang="en-US" sz="2400" dirty="0"/>
              <a:t>Replaced Conventions by 1910s</a:t>
            </a:r>
          </a:p>
          <a:p>
            <a:r>
              <a:rPr lang="en-US" sz="2400" dirty="0"/>
              <a:t>Typically state-controlled</a:t>
            </a:r>
          </a:p>
          <a:p>
            <a:r>
              <a:rPr lang="en-US" sz="2400" dirty="0"/>
              <a:t>2 Main Types: Closed or Open</a:t>
            </a:r>
          </a:p>
          <a:p>
            <a:r>
              <a:rPr lang="en-US" sz="2400" dirty="0"/>
              <a:t>Other options:</a:t>
            </a:r>
          </a:p>
          <a:p>
            <a:pPr lvl="1"/>
            <a:r>
              <a:rPr lang="en-US" sz="1800" dirty="0"/>
              <a:t>Non-Partisan</a:t>
            </a:r>
          </a:p>
          <a:p>
            <a:pPr lvl="1"/>
            <a:r>
              <a:rPr lang="en-US" sz="1800" dirty="0"/>
              <a:t>Runoff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790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D56FB39E-D505-495D-A131-768027BAA6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257297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000ADE-6D9C-4FA4-9445-5BC51EDF2AD7}"/>
              </a:ext>
            </a:extLst>
          </p:cNvPr>
          <p:cNvSpPr txBox="1"/>
          <p:nvPr/>
        </p:nvSpPr>
        <p:spPr>
          <a:xfrm>
            <a:off x="648182" y="1169043"/>
            <a:ext cx="24010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Primary Options</a:t>
            </a:r>
          </a:p>
        </p:txBody>
      </p:sp>
    </p:spTree>
    <p:extLst>
      <p:ext uri="{BB962C8B-B14F-4D97-AF65-F5344CB8AC3E}">
        <p14:creationId xmlns:p14="http://schemas.microsoft.com/office/powerpoint/2010/main" val="106736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8EE6-E164-42BF-A64C-7E852AF7A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US" dirty="0"/>
              <a:t>The Problem with Primaries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2BB4-E99C-4F64-A8C1-8D8DECE31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en-US" sz="1500" dirty="0"/>
              <a:t>Voter Turnout</a:t>
            </a:r>
          </a:p>
          <a:p>
            <a:pPr lvl="1"/>
            <a:r>
              <a:rPr lang="en-US" sz="1500" dirty="0"/>
              <a:t>Typically less than ½ of General Elections</a:t>
            </a:r>
          </a:p>
          <a:p>
            <a:r>
              <a:rPr lang="en-US" sz="1500" dirty="0"/>
              <a:t>Funding</a:t>
            </a:r>
          </a:p>
          <a:p>
            <a:pPr lvl="1"/>
            <a:r>
              <a:rPr lang="en-US" sz="1500" dirty="0"/>
              <a:t>Primaries are costly and many potential candidates cannot afford both primary and general election campaigns</a:t>
            </a:r>
          </a:p>
          <a:p>
            <a:r>
              <a:rPr lang="en-US" sz="1500" dirty="0"/>
              <a:t>Permanent Scars</a:t>
            </a:r>
          </a:p>
          <a:p>
            <a:pPr lvl="1"/>
            <a:r>
              <a:rPr lang="en-US" sz="1500" dirty="0"/>
              <a:t>Intra-party battles can be so wounding that the party members remain divided for the general election.</a:t>
            </a:r>
          </a:p>
          <a:p>
            <a:r>
              <a:rPr lang="en-US" sz="1500" dirty="0"/>
              <a:t>Extremism</a:t>
            </a:r>
          </a:p>
          <a:p>
            <a:pPr lvl="1"/>
            <a:r>
              <a:rPr lang="en-US" sz="1500" dirty="0"/>
              <a:t>Bell Curve vs. Camel Back</a:t>
            </a:r>
          </a:p>
        </p:txBody>
      </p:sp>
      <p:sp>
        <p:nvSpPr>
          <p:cNvPr id="19" name="Freeform: Shape 16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ook, photo&#10;&#10;Description generated with very high confidence">
            <a:extLst>
              <a:ext uri="{FF2B5EF4-FFF2-40B4-BE49-F238E27FC236}">
                <a16:creationId xmlns:a16="http://schemas.microsoft.com/office/drawing/2014/main" id="{7DF816FC-3DAB-4C3B-8807-37DBA85898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6" r="6268" b="1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61201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358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Nomination Process Chapter 7.1</vt:lpstr>
      <vt:lpstr>Nominating the Candidates</vt:lpstr>
      <vt:lpstr>The Originals</vt:lpstr>
      <vt:lpstr>Conventions</vt:lpstr>
      <vt:lpstr>Petitions</vt:lpstr>
      <vt:lpstr>Primary Elections</vt:lpstr>
      <vt:lpstr>PowerPoint Presentation</vt:lpstr>
      <vt:lpstr>The Problem with Primaries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Nomination Process Chapter 7.1</dc:title>
  <dc:creator>Jenny Baker</dc:creator>
  <cp:lastModifiedBy>Aaron Dail</cp:lastModifiedBy>
  <cp:revision>9</cp:revision>
  <dcterms:created xsi:type="dcterms:W3CDTF">2018-11-26T01:43:53Z</dcterms:created>
  <dcterms:modified xsi:type="dcterms:W3CDTF">2018-11-29T16:23:35Z</dcterms:modified>
</cp:coreProperties>
</file>