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Chapter 12: Congress in 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91796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seniority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800" dirty="0"/>
              <a:t>The seniority rule in an unwritten custom granting the most important posts in Congress, such as committee chairmen, to the party members with the longest service.</a:t>
            </a:r>
          </a:p>
          <a:p>
            <a:endParaRPr lang="en-US" altLang="en-US" sz="2800" dirty="0"/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Critics say this rule ignores ability, discourages younger members, and limits fresh ideas. 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Supporters say the rule ensures experienced leadership and is easy to apply without sparking debates.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7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Major function of Congress is to make the nation’s laws</a:t>
            </a:r>
          </a:p>
          <a:p>
            <a:endParaRPr lang="en-US" sz="2400" dirty="0" smtClean="0"/>
          </a:p>
          <a:p>
            <a:r>
              <a:rPr lang="en-US" sz="2400" dirty="0" smtClean="0"/>
              <a:t>“It is very easy to defeat a bill in congress.  It is much more difficult to pass one.”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John F. Kennedy</a:t>
            </a:r>
          </a:p>
        </p:txBody>
      </p:sp>
    </p:spTree>
    <p:extLst>
      <p:ext uri="{BB962C8B-B14F-4D97-AF65-F5344CB8AC3E}">
        <p14:creationId xmlns:p14="http://schemas.microsoft.com/office/powerpoint/2010/main" val="54491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Congress begins a new term every two years, on January 3 of odd years.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House faces three difficulties on that opening day: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They currently have no sworn members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They have no rules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There is no organization</a:t>
            </a:r>
          </a:p>
          <a:p>
            <a:pPr lvl="1">
              <a:lnSpc>
                <a:spcPct val="90000"/>
              </a:lnSpc>
            </a:pPr>
            <a:endParaRPr lang="en-US" altLang="en-US" sz="22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Senate is a lot less hectic, why?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They are a continuous body so they only have to swear in 33 or 34 people compared to 435 in the house</a:t>
            </a:r>
          </a:p>
          <a:p>
            <a:pPr lvl="1">
              <a:lnSpc>
                <a:spcPct val="90000"/>
              </a:lnSpc>
            </a:pP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7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Opening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766" y="2103120"/>
            <a:ext cx="10741572" cy="3931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After the senate hears from the house, a joint committee is formed to “wait upon the President”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Inform him that a quorum of each House is assembled 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Ready to receive any communication he/she has</a:t>
            </a:r>
          </a:p>
          <a:p>
            <a:pPr lvl="1">
              <a:lnSpc>
                <a:spcPct val="90000"/>
              </a:lnSpc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283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of the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600" dirty="0" smtClean="0"/>
              <a:t>Addressed </a:t>
            </a:r>
            <a:r>
              <a:rPr lang="en-US" altLang="en-US" sz="2600" dirty="0"/>
              <a:t>to a joint session of Congress a few weeks after it is </a:t>
            </a:r>
            <a:r>
              <a:rPr lang="en-US" altLang="en-US" sz="2600" dirty="0" smtClean="0"/>
              <a:t>organized.</a:t>
            </a:r>
          </a:p>
          <a:p>
            <a:pPr lvl="1">
              <a:lnSpc>
                <a:spcPct val="90000"/>
              </a:lnSpc>
            </a:pPr>
            <a:endParaRPr lang="en-US" altLang="en-US" sz="24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Describes 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The </a:t>
            </a:r>
            <a:r>
              <a:rPr lang="en-US" altLang="en-US" sz="2200" dirty="0"/>
              <a:t>general state of national affairs, </a:t>
            </a:r>
            <a:endParaRPr lang="en-US" altLang="en-US" sz="2200" dirty="0" smtClean="0"/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the </a:t>
            </a:r>
            <a:r>
              <a:rPr lang="en-US" altLang="en-US" sz="2200" dirty="0"/>
              <a:t>planned policies of his or her administration </a:t>
            </a:r>
            <a:endParaRPr lang="en-US" altLang="en-US" sz="2200" dirty="0" smtClean="0"/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Requesting </a:t>
            </a:r>
            <a:r>
              <a:rPr lang="en-US" altLang="en-US" sz="2200" dirty="0"/>
              <a:t>that Congress pass specific pieces of legislation.</a:t>
            </a:r>
            <a:r>
              <a:rPr lang="en-US" altLang="en-US" sz="2400" dirty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Who attends? </a:t>
            </a:r>
          </a:p>
          <a:p>
            <a:pPr lvl="1"/>
            <a:r>
              <a:rPr lang="en-US" sz="2000" dirty="0" smtClean="0"/>
              <a:t>Members from both houses, cabinet, Justices of the Supreme Court, dignitaries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522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of the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2103120"/>
            <a:ext cx="8505030" cy="37490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600" dirty="0" smtClean="0"/>
              <a:t>Presiding </a:t>
            </a:r>
            <a:r>
              <a:rPr lang="en-US" altLang="en-US" sz="2600" dirty="0"/>
              <a:t>officer of the House and the leader of its majority </a:t>
            </a:r>
            <a:r>
              <a:rPr lang="en-US" altLang="en-US" sz="2600" dirty="0" smtClean="0"/>
              <a:t>party.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Nancy Pelosi (Dem.) 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2600" dirty="0" smtClean="0"/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Duties: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</a:t>
            </a:r>
            <a:r>
              <a:rPr lang="en-US" altLang="en-US" sz="2400" dirty="0" smtClean="0"/>
              <a:t>resides </a:t>
            </a:r>
            <a:r>
              <a:rPr lang="en-US" altLang="en-US" sz="2400" dirty="0"/>
              <a:t>and keeps order.</a:t>
            </a:r>
          </a:p>
          <a:p>
            <a:pPr marL="457200" lvl="2">
              <a:lnSpc>
                <a:spcPct val="90000"/>
              </a:lnSpc>
              <a:spcBef>
                <a:spcPts val="900"/>
              </a:spcBef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Applies rules</a:t>
            </a:r>
          </a:p>
          <a:p>
            <a:pPr marL="457200" lvl="2">
              <a:lnSpc>
                <a:spcPct val="90000"/>
              </a:lnSpc>
              <a:spcBef>
                <a:spcPts val="9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R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efers </a:t>
            </a:r>
            <a:r>
              <a:rPr lang="en-US" altLang="en-US" sz="2400" dirty="0">
                <a:ea typeface="ＭＳ Ｐゴシック" panose="020B0600070205080204" pitchFamily="34" charset="-128"/>
              </a:rPr>
              <a:t>bills to committees, 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457200" lvl="2">
              <a:lnSpc>
                <a:spcPct val="90000"/>
              </a:lnSpc>
              <a:spcBef>
                <a:spcPts val="900"/>
              </a:spcBef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Puts </a:t>
            </a:r>
            <a:r>
              <a:rPr lang="en-US" altLang="en-US" sz="2400" dirty="0">
                <a:ea typeface="ＭＳ Ｐゴシック" panose="020B0600070205080204" pitchFamily="34" charset="-128"/>
              </a:rPr>
              <a:t>motions to a vote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</a:p>
          <a:p>
            <a:pPr marL="457200" lvl="2">
              <a:lnSpc>
                <a:spcPct val="90000"/>
              </a:lnSpc>
              <a:spcBef>
                <a:spcPts val="900"/>
              </a:spcBef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Votes to break a tie</a:t>
            </a:r>
            <a:endParaRPr lang="en-US" alt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nancy pelo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117" y="2554736"/>
            <a:ext cx="3292366" cy="3950839"/>
          </a:xfrm>
          <a:prstGeom prst="rect">
            <a:avLst/>
          </a:prstGeom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44" y="2586266"/>
            <a:ext cx="24765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38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of the Senate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255" y="1630680"/>
            <a:ext cx="10357945" cy="393192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Vice President Mike Pence</a:t>
            </a:r>
          </a:p>
          <a:p>
            <a:r>
              <a:rPr lang="en-US" altLang="en-US" sz="2600" dirty="0" smtClean="0">
                <a:ea typeface="ＭＳ Ｐゴシック" panose="020B0600070205080204" pitchFamily="34" charset="-128"/>
              </a:rPr>
              <a:t>can </a:t>
            </a:r>
            <a:r>
              <a:rPr lang="en-US" altLang="en-US" sz="2600" dirty="0">
                <a:ea typeface="ＭＳ Ｐゴシック" panose="020B0600070205080204" pitchFamily="34" charset="-128"/>
              </a:rPr>
              <a:t>recognize members, put questions to a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vote, </a:t>
            </a:r>
            <a:r>
              <a:rPr lang="en-US" altLang="en-US" sz="2600" dirty="0">
                <a:ea typeface="ＭＳ Ｐゴシック" panose="020B0600070205080204" pitchFamily="34" charset="-128"/>
              </a:rPr>
              <a:t>but cannot take part in debates and votes only to break a tie.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600" dirty="0">
                <a:ea typeface="ＭＳ Ｐゴシック" panose="020B0600070205080204" pitchFamily="34" charset="-128"/>
              </a:rPr>
              <a:t>The President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pro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tempore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Orrin Hatch- majority </a:t>
            </a:r>
            <a:r>
              <a:rPr lang="en-US" altLang="en-US" sz="2600" dirty="0">
                <a:ea typeface="ＭＳ Ｐゴシック" panose="020B0600070205080204" pitchFamily="34" charset="-128"/>
              </a:rPr>
              <a:t>party elected to serve as Senate leader in the Vice President’s absence.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508" y="4512336"/>
            <a:ext cx="3815692" cy="2038350"/>
          </a:xfrm>
          <a:prstGeom prst="rect">
            <a:avLst/>
          </a:prstGeom>
        </p:spPr>
      </p:pic>
      <p:pic>
        <p:nvPicPr>
          <p:cNvPr id="1026" name="Picture 2" descr="Image result for Mike P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879" y="4512336"/>
            <a:ext cx="3625911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8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Floor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The floor leaders are party officers in the House and Senate.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The majority leader represents the majority party in each house and controls the order of business on the floor</a:t>
            </a:r>
            <a:r>
              <a:rPr lang="en-US" alt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r>
              <a:rPr lang="en-US" altLang="en-US" sz="2800" dirty="0"/>
              <a:t>The party whips are assistant floor leaders who help connect the party leadership with the rank-and-file members.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9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Chairman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Committee chairs have a major say in what bills the committee considers, if public hearings will be held, and what witnesses will be </a:t>
            </a:r>
            <a:r>
              <a:rPr lang="en-US" altLang="en-US" sz="2400" dirty="0" smtClean="0"/>
              <a:t>called</a:t>
            </a:r>
          </a:p>
        </p:txBody>
      </p:sp>
    </p:spTree>
    <p:extLst>
      <p:ext uri="{BB962C8B-B14F-4D97-AF65-F5344CB8AC3E}">
        <p14:creationId xmlns:p14="http://schemas.microsoft.com/office/powerpoint/2010/main" val="3018097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</TotalTime>
  <Words>459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Century Gothic</vt:lpstr>
      <vt:lpstr>Garamond</vt:lpstr>
      <vt:lpstr>Savon</vt:lpstr>
      <vt:lpstr>Chapter 12: Congress in Action</vt:lpstr>
      <vt:lpstr>PowerPoint Presentation</vt:lpstr>
      <vt:lpstr>Opening Day</vt:lpstr>
      <vt:lpstr>After Opening Day</vt:lpstr>
      <vt:lpstr>The State of the Union</vt:lpstr>
      <vt:lpstr>Speaker of the House</vt:lpstr>
      <vt:lpstr>President of the Senate</vt:lpstr>
      <vt:lpstr>Floor Leaders</vt:lpstr>
      <vt:lpstr>Committee Chairman</vt:lpstr>
      <vt:lpstr>The seniority rule</vt:lpstr>
    </vt:vector>
  </TitlesOfParts>
  <Company>Troy School District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Congress in Action</dc:title>
  <dc:creator>Aaron Dail</dc:creator>
  <cp:lastModifiedBy>Aaron Dail</cp:lastModifiedBy>
  <cp:revision>8</cp:revision>
  <dcterms:created xsi:type="dcterms:W3CDTF">2016-03-02T22:26:08Z</dcterms:created>
  <dcterms:modified xsi:type="dcterms:W3CDTF">2019-01-29T22:36:05Z</dcterms:modified>
</cp:coreProperties>
</file>