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96" autoAdjust="0"/>
  </p:normalViewPr>
  <p:slideViewPr>
    <p:cSldViewPr snapToGrid="0" snapToObjects="1">
      <p:cViewPr varScale="1">
        <p:scale>
          <a:sx n="67" d="100"/>
          <a:sy n="67" d="100"/>
        </p:scale>
        <p:origin x="20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6A186A-FFFE-2C46-A955-9CF314AA4378}"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322FD-3307-3544-8585-A6504D3DECF6}" type="slidenum">
              <a:rPr lang="en-US" smtClean="0"/>
              <a:t>‹#›</a:t>
            </a:fld>
            <a:endParaRPr lang="en-US"/>
          </a:p>
        </p:txBody>
      </p:sp>
    </p:spTree>
    <p:extLst>
      <p:ext uri="{BB962C8B-B14F-4D97-AF65-F5344CB8AC3E}">
        <p14:creationId xmlns:p14="http://schemas.microsoft.com/office/powerpoint/2010/main" val="29922256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Debt – France was in debt and was taken part in “deficit spending” (spending more money than it takes in). </a:t>
            </a:r>
          </a:p>
          <a:p>
            <a:pPr marL="171450" lvl="0" indent="-171450">
              <a:buFont typeface="Arial"/>
              <a:buChar char="•"/>
            </a:pPr>
            <a:r>
              <a:rPr lang="en-US" sz="1200" kern="1200" dirty="0" smtClean="0">
                <a:solidFill>
                  <a:schemeClr val="tx1"/>
                </a:solidFill>
                <a:effectLst/>
                <a:latin typeface="+mn-lt"/>
                <a:ea typeface="+mn-ea"/>
                <a:cs typeface="+mn-cs"/>
              </a:rPr>
              <a:t>From extravagant royal buildings like the Palace of Versailles to wars like the Seven Years’ War (French and Indian War) and the American Revolution had all left France in debt. </a:t>
            </a:r>
          </a:p>
          <a:p>
            <a:pPr marL="171450" lvl="0" indent="-171450">
              <a:buFont typeface="Arial"/>
              <a:buChar char="•"/>
            </a:pPr>
            <a:r>
              <a:rPr lang="en-US" sz="1200" kern="1200" dirty="0" smtClean="0">
                <a:solidFill>
                  <a:schemeClr val="tx1"/>
                </a:solidFill>
                <a:effectLst/>
                <a:latin typeface="+mn-lt"/>
                <a:ea typeface="+mn-ea"/>
                <a:cs typeface="+mn-cs"/>
              </a:rPr>
              <a:t>France needed to cut spending, increase taxes, or both. The clergy and the nobility did not want to loss their privilege of not being taxed.</a:t>
            </a:r>
          </a:p>
          <a:p>
            <a:pPr marL="171450" lvl="0" indent="-171450">
              <a:buFont typeface="Arial"/>
              <a:buChar char="•"/>
            </a:pPr>
            <a:r>
              <a:rPr lang="en-US" sz="1200" kern="1200" dirty="0" smtClean="0">
                <a:solidFill>
                  <a:schemeClr val="tx1"/>
                </a:solidFill>
                <a:effectLst/>
                <a:latin typeface="+mn-lt"/>
                <a:ea typeface="+mn-ea"/>
                <a:cs typeface="+mn-cs"/>
              </a:rPr>
              <a:t>Economic Decline – France on the 1770’s experienced an economic decline similar to a depression which caused people like Urban Workers to loss their jobs and it caused the Nobility to increase their “manor” taxes on their peasants.</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6322FD-3307-3544-8585-A6504D3DECF6}" type="slidenum">
              <a:rPr lang="en-US" smtClean="0"/>
              <a:t>2</a:t>
            </a:fld>
            <a:endParaRPr lang="en-US"/>
          </a:p>
        </p:txBody>
      </p:sp>
    </p:spTree>
    <p:extLst>
      <p:ext uri="{BB962C8B-B14F-4D97-AF65-F5344CB8AC3E}">
        <p14:creationId xmlns:p14="http://schemas.microsoft.com/office/powerpoint/2010/main" val="191896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 the late 1780’s, bad harvests caused there to be a lack of food and for the price of food to increase which caused hunger and starvation to occur in France.</a:t>
            </a:r>
          </a:p>
        </p:txBody>
      </p:sp>
      <p:sp>
        <p:nvSpPr>
          <p:cNvPr id="4" name="Slide Number Placeholder 3"/>
          <p:cNvSpPr>
            <a:spLocks noGrp="1"/>
          </p:cNvSpPr>
          <p:nvPr>
            <p:ph type="sldNum" sz="quarter" idx="10"/>
          </p:nvPr>
        </p:nvSpPr>
        <p:spPr/>
        <p:txBody>
          <a:bodyPr/>
          <a:lstStyle/>
          <a:p>
            <a:fld id="{466322FD-3307-3544-8585-A6504D3DECF6}" type="slidenum">
              <a:rPr lang="en-US" smtClean="0"/>
              <a:t>3</a:t>
            </a:fld>
            <a:endParaRPr lang="en-US"/>
          </a:p>
        </p:txBody>
      </p:sp>
    </p:spTree>
    <p:extLst>
      <p:ext uri="{BB962C8B-B14F-4D97-AF65-F5344CB8AC3E}">
        <p14:creationId xmlns:p14="http://schemas.microsoft.com/office/powerpoint/2010/main" val="107572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The Clergy</a:t>
            </a:r>
          </a:p>
          <a:p>
            <a:pPr marL="171450" lvl="0" indent="-171450">
              <a:buFont typeface="Arial"/>
              <a:buChar char="•"/>
            </a:pPr>
            <a:r>
              <a:rPr lang="en-US" sz="1200" kern="1200" dirty="0" smtClean="0">
                <a:solidFill>
                  <a:schemeClr val="tx1"/>
                </a:solidFill>
                <a:effectLst/>
                <a:latin typeface="+mn-lt"/>
                <a:ea typeface="+mn-ea"/>
                <a:cs typeface="+mn-cs"/>
              </a:rPr>
              <a:t>The Catholic Church or the clergy (priests, bishops, and abbots). </a:t>
            </a:r>
          </a:p>
          <a:p>
            <a:pPr marL="171450" lvl="0" indent="-171450">
              <a:buFont typeface="Arial"/>
              <a:buChar char="•"/>
            </a:pPr>
            <a:r>
              <a:rPr lang="en-US" sz="1200" kern="1200" dirty="0" smtClean="0">
                <a:solidFill>
                  <a:schemeClr val="tx1"/>
                </a:solidFill>
                <a:effectLst/>
                <a:latin typeface="+mn-lt"/>
                <a:ea typeface="+mn-ea"/>
                <a:cs typeface="+mn-cs"/>
              </a:rPr>
              <a:t>They owned 10% of the land in Frances</a:t>
            </a:r>
          </a:p>
          <a:p>
            <a:pPr marL="171450" lvl="0" indent="-171450">
              <a:buFont typeface="Arial"/>
              <a:buChar char="•"/>
            </a:pPr>
            <a:r>
              <a:rPr lang="en-US" sz="1200" kern="1200" dirty="0" smtClean="0">
                <a:solidFill>
                  <a:schemeClr val="tx1"/>
                </a:solidFill>
                <a:effectLst/>
                <a:latin typeface="+mn-lt"/>
                <a:ea typeface="+mn-ea"/>
                <a:cs typeface="+mn-cs"/>
              </a:rPr>
              <a:t>Collected taxes through the tithes.</a:t>
            </a:r>
          </a:p>
          <a:p>
            <a:pPr marL="171450" lvl="0" indent="-171450">
              <a:buFont typeface="Arial"/>
              <a:buChar char="•"/>
            </a:pPr>
            <a:r>
              <a:rPr lang="en-US" sz="1200" kern="1200" dirty="0" smtClean="0">
                <a:solidFill>
                  <a:schemeClr val="tx1"/>
                </a:solidFill>
                <a:effectLst/>
                <a:latin typeface="+mn-lt"/>
                <a:ea typeface="+mn-ea"/>
                <a:cs typeface="+mn-cs"/>
              </a:rPr>
              <a:t>Paid no taxes to the state. </a:t>
            </a:r>
          </a:p>
          <a:p>
            <a:pPr marL="171450" lvl="0" indent="-171450">
              <a:buFont typeface="Arial"/>
              <a:buChar char="•"/>
            </a:pPr>
            <a:r>
              <a:rPr lang="en-US" sz="1200" kern="1200" dirty="0" smtClean="0">
                <a:solidFill>
                  <a:schemeClr val="tx1"/>
                </a:solidFill>
                <a:effectLst/>
                <a:latin typeface="+mn-lt"/>
                <a:ea typeface="+mn-ea"/>
                <a:cs typeface="+mn-cs"/>
              </a:rPr>
              <a:t>They only represented 1% of the population in France.</a:t>
            </a:r>
          </a:p>
          <a:p>
            <a:endParaRPr lang="en-US" dirty="0"/>
          </a:p>
        </p:txBody>
      </p:sp>
      <p:sp>
        <p:nvSpPr>
          <p:cNvPr id="4" name="Slide Number Placeholder 3"/>
          <p:cNvSpPr>
            <a:spLocks noGrp="1"/>
          </p:cNvSpPr>
          <p:nvPr>
            <p:ph type="sldNum" sz="quarter" idx="10"/>
          </p:nvPr>
        </p:nvSpPr>
        <p:spPr/>
        <p:txBody>
          <a:bodyPr/>
          <a:lstStyle/>
          <a:p>
            <a:fld id="{466322FD-3307-3544-8585-A6504D3DECF6}" type="slidenum">
              <a:rPr lang="en-US" smtClean="0"/>
              <a:t>5</a:t>
            </a:fld>
            <a:endParaRPr lang="en-US"/>
          </a:p>
        </p:txBody>
      </p:sp>
    </p:spTree>
    <p:extLst>
      <p:ext uri="{BB962C8B-B14F-4D97-AF65-F5344CB8AC3E}">
        <p14:creationId xmlns:p14="http://schemas.microsoft.com/office/powerpoint/2010/main" val="338063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The nobility </a:t>
            </a:r>
          </a:p>
          <a:p>
            <a:pPr marL="171450" lvl="0" indent="-171450">
              <a:buFont typeface="Arial"/>
              <a:buChar char="•"/>
            </a:pPr>
            <a:r>
              <a:rPr lang="en-US" sz="1200" kern="1200" dirty="0" smtClean="0">
                <a:solidFill>
                  <a:schemeClr val="tx1"/>
                </a:solidFill>
                <a:effectLst/>
                <a:latin typeface="+mn-lt"/>
                <a:ea typeface="+mn-ea"/>
                <a:cs typeface="+mn-cs"/>
              </a:rPr>
              <a:t>The knights and lords of the Middle Ages. </a:t>
            </a:r>
          </a:p>
          <a:p>
            <a:pPr marL="171450" lvl="0" indent="-171450">
              <a:buFont typeface="Arial"/>
              <a:buChar char="•"/>
            </a:pPr>
            <a:r>
              <a:rPr lang="en-US" sz="1200" kern="1200" dirty="0" smtClean="0">
                <a:solidFill>
                  <a:schemeClr val="tx1"/>
                </a:solidFill>
                <a:effectLst/>
                <a:latin typeface="+mn-lt"/>
                <a:ea typeface="+mn-ea"/>
                <a:cs typeface="+mn-cs"/>
              </a:rPr>
              <a:t>During the Middle Ages, they once had their own armies and military power, but during the age of Absolutism under Louis XIV, the nobility’s military power diminished and they were given other privileges such as: top government, army, courts, and church jobs.</a:t>
            </a:r>
          </a:p>
          <a:p>
            <a:pPr marL="171450" lvl="0" indent="-171450">
              <a:buFont typeface="Arial"/>
              <a:buChar char="•"/>
            </a:pPr>
            <a:r>
              <a:rPr lang="en-US" sz="1200" kern="1200" dirty="0" smtClean="0">
                <a:solidFill>
                  <a:schemeClr val="tx1"/>
                </a:solidFill>
                <a:effectLst/>
                <a:latin typeface="+mn-lt"/>
                <a:ea typeface="+mn-ea"/>
                <a:cs typeface="+mn-cs"/>
              </a:rPr>
              <a:t>They also paid no taxes to the state.</a:t>
            </a:r>
          </a:p>
          <a:p>
            <a:pPr marL="171450" lvl="0" indent="-171450">
              <a:buFont typeface="Arial"/>
              <a:buChar char="•"/>
            </a:pPr>
            <a:r>
              <a:rPr lang="en-US" sz="1200" kern="1200" dirty="0" smtClean="0">
                <a:solidFill>
                  <a:schemeClr val="tx1"/>
                </a:solidFill>
                <a:effectLst/>
                <a:latin typeface="+mn-lt"/>
                <a:ea typeface="+mn-ea"/>
                <a:cs typeface="+mn-cs"/>
              </a:rPr>
              <a:t>Owned 20% of the land in France. </a:t>
            </a:r>
          </a:p>
          <a:p>
            <a:pPr marL="171450" indent="-171450">
              <a:buFont typeface="Arial"/>
              <a:buChar char="•"/>
            </a:pPr>
            <a:r>
              <a:rPr lang="en-US" sz="1200" kern="1200" dirty="0" smtClean="0">
                <a:solidFill>
                  <a:schemeClr val="tx1"/>
                </a:solidFill>
                <a:effectLst/>
                <a:latin typeface="+mn-lt"/>
                <a:ea typeface="+mn-ea"/>
                <a:cs typeface="+mn-cs"/>
              </a:rPr>
              <a:t>They only represented 2% of the population in France.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66322FD-3307-3544-8585-A6504D3DECF6}" type="slidenum">
              <a:rPr lang="en-US" smtClean="0"/>
              <a:t>6</a:t>
            </a:fld>
            <a:endParaRPr lang="en-US"/>
          </a:p>
        </p:txBody>
      </p:sp>
    </p:spTree>
    <p:extLst>
      <p:ext uri="{BB962C8B-B14F-4D97-AF65-F5344CB8AC3E}">
        <p14:creationId xmlns:p14="http://schemas.microsoft.com/office/powerpoint/2010/main" val="211805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The commoners who were made up of the bourgeoisie, peasants, and urban workers.</a:t>
            </a:r>
          </a:p>
          <a:p>
            <a:pPr marL="171450" lvl="0" indent="-171450">
              <a:buFont typeface="Arial"/>
              <a:buChar char="•"/>
            </a:pPr>
            <a:r>
              <a:rPr lang="en-US" sz="1200" kern="1200" dirty="0" smtClean="0">
                <a:solidFill>
                  <a:schemeClr val="tx1"/>
                </a:solidFill>
                <a:effectLst/>
                <a:latin typeface="+mn-lt"/>
                <a:ea typeface="+mn-ea"/>
                <a:cs typeface="+mn-cs"/>
              </a:rPr>
              <a:t>Paid all of the taxes.</a:t>
            </a:r>
          </a:p>
          <a:p>
            <a:pPr marL="171450" lvl="0" indent="-171450">
              <a:buFont typeface="Arial"/>
              <a:buChar char="•"/>
            </a:pPr>
            <a:r>
              <a:rPr lang="en-US" sz="1200" kern="1200" dirty="0" smtClean="0">
                <a:solidFill>
                  <a:schemeClr val="tx1"/>
                </a:solidFill>
                <a:effectLst/>
                <a:latin typeface="+mn-lt"/>
                <a:ea typeface="+mn-ea"/>
                <a:cs typeface="+mn-cs"/>
              </a:rPr>
              <a:t>Blocked from gaining top positions in the government. </a:t>
            </a:r>
          </a:p>
          <a:p>
            <a:pPr marL="171450" lvl="0" indent="-171450">
              <a:buFont typeface="Arial"/>
              <a:buChar char="•"/>
            </a:pPr>
            <a:r>
              <a:rPr lang="en-US" sz="1200" kern="1200" dirty="0" smtClean="0">
                <a:solidFill>
                  <a:schemeClr val="tx1"/>
                </a:solidFill>
                <a:effectLst/>
                <a:latin typeface="+mn-lt"/>
                <a:ea typeface="+mn-ea"/>
                <a:cs typeface="+mn-cs"/>
              </a:rPr>
              <a:t>Represented 98% of the population in France.</a:t>
            </a:r>
          </a:p>
          <a:p>
            <a:pPr marL="171450" lvl="0" indent="-171450">
              <a:buFont typeface="Arial"/>
              <a:buChar char="•"/>
            </a:pPr>
            <a:r>
              <a:rPr lang="en-US" sz="1200" kern="1200" dirty="0" smtClean="0">
                <a:solidFill>
                  <a:schemeClr val="tx1"/>
                </a:solidFill>
                <a:effectLst/>
                <a:latin typeface="+mn-lt"/>
                <a:ea typeface="+mn-ea"/>
                <a:cs typeface="+mn-cs"/>
              </a:rPr>
              <a:t>Owned only 70% of the land. </a:t>
            </a:r>
          </a:p>
          <a:p>
            <a:pPr marL="171450" lvl="0" indent="-171450">
              <a:buFont typeface="Arial"/>
              <a:buChar char="•"/>
            </a:pPr>
            <a:r>
              <a:rPr lang="en-US" sz="1200" kern="1200" dirty="0" smtClean="0">
                <a:solidFill>
                  <a:schemeClr val="tx1"/>
                </a:solidFill>
                <a:effectLst/>
                <a:latin typeface="+mn-lt"/>
                <a:ea typeface="+mn-ea"/>
                <a:cs typeface="+mn-cs"/>
              </a:rPr>
              <a:t>Bourgeoisie:</a:t>
            </a:r>
          </a:p>
          <a:p>
            <a:pPr marL="628650" lvl="1" indent="-171450">
              <a:buFont typeface="Arial"/>
              <a:buChar char="•"/>
            </a:pPr>
            <a:r>
              <a:rPr lang="en-US" sz="1200" kern="1200" dirty="0" smtClean="0">
                <a:solidFill>
                  <a:schemeClr val="tx1"/>
                </a:solidFill>
                <a:effectLst/>
                <a:latin typeface="+mn-lt"/>
                <a:ea typeface="+mn-ea"/>
                <a:cs typeface="+mn-cs"/>
              </a:rPr>
              <a:t>The new middle class.</a:t>
            </a:r>
          </a:p>
          <a:p>
            <a:pPr marL="628650" lvl="1" indent="-171450">
              <a:buFont typeface="Arial"/>
              <a:buChar char="•"/>
            </a:pPr>
            <a:r>
              <a:rPr lang="en-US" sz="1200" kern="1200" dirty="0" smtClean="0">
                <a:solidFill>
                  <a:schemeClr val="tx1"/>
                </a:solidFill>
                <a:effectLst/>
                <a:latin typeface="+mn-lt"/>
                <a:ea typeface="+mn-ea"/>
                <a:cs typeface="+mn-cs"/>
              </a:rPr>
              <a:t>Included prosperous bankers, merchants, manufacturers, and professionals (lawyers, doctors, journalists, professors, and skilled artisans). </a:t>
            </a:r>
          </a:p>
          <a:p>
            <a:pPr marL="628650" lvl="1" indent="-171450">
              <a:buFont typeface="Arial"/>
              <a:buChar char="•"/>
            </a:pPr>
            <a:r>
              <a:rPr lang="en-US" sz="1200" kern="1200" dirty="0" smtClean="0">
                <a:solidFill>
                  <a:schemeClr val="tx1"/>
                </a:solidFill>
                <a:effectLst/>
                <a:latin typeface="+mn-lt"/>
                <a:ea typeface="+mn-ea"/>
                <a:cs typeface="+mn-cs"/>
              </a:rPr>
              <a:t>New class in French society that had NOT been a part of France in the Middle Ages. </a:t>
            </a:r>
          </a:p>
          <a:p>
            <a:pPr marL="628650" lvl="1" indent="-171450">
              <a:buFont typeface="Arial"/>
              <a:buChar char="•"/>
            </a:pPr>
            <a:r>
              <a:rPr lang="en-US" sz="1200" kern="1200" dirty="0" smtClean="0">
                <a:solidFill>
                  <a:schemeClr val="tx1"/>
                </a:solidFill>
                <a:effectLst/>
                <a:latin typeface="+mn-lt"/>
                <a:ea typeface="+mn-ea"/>
                <a:cs typeface="+mn-cs"/>
              </a:rPr>
              <a:t>Its emergence upset the status quo because they sought top positions in the government, military, courts, and the church that were only reserved for the nobility.</a:t>
            </a:r>
          </a:p>
          <a:p>
            <a:pPr marL="171450" lvl="0" indent="-171450">
              <a:buFont typeface="Arial"/>
              <a:buChar char="•"/>
            </a:pPr>
            <a:r>
              <a:rPr lang="en-US" sz="1200" kern="1200" dirty="0" smtClean="0">
                <a:solidFill>
                  <a:schemeClr val="tx1"/>
                </a:solidFill>
                <a:effectLst/>
                <a:latin typeface="+mn-lt"/>
                <a:ea typeface="+mn-ea"/>
                <a:cs typeface="+mn-cs"/>
              </a:rPr>
              <a:t>Peasants:</a:t>
            </a:r>
          </a:p>
          <a:p>
            <a:pPr marL="628650" lvl="1" indent="-171450">
              <a:buFont typeface="Arial"/>
              <a:buChar char="•"/>
            </a:pPr>
            <a:r>
              <a:rPr lang="en-US" sz="1200" kern="1200" dirty="0" smtClean="0">
                <a:solidFill>
                  <a:schemeClr val="tx1"/>
                </a:solidFill>
                <a:effectLst/>
                <a:latin typeface="+mn-lt"/>
                <a:ea typeface="+mn-ea"/>
                <a:cs typeface="+mn-cs"/>
              </a:rPr>
              <a:t>90% of the French population.</a:t>
            </a:r>
          </a:p>
          <a:p>
            <a:pPr marL="628650" lvl="1" indent="-171450">
              <a:buFont typeface="Arial"/>
              <a:buChar char="•"/>
            </a:pPr>
            <a:r>
              <a:rPr lang="en-US" sz="1200" kern="1200" dirty="0" smtClean="0">
                <a:solidFill>
                  <a:schemeClr val="tx1"/>
                </a:solidFill>
                <a:effectLst/>
                <a:latin typeface="+mn-lt"/>
                <a:ea typeface="+mn-ea"/>
                <a:cs typeface="+mn-cs"/>
              </a:rPr>
              <a:t>Rural farmers.</a:t>
            </a:r>
          </a:p>
          <a:p>
            <a:pPr marL="171450" lvl="0" indent="-171450">
              <a:buFont typeface="Arial"/>
              <a:buChar char="•"/>
            </a:pPr>
            <a:r>
              <a:rPr lang="en-US" sz="1200" kern="1200" dirty="0" smtClean="0">
                <a:solidFill>
                  <a:schemeClr val="tx1"/>
                </a:solidFill>
                <a:effectLst/>
                <a:latin typeface="+mn-lt"/>
                <a:ea typeface="+mn-ea"/>
                <a:cs typeface="+mn-cs"/>
              </a:rPr>
              <a:t>Urban Workers:</a:t>
            </a:r>
          </a:p>
          <a:p>
            <a:pPr marL="628650" lvl="1" indent="-171450">
              <a:buFont typeface="Arial"/>
              <a:buChar char="•"/>
            </a:pPr>
            <a:r>
              <a:rPr lang="en-US" sz="1200" kern="1200" dirty="0" smtClean="0">
                <a:solidFill>
                  <a:schemeClr val="tx1"/>
                </a:solidFill>
                <a:effectLst/>
                <a:latin typeface="+mn-lt"/>
                <a:ea typeface="+mn-ea"/>
                <a:cs typeface="+mn-cs"/>
              </a:rPr>
              <a:t>Apprentices, journeymen, and industry workers. </a:t>
            </a:r>
          </a:p>
          <a:p>
            <a:pPr marL="628650" lvl="1" indent="-171450">
              <a:buFont typeface="Arial"/>
              <a:buChar char="•"/>
            </a:pPr>
            <a:r>
              <a:rPr lang="en-US" sz="1200" kern="1200" dirty="0" smtClean="0">
                <a:solidFill>
                  <a:schemeClr val="tx1"/>
                </a:solidFill>
                <a:effectLst/>
                <a:latin typeface="+mn-lt"/>
                <a:ea typeface="+mn-ea"/>
                <a:cs typeface="+mn-cs"/>
              </a:rPr>
              <a:t>The poorest group of people in France. </a:t>
            </a:r>
          </a:p>
          <a:p>
            <a:pPr marL="628650" lvl="1" indent="-171450">
              <a:buFont typeface="Arial"/>
              <a:buChar char="•"/>
            </a:pPr>
            <a:r>
              <a:rPr lang="en-US" sz="1200" kern="1200" dirty="0" smtClean="0">
                <a:solidFill>
                  <a:schemeClr val="tx1"/>
                </a:solidFill>
                <a:effectLst/>
                <a:latin typeface="+mn-lt"/>
                <a:ea typeface="+mn-ea"/>
                <a:cs typeface="+mn-cs"/>
              </a:rPr>
              <a:t>Suffered from unemployment.</a:t>
            </a:r>
          </a:p>
          <a:p>
            <a:endParaRPr lang="en-US" dirty="0"/>
          </a:p>
        </p:txBody>
      </p:sp>
      <p:sp>
        <p:nvSpPr>
          <p:cNvPr id="4" name="Slide Number Placeholder 3"/>
          <p:cNvSpPr>
            <a:spLocks noGrp="1"/>
          </p:cNvSpPr>
          <p:nvPr>
            <p:ph type="sldNum" sz="quarter" idx="10"/>
          </p:nvPr>
        </p:nvSpPr>
        <p:spPr/>
        <p:txBody>
          <a:bodyPr/>
          <a:lstStyle/>
          <a:p>
            <a:fld id="{466322FD-3307-3544-8585-A6504D3DECF6}" type="slidenum">
              <a:rPr lang="en-US" smtClean="0"/>
              <a:t>7</a:t>
            </a:fld>
            <a:endParaRPr lang="en-US"/>
          </a:p>
        </p:txBody>
      </p:sp>
    </p:spTree>
    <p:extLst>
      <p:ext uri="{BB962C8B-B14F-4D97-AF65-F5344CB8AC3E}">
        <p14:creationId xmlns:p14="http://schemas.microsoft.com/office/powerpoint/2010/main" val="108891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1/16/2017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1/16/2017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1/16/2017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932" y="3008525"/>
            <a:ext cx="6055868" cy="2029819"/>
          </a:xfrm>
        </p:spPr>
        <p:txBody>
          <a:bodyPr/>
          <a:lstStyle/>
          <a:p>
            <a:r>
              <a:rPr lang="en-US" dirty="0" smtClean="0"/>
              <a:t>Causes of the </a:t>
            </a:r>
            <a:br>
              <a:rPr lang="en-US" dirty="0" smtClean="0"/>
            </a:br>
            <a:r>
              <a:rPr lang="en-US" dirty="0" smtClean="0"/>
              <a:t>French Revolution</a:t>
            </a:r>
            <a:endParaRPr lang="en-US" dirty="0"/>
          </a:p>
        </p:txBody>
      </p:sp>
      <p:sp>
        <p:nvSpPr>
          <p:cNvPr id="3" name="Subtitle 2"/>
          <p:cNvSpPr>
            <a:spLocks noGrp="1"/>
          </p:cNvSpPr>
          <p:nvPr>
            <p:ph type="subTitle" idx="1"/>
          </p:nvPr>
        </p:nvSpPr>
        <p:spPr>
          <a:xfrm>
            <a:off x="2630932" y="5038344"/>
            <a:ext cx="6055867" cy="1192376"/>
          </a:xfrm>
        </p:spPr>
        <p:txBody>
          <a:bodyPr/>
          <a:lstStyle/>
          <a:p>
            <a:r>
              <a:rPr lang="en-US" dirty="0" smtClean="0"/>
              <a:t>1715-1789</a:t>
            </a:r>
            <a:endParaRPr lang="en-US" dirty="0"/>
          </a:p>
        </p:txBody>
      </p:sp>
    </p:spTree>
    <p:extLst>
      <p:ext uri="{BB962C8B-B14F-4D97-AF65-F5344CB8AC3E}">
        <p14:creationId xmlns:p14="http://schemas.microsoft.com/office/powerpoint/2010/main" val="123350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8683"/>
            <a:ext cx="7313613" cy="868362"/>
          </a:xfrm>
        </p:spPr>
        <p:txBody>
          <a:bodyPr/>
          <a:lstStyle/>
          <a:p>
            <a:r>
              <a:rPr lang="en-US" dirty="0" smtClean="0"/>
              <a:t>Deficit Spending</a:t>
            </a:r>
            <a:endParaRPr lang="en-US" dirty="0"/>
          </a:p>
        </p:txBody>
      </p:sp>
      <p:sp>
        <p:nvSpPr>
          <p:cNvPr id="3" name="Content Placeholder 2"/>
          <p:cNvSpPr>
            <a:spLocks noGrp="1"/>
          </p:cNvSpPr>
          <p:nvPr>
            <p:ph idx="1"/>
          </p:nvPr>
        </p:nvSpPr>
        <p:spPr>
          <a:xfrm>
            <a:off x="166512" y="1354666"/>
            <a:ext cx="4010377" cy="5037667"/>
          </a:xfrm>
        </p:spPr>
        <p:txBody>
          <a:bodyPr>
            <a:normAutofit/>
          </a:bodyPr>
          <a:lstStyle/>
          <a:p>
            <a:r>
              <a:rPr lang="en-US" dirty="0" smtClean="0"/>
              <a:t>France was in DEBT!</a:t>
            </a:r>
          </a:p>
          <a:p>
            <a:r>
              <a:rPr lang="en-US" dirty="0" smtClean="0"/>
              <a:t>Deficit </a:t>
            </a:r>
            <a:r>
              <a:rPr lang="en-US" dirty="0"/>
              <a:t>Spending – Spending more money than </a:t>
            </a:r>
            <a:r>
              <a:rPr lang="en-US" dirty="0" smtClean="0"/>
              <a:t>what is made</a:t>
            </a:r>
            <a:endParaRPr lang="en-US" dirty="0"/>
          </a:p>
          <a:p>
            <a:pPr lvl="1"/>
            <a:r>
              <a:rPr lang="en-US" dirty="0"/>
              <a:t>Wars (</a:t>
            </a:r>
            <a:r>
              <a:rPr lang="en-US" dirty="0" smtClean="0"/>
              <a:t>Seven </a:t>
            </a:r>
            <a:r>
              <a:rPr lang="en-US" dirty="0"/>
              <a:t>Years War </a:t>
            </a:r>
            <a:r>
              <a:rPr lang="en-US" dirty="0" smtClean="0"/>
              <a:t>&amp; </a:t>
            </a:r>
            <a:r>
              <a:rPr lang="en-US" dirty="0"/>
              <a:t>the American Revolutionary </a:t>
            </a:r>
            <a:r>
              <a:rPr lang="en-US" dirty="0" smtClean="0"/>
              <a:t>War)</a:t>
            </a:r>
            <a:endParaRPr lang="en-US" dirty="0"/>
          </a:p>
          <a:p>
            <a:pPr lvl="1"/>
            <a:r>
              <a:rPr lang="en-US" dirty="0" smtClean="0"/>
              <a:t>Excessive Spending (i.e. Palace </a:t>
            </a:r>
            <a:r>
              <a:rPr lang="en-US" dirty="0"/>
              <a:t>of </a:t>
            </a:r>
            <a:r>
              <a:rPr lang="en-US" dirty="0" smtClean="0"/>
              <a:t>Versailles)</a:t>
            </a:r>
            <a:endParaRPr lang="en-US" dirty="0" smtClean="0"/>
          </a:p>
          <a:p>
            <a:r>
              <a:rPr lang="en-US" dirty="0" smtClean="0"/>
              <a:t>Clergy </a:t>
            </a:r>
            <a:r>
              <a:rPr lang="en-US" dirty="0"/>
              <a:t>and Nobility </a:t>
            </a:r>
            <a:r>
              <a:rPr lang="en-US" dirty="0" smtClean="0"/>
              <a:t>did NOT pay taxes</a:t>
            </a:r>
          </a:p>
        </p:txBody>
      </p:sp>
      <p:sp>
        <p:nvSpPr>
          <p:cNvPr id="4" name="Title 1"/>
          <p:cNvSpPr txBox="1">
            <a:spLocks/>
          </p:cNvSpPr>
          <p:nvPr/>
        </p:nvSpPr>
        <p:spPr>
          <a:xfrm>
            <a:off x="1" y="0"/>
            <a:ext cx="2314221" cy="503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2400" dirty="0" smtClean="0"/>
              <a:t>1</a:t>
            </a:r>
            <a:r>
              <a:rPr lang="en-US" sz="2400" baseline="30000" dirty="0" smtClean="0"/>
              <a:t>st</a:t>
            </a:r>
            <a:r>
              <a:rPr lang="en-US" sz="2400" dirty="0" smtClean="0"/>
              <a:t> Cause:</a:t>
            </a:r>
            <a:endParaRPr lang="en-US" sz="2400" dirty="0"/>
          </a:p>
        </p:txBody>
      </p:sp>
      <p:pic>
        <p:nvPicPr>
          <p:cNvPr id="5" name="Picture 4"/>
          <p:cNvPicPr>
            <a:picLocks noChangeAspect="1"/>
          </p:cNvPicPr>
          <p:nvPr/>
        </p:nvPicPr>
        <p:blipFill>
          <a:blip r:embed="rId3"/>
          <a:stretch>
            <a:fillRect/>
          </a:stretch>
        </p:blipFill>
        <p:spPr>
          <a:xfrm>
            <a:off x="4176889" y="1629833"/>
            <a:ext cx="4807186" cy="3605389"/>
          </a:xfrm>
          <a:prstGeom prst="rect">
            <a:avLst/>
          </a:prstGeom>
        </p:spPr>
      </p:pic>
      <p:sp>
        <p:nvSpPr>
          <p:cNvPr id="6" name="TextBox 5"/>
          <p:cNvSpPr txBox="1"/>
          <p:nvPr/>
        </p:nvSpPr>
        <p:spPr>
          <a:xfrm>
            <a:off x="5024791" y="5416898"/>
            <a:ext cx="3203222" cy="1200329"/>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What solutions would you have recommended France to do to decrease their debt?</a:t>
            </a:r>
            <a:endParaRPr lang="en-US" i="1" dirty="0"/>
          </a:p>
        </p:txBody>
      </p:sp>
    </p:spTree>
    <p:extLst>
      <p:ext uri="{BB962C8B-B14F-4D97-AF65-F5344CB8AC3E}">
        <p14:creationId xmlns:p14="http://schemas.microsoft.com/office/powerpoint/2010/main" val="2564209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Shortage</a:t>
            </a:r>
            <a:endParaRPr lang="en-US" dirty="0"/>
          </a:p>
        </p:txBody>
      </p:sp>
      <p:sp>
        <p:nvSpPr>
          <p:cNvPr id="3" name="Content Placeholder 2"/>
          <p:cNvSpPr>
            <a:spLocks noGrp="1"/>
          </p:cNvSpPr>
          <p:nvPr>
            <p:ph idx="1"/>
          </p:nvPr>
        </p:nvSpPr>
        <p:spPr>
          <a:xfrm>
            <a:off x="767644" y="2046111"/>
            <a:ext cx="3742267" cy="3429000"/>
          </a:xfrm>
        </p:spPr>
        <p:txBody>
          <a:bodyPr/>
          <a:lstStyle/>
          <a:p>
            <a:pPr marL="0" indent="0">
              <a:buNone/>
            </a:pPr>
            <a:r>
              <a:rPr lang="en-US" dirty="0" smtClean="0"/>
              <a:t>Late 1780’s:</a:t>
            </a:r>
          </a:p>
          <a:p>
            <a:r>
              <a:rPr lang="en-US" dirty="0" smtClean="0"/>
              <a:t>Bad harvests</a:t>
            </a:r>
          </a:p>
          <a:p>
            <a:r>
              <a:rPr lang="en-US" dirty="0" smtClean="0"/>
              <a:t>Food prices increased</a:t>
            </a:r>
          </a:p>
          <a:p>
            <a:r>
              <a:rPr lang="en-US" dirty="0" smtClean="0"/>
              <a:t>Hunger &amp; Starvation spread throughout France</a:t>
            </a:r>
          </a:p>
        </p:txBody>
      </p:sp>
      <p:sp>
        <p:nvSpPr>
          <p:cNvPr id="4" name="Title 1"/>
          <p:cNvSpPr txBox="1">
            <a:spLocks/>
          </p:cNvSpPr>
          <p:nvPr/>
        </p:nvSpPr>
        <p:spPr>
          <a:xfrm>
            <a:off x="1" y="0"/>
            <a:ext cx="2314221" cy="503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2400" dirty="0" smtClean="0"/>
              <a:t>2</a:t>
            </a:r>
            <a:r>
              <a:rPr lang="en-US" sz="2400" baseline="30000" dirty="0" smtClean="0"/>
              <a:t>nd</a:t>
            </a:r>
            <a:r>
              <a:rPr lang="en-US" sz="2400" dirty="0" smtClean="0"/>
              <a:t> Cause:</a:t>
            </a:r>
            <a:endParaRPr lang="en-US" sz="2400" dirty="0"/>
          </a:p>
        </p:txBody>
      </p:sp>
      <p:pic>
        <p:nvPicPr>
          <p:cNvPr id="5" name="Picture 4"/>
          <p:cNvPicPr>
            <a:picLocks noChangeAspect="1"/>
          </p:cNvPicPr>
          <p:nvPr/>
        </p:nvPicPr>
        <p:blipFill>
          <a:blip r:embed="rId3"/>
          <a:stretch>
            <a:fillRect/>
          </a:stretch>
        </p:blipFill>
        <p:spPr>
          <a:xfrm>
            <a:off x="5136444" y="1608667"/>
            <a:ext cx="2737554" cy="3764137"/>
          </a:xfrm>
          <a:prstGeom prst="rect">
            <a:avLst/>
          </a:prstGeom>
        </p:spPr>
      </p:pic>
      <p:sp>
        <p:nvSpPr>
          <p:cNvPr id="6" name="TextBox 5"/>
          <p:cNvSpPr txBox="1"/>
          <p:nvPr/>
        </p:nvSpPr>
        <p:spPr>
          <a:xfrm>
            <a:off x="4509911" y="5602111"/>
            <a:ext cx="3718102" cy="923330"/>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What would you do if there was a food shortage?</a:t>
            </a:r>
            <a:endParaRPr lang="en-US" i="1" dirty="0"/>
          </a:p>
        </p:txBody>
      </p:sp>
    </p:spTree>
    <p:extLst>
      <p:ext uri="{BB962C8B-B14F-4D97-AF65-F5344CB8AC3E}">
        <p14:creationId xmlns:p14="http://schemas.microsoft.com/office/powerpoint/2010/main" val="280132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Inequality of the Estates</a:t>
            </a:r>
            <a:endParaRPr lang="en-US" dirty="0"/>
          </a:p>
        </p:txBody>
      </p:sp>
      <p:sp>
        <p:nvSpPr>
          <p:cNvPr id="4" name="Title 1"/>
          <p:cNvSpPr txBox="1">
            <a:spLocks/>
          </p:cNvSpPr>
          <p:nvPr/>
        </p:nvSpPr>
        <p:spPr>
          <a:xfrm>
            <a:off x="1" y="0"/>
            <a:ext cx="2314221" cy="503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2400" dirty="0" smtClean="0"/>
              <a:t>3rd Cause:</a:t>
            </a:r>
            <a:endParaRPr lang="en-US" sz="2400" dirty="0"/>
          </a:p>
        </p:txBody>
      </p:sp>
      <p:pic>
        <p:nvPicPr>
          <p:cNvPr id="5" name="Picture 4"/>
          <p:cNvPicPr>
            <a:picLocks noChangeAspect="1"/>
          </p:cNvPicPr>
          <p:nvPr/>
        </p:nvPicPr>
        <p:blipFill>
          <a:blip r:embed="rId2"/>
          <a:stretch>
            <a:fillRect/>
          </a:stretch>
        </p:blipFill>
        <p:spPr>
          <a:xfrm>
            <a:off x="1524000" y="1608667"/>
            <a:ext cx="6075114" cy="5139083"/>
          </a:xfrm>
          <a:prstGeom prst="rect">
            <a:avLst/>
          </a:prstGeom>
        </p:spPr>
      </p:pic>
    </p:spTree>
    <p:extLst>
      <p:ext uri="{BB962C8B-B14F-4D97-AF65-F5344CB8AC3E}">
        <p14:creationId xmlns:p14="http://schemas.microsoft.com/office/powerpoint/2010/main" val="9404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7556"/>
            <a:ext cx="7313613" cy="1174044"/>
          </a:xfrm>
        </p:spPr>
        <p:txBody>
          <a:bodyPr/>
          <a:lstStyle/>
          <a:p>
            <a:r>
              <a:rPr lang="en-US" dirty="0" smtClean="0"/>
              <a:t>First Estate</a:t>
            </a:r>
            <a:br>
              <a:rPr lang="en-US" dirty="0" smtClean="0"/>
            </a:br>
            <a:r>
              <a:rPr lang="en-US" sz="2400" dirty="0" smtClean="0"/>
              <a:t>(Clergy)</a:t>
            </a:r>
            <a:endParaRPr lang="en-US" sz="2400" dirty="0"/>
          </a:p>
        </p:txBody>
      </p:sp>
      <p:sp>
        <p:nvSpPr>
          <p:cNvPr id="3" name="Content Placeholder 2"/>
          <p:cNvSpPr>
            <a:spLocks noGrp="1"/>
          </p:cNvSpPr>
          <p:nvPr>
            <p:ph idx="1"/>
          </p:nvPr>
        </p:nvSpPr>
        <p:spPr>
          <a:xfrm>
            <a:off x="420512" y="1594025"/>
            <a:ext cx="3812821" cy="4332642"/>
          </a:xfrm>
        </p:spPr>
        <p:txBody>
          <a:bodyPr>
            <a:normAutofit/>
          </a:bodyPr>
          <a:lstStyle/>
          <a:p>
            <a:r>
              <a:rPr lang="en-US" dirty="0" smtClean="0"/>
              <a:t>Catholic priests, bishops, abbots</a:t>
            </a:r>
          </a:p>
          <a:p>
            <a:r>
              <a:rPr lang="en-US" dirty="0" smtClean="0"/>
              <a:t>Owned 10% of the land</a:t>
            </a:r>
          </a:p>
          <a:p>
            <a:r>
              <a:rPr lang="en-US" dirty="0" smtClean="0"/>
              <a:t>1% of the French population</a:t>
            </a:r>
          </a:p>
          <a:p>
            <a:r>
              <a:rPr lang="en-US" dirty="0" smtClean="0"/>
              <a:t>Collected Tithes (Church Tax)</a:t>
            </a:r>
          </a:p>
          <a:p>
            <a:r>
              <a:rPr lang="en-US" dirty="0" smtClean="0"/>
              <a:t>Paid NO Taxes</a:t>
            </a:r>
            <a:endParaRPr lang="en-US" dirty="0"/>
          </a:p>
        </p:txBody>
      </p:sp>
      <p:pic>
        <p:nvPicPr>
          <p:cNvPr id="4" name="Picture 3"/>
          <p:cNvPicPr>
            <a:picLocks noChangeAspect="1"/>
          </p:cNvPicPr>
          <p:nvPr/>
        </p:nvPicPr>
        <p:blipFill>
          <a:blip r:embed="rId3"/>
          <a:stretch>
            <a:fillRect/>
          </a:stretch>
        </p:blipFill>
        <p:spPr>
          <a:xfrm>
            <a:off x="4806243" y="1954388"/>
            <a:ext cx="3872090" cy="3457223"/>
          </a:xfrm>
          <a:prstGeom prst="rect">
            <a:avLst/>
          </a:prstGeom>
        </p:spPr>
      </p:pic>
    </p:spTree>
    <p:extLst>
      <p:ext uri="{BB962C8B-B14F-4D97-AF65-F5344CB8AC3E}">
        <p14:creationId xmlns:p14="http://schemas.microsoft.com/office/powerpoint/2010/main" val="1924517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6904"/>
            <a:ext cx="7313613" cy="1161874"/>
          </a:xfrm>
        </p:spPr>
        <p:txBody>
          <a:bodyPr/>
          <a:lstStyle/>
          <a:p>
            <a:r>
              <a:rPr lang="en-US" dirty="0" smtClean="0"/>
              <a:t>Second Estate</a:t>
            </a:r>
            <a:br>
              <a:rPr lang="en-US" dirty="0" smtClean="0"/>
            </a:br>
            <a:r>
              <a:rPr lang="en-US" sz="2400" dirty="0" smtClean="0"/>
              <a:t>(Nobility)</a:t>
            </a:r>
            <a:endParaRPr lang="en-US" sz="2400" dirty="0"/>
          </a:p>
        </p:txBody>
      </p:sp>
      <p:sp>
        <p:nvSpPr>
          <p:cNvPr id="3" name="Content Placeholder 2"/>
          <p:cNvSpPr>
            <a:spLocks noGrp="1"/>
          </p:cNvSpPr>
          <p:nvPr>
            <p:ph idx="1"/>
          </p:nvPr>
        </p:nvSpPr>
        <p:spPr>
          <a:xfrm>
            <a:off x="349957" y="1523472"/>
            <a:ext cx="4165599" cy="4995862"/>
          </a:xfrm>
        </p:spPr>
        <p:txBody>
          <a:bodyPr/>
          <a:lstStyle/>
          <a:p>
            <a:r>
              <a:rPr lang="en-US" dirty="0" smtClean="0"/>
              <a:t>Knights, lords, aristocrats</a:t>
            </a:r>
          </a:p>
          <a:p>
            <a:r>
              <a:rPr lang="en-US" dirty="0" smtClean="0"/>
              <a:t>Owned 20% of the land</a:t>
            </a:r>
          </a:p>
          <a:p>
            <a:r>
              <a:rPr lang="en-US" dirty="0" smtClean="0"/>
              <a:t>2% of the French population</a:t>
            </a:r>
          </a:p>
          <a:p>
            <a:r>
              <a:rPr lang="en-US" dirty="0" smtClean="0"/>
              <a:t>Heredity – Born into power</a:t>
            </a:r>
          </a:p>
          <a:p>
            <a:r>
              <a:rPr lang="en-US" dirty="0" smtClean="0"/>
              <a:t>Privileged:</a:t>
            </a:r>
          </a:p>
          <a:p>
            <a:pPr lvl="1"/>
            <a:r>
              <a:rPr lang="en-US" dirty="0"/>
              <a:t>T</a:t>
            </a:r>
            <a:r>
              <a:rPr lang="en-US" dirty="0" smtClean="0"/>
              <a:t>op </a:t>
            </a:r>
            <a:r>
              <a:rPr lang="en-US" dirty="0"/>
              <a:t>government JOBS reserved to ONLY them</a:t>
            </a:r>
          </a:p>
          <a:p>
            <a:pPr lvl="1"/>
            <a:r>
              <a:rPr lang="en-US" dirty="0" smtClean="0"/>
              <a:t>Paid NO Taxes</a:t>
            </a:r>
            <a:endParaRPr lang="en-US" dirty="0"/>
          </a:p>
        </p:txBody>
      </p:sp>
      <p:pic>
        <p:nvPicPr>
          <p:cNvPr id="4" name="Picture 3"/>
          <p:cNvPicPr>
            <a:picLocks noChangeAspect="1"/>
          </p:cNvPicPr>
          <p:nvPr/>
        </p:nvPicPr>
        <p:blipFill>
          <a:blip r:embed="rId3"/>
          <a:stretch>
            <a:fillRect/>
          </a:stretch>
        </p:blipFill>
        <p:spPr>
          <a:xfrm>
            <a:off x="4724400" y="1523471"/>
            <a:ext cx="4066822" cy="5125175"/>
          </a:xfrm>
          <a:prstGeom prst="rect">
            <a:avLst/>
          </a:prstGeom>
        </p:spPr>
      </p:pic>
    </p:spTree>
    <p:extLst>
      <p:ext uri="{BB962C8B-B14F-4D97-AF65-F5344CB8AC3E}">
        <p14:creationId xmlns:p14="http://schemas.microsoft.com/office/powerpoint/2010/main" val="23869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334"/>
            <a:ext cx="7313613" cy="1016000"/>
          </a:xfrm>
        </p:spPr>
        <p:txBody>
          <a:bodyPr/>
          <a:lstStyle/>
          <a:p>
            <a:r>
              <a:rPr lang="en-US" dirty="0" smtClean="0"/>
              <a:t>Third Estate</a:t>
            </a:r>
            <a:br>
              <a:rPr lang="en-US" dirty="0" smtClean="0"/>
            </a:br>
            <a:r>
              <a:rPr lang="en-US" sz="2400" dirty="0" smtClean="0"/>
              <a:t>(Commoners)</a:t>
            </a:r>
            <a:endParaRPr lang="en-US" sz="2400" dirty="0"/>
          </a:p>
        </p:txBody>
      </p:sp>
      <p:sp>
        <p:nvSpPr>
          <p:cNvPr id="3" name="Content Placeholder 2"/>
          <p:cNvSpPr>
            <a:spLocks noGrp="1"/>
          </p:cNvSpPr>
          <p:nvPr>
            <p:ph idx="1"/>
          </p:nvPr>
        </p:nvSpPr>
        <p:spPr>
          <a:xfrm>
            <a:off x="126999" y="1199445"/>
            <a:ext cx="4614333" cy="5517444"/>
          </a:xfrm>
        </p:spPr>
        <p:txBody>
          <a:bodyPr>
            <a:normAutofit lnSpcReduction="10000"/>
          </a:bodyPr>
          <a:lstStyle/>
          <a:p>
            <a:r>
              <a:rPr lang="en-US" dirty="0" smtClean="0"/>
              <a:t>97% of the French population</a:t>
            </a:r>
          </a:p>
          <a:p>
            <a:r>
              <a:rPr lang="en-US" dirty="0" smtClean="0"/>
              <a:t>PAID TAXES</a:t>
            </a:r>
          </a:p>
          <a:p>
            <a:r>
              <a:rPr lang="en-US" dirty="0" smtClean="0"/>
              <a:t>Blocked from top government positions</a:t>
            </a:r>
          </a:p>
          <a:p>
            <a:r>
              <a:rPr lang="en-US" dirty="0" smtClean="0"/>
              <a:t>Three groups:</a:t>
            </a:r>
          </a:p>
          <a:p>
            <a:pPr lvl="1"/>
            <a:r>
              <a:rPr lang="en-US" dirty="0" smtClean="0"/>
              <a:t>Bourgeois – Newly rich bankers, merchants, professionals. Created a new class: the “Middle Class.”</a:t>
            </a:r>
          </a:p>
          <a:p>
            <a:pPr lvl="1"/>
            <a:r>
              <a:rPr lang="en-US" dirty="0" smtClean="0"/>
              <a:t>Peasants – Rural farmers. 90% of the population.</a:t>
            </a:r>
          </a:p>
          <a:p>
            <a:pPr lvl="1"/>
            <a:r>
              <a:rPr lang="en-US" dirty="0" smtClean="0"/>
              <a:t>Urban Workers – City dwellers. Poorest group. Suffered unemployment. </a:t>
            </a:r>
            <a:endParaRPr lang="en-US" dirty="0"/>
          </a:p>
        </p:txBody>
      </p:sp>
      <p:pic>
        <p:nvPicPr>
          <p:cNvPr id="4" name="Picture 3"/>
          <p:cNvPicPr>
            <a:picLocks noChangeAspect="1"/>
          </p:cNvPicPr>
          <p:nvPr/>
        </p:nvPicPr>
        <p:blipFill>
          <a:blip r:embed="rId3"/>
          <a:stretch>
            <a:fillRect/>
          </a:stretch>
        </p:blipFill>
        <p:spPr>
          <a:xfrm>
            <a:off x="4741332" y="1199445"/>
            <a:ext cx="3979332" cy="4247444"/>
          </a:xfrm>
          <a:prstGeom prst="rect">
            <a:avLst/>
          </a:prstGeom>
        </p:spPr>
      </p:pic>
      <p:sp>
        <p:nvSpPr>
          <p:cNvPr id="5" name="TextBox 4"/>
          <p:cNvSpPr txBox="1"/>
          <p:nvPr/>
        </p:nvSpPr>
        <p:spPr>
          <a:xfrm>
            <a:off x="4741332" y="5529786"/>
            <a:ext cx="4233335" cy="1200329"/>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What character represents the “Third Estate” in the picture above?</a:t>
            </a:r>
          </a:p>
          <a:p>
            <a:pPr marL="285750" indent="-285750">
              <a:buFont typeface="Arial"/>
              <a:buChar char="•"/>
            </a:pPr>
            <a:r>
              <a:rPr lang="en-US" i="1" dirty="0" smtClean="0"/>
              <a:t>What do you think the rock represents?</a:t>
            </a:r>
            <a:endParaRPr lang="en-US" i="1" dirty="0"/>
          </a:p>
        </p:txBody>
      </p:sp>
    </p:spTree>
    <p:extLst>
      <p:ext uri="{BB962C8B-B14F-4D97-AF65-F5344CB8AC3E}">
        <p14:creationId xmlns:p14="http://schemas.microsoft.com/office/powerpoint/2010/main" val="100584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622" y="1255360"/>
            <a:ext cx="7313613" cy="550861"/>
          </a:xfrm>
        </p:spPr>
        <p:txBody>
          <a:bodyPr/>
          <a:lstStyle/>
          <a:p>
            <a:pPr marL="0" indent="0">
              <a:buNone/>
            </a:pPr>
            <a:r>
              <a:rPr lang="en-US" dirty="0" smtClean="0"/>
              <a:t>What were the privileges/inequalities?</a:t>
            </a:r>
          </a:p>
        </p:txBody>
      </p:sp>
      <p:sp>
        <p:nvSpPr>
          <p:cNvPr id="5" name="Title 1"/>
          <p:cNvSpPr txBox="1">
            <a:spLocks/>
          </p:cNvSpPr>
          <p:nvPr/>
        </p:nvSpPr>
        <p:spPr>
          <a:xfrm>
            <a:off x="914400" y="98779"/>
            <a:ext cx="7313613" cy="10865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dirty="0" smtClean="0"/>
              <a:t>Inequality of the Estates</a:t>
            </a:r>
          </a:p>
          <a:p>
            <a:r>
              <a:rPr lang="en-US" sz="2400" dirty="0" smtClean="0"/>
              <a:t>(First &amp; Second Estate </a:t>
            </a:r>
            <a:r>
              <a:rPr lang="en-US" sz="2400" u="sng" dirty="0" smtClean="0"/>
              <a:t>Privileges</a:t>
            </a:r>
            <a:r>
              <a:rPr lang="en-US" sz="2400" dirty="0" smtClean="0"/>
              <a:t>)</a:t>
            </a:r>
            <a:endParaRPr lang="en-US" sz="2400" dirty="0"/>
          </a:p>
        </p:txBody>
      </p:sp>
      <p:sp>
        <p:nvSpPr>
          <p:cNvPr id="6" name="Title 1"/>
          <p:cNvSpPr txBox="1">
            <a:spLocks/>
          </p:cNvSpPr>
          <p:nvPr/>
        </p:nvSpPr>
        <p:spPr>
          <a:xfrm>
            <a:off x="1" y="0"/>
            <a:ext cx="2314221" cy="503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2400" dirty="0" smtClean="0"/>
              <a:t>3rd Cause:</a:t>
            </a:r>
            <a:endParaRPr lang="en-US" sz="2400" dirty="0"/>
          </a:p>
        </p:txBody>
      </p:sp>
      <p:sp>
        <p:nvSpPr>
          <p:cNvPr id="7" name="Content Placeholder 2"/>
          <p:cNvSpPr txBox="1">
            <a:spLocks/>
          </p:cNvSpPr>
          <p:nvPr/>
        </p:nvSpPr>
        <p:spPr>
          <a:xfrm>
            <a:off x="1066800" y="2339095"/>
            <a:ext cx="7313613" cy="706084"/>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pPr marL="0" indent="0">
              <a:buFontTx/>
              <a:buNone/>
            </a:pPr>
            <a:endParaRPr lang="en-US" dirty="0" smtClean="0"/>
          </a:p>
        </p:txBody>
      </p:sp>
      <p:sp>
        <p:nvSpPr>
          <p:cNvPr id="10" name="Content Placeholder 2"/>
          <p:cNvSpPr txBox="1">
            <a:spLocks/>
          </p:cNvSpPr>
          <p:nvPr/>
        </p:nvSpPr>
        <p:spPr>
          <a:xfrm>
            <a:off x="1066800" y="1732843"/>
            <a:ext cx="6802791" cy="1397001"/>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smtClean="0"/>
              <a:t>Taxes!</a:t>
            </a:r>
          </a:p>
          <a:p>
            <a:pPr lvl="1"/>
            <a:r>
              <a:rPr lang="en-US" dirty="0" smtClean="0"/>
              <a:t>First &amp; Second Estates paid NO taxes</a:t>
            </a:r>
          </a:p>
          <a:p>
            <a:pPr lvl="1"/>
            <a:r>
              <a:rPr lang="en-US" dirty="0"/>
              <a:t>Third Estate paid ALL of the taxes</a:t>
            </a:r>
          </a:p>
          <a:p>
            <a:pPr lvl="1"/>
            <a:endParaRPr lang="en-US" dirty="0" smtClean="0"/>
          </a:p>
        </p:txBody>
      </p:sp>
      <p:sp>
        <p:nvSpPr>
          <p:cNvPr id="11" name="Content Placeholder 2"/>
          <p:cNvSpPr txBox="1">
            <a:spLocks/>
          </p:cNvSpPr>
          <p:nvPr/>
        </p:nvSpPr>
        <p:spPr>
          <a:xfrm>
            <a:off x="1066800" y="3031068"/>
            <a:ext cx="6802791" cy="1241778"/>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smtClean="0"/>
              <a:t>Jobs!</a:t>
            </a:r>
          </a:p>
          <a:p>
            <a:pPr lvl="1"/>
            <a:r>
              <a:rPr lang="en-US" dirty="0" smtClean="0"/>
              <a:t>Top government, army, judicial, Church jobs were reserved to ONLY the Second Estate</a:t>
            </a:r>
          </a:p>
        </p:txBody>
      </p:sp>
      <p:sp>
        <p:nvSpPr>
          <p:cNvPr id="13" name="Content Placeholder 2"/>
          <p:cNvSpPr txBox="1">
            <a:spLocks/>
          </p:cNvSpPr>
          <p:nvPr/>
        </p:nvSpPr>
        <p:spPr>
          <a:xfrm>
            <a:off x="1066800" y="4199472"/>
            <a:ext cx="6802791" cy="1241778"/>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smtClean="0"/>
              <a:t>Land!</a:t>
            </a:r>
          </a:p>
          <a:p>
            <a:pPr lvl="1"/>
            <a:r>
              <a:rPr lang="en-US" dirty="0" smtClean="0"/>
              <a:t>First &amp; Second Estates (3% of the population) owned 30% of the land</a:t>
            </a:r>
          </a:p>
        </p:txBody>
      </p:sp>
      <p:sp>
        <p:nvSpPr>
          <p:cNvPr id="14" name="Content Placeholder 2"/>
          <p:cNvSpPr txBox="1">
            <a:spLocks/>
          </p:cNvSpPr>
          <p:nvPr/>
        </p:nvSpPr>
        <p:spPr>
          <a:xfrm>
            <a:off x="1066800" y="5441250"/>
            <a:ext cx="6802791" cy="1241778"/>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smtClean="0"/>
              <a:t>Money!</a:t>
            </a:r>
          </a:p>
          <a:p>
            <a:pPr lvl="1"/>
            <a:r>
              <a:rPr lang="en-US" dirty="0" smtClean="0"/>
              <a:t>First &amp; Second Estates were wealthier than most of the Third Estate (except the bourgeois) </a:t>
            </a:r>
          </a:p>
        </p:txBody>
      </p:sp>
      <p:sp>
        <p:nvSpPr>
          <p:cNvPr id="15" name="TextBox 14"/>
          <p:cNvSpPr txBox="1"/>
          <p:nvPr/>
        </p:nvSpPr>
        <p:spPr>
          <a:xfrm>
            <a:off x="6818313" y="1255360"/>
            <a:ext cx="2102555"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dirty="0" smtClean="0"/>
              <a:t>Can you think of any others?</a:t>
            </a:r>
            <a:endParaRPr lang="en-US" sz="3000" dirty="0"/>
          </a:p>
        </p:txBody>
      </p:sp>
    </p:spTree>
    <p:extLst>
      <p:ext uri="{BB962C8B-B14F-4D97-AF65-F5344CB8AC3E}">
        <p14:creationId xmlns:p14="http://schemas.microsoft.com/office/powerpoint/2010/main" val="30211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animBg="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1838</TotalTime>
  <Words>819</Words>
  <Application>Microsoft Office PowerPoint</Application>
  <PresentationFormat>On-screen Show (4:3)</PresentationFormat>
  <Paragraphs>99</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Goudy Old Style</vt:lpstr>
      <vt:lpstr>Impact</vt:lpstr>
      <vt:lpstr>Rockwell</vt:lpstr>
      <vt:lpstr>Inkwell</vt:lpstr>
      <vt:lpstr>Causes of the  French Revolution</vt:lpstr>
      <vt:lpstr>Deficit Spending</vt:lpstr>
      <vt:lpstr>Food Shortage</vt:lpstr>
      <vt:lpstr>Inequality of the Estates</vt:lpstr>
      <vt:lpstr>First Estate (Clergy)</vt:lpstr>
      <vt:lpstr>Second Estate (Nobility)</vt:lpstr>
      <vt:lpstr>Third Estate (Commoners)</vt:lpstr>
      <vt:lpstr>PowerPoint Presentation</vt:lpstr>
    </vt:vector>
  </TitlesOfParts>
  <Company>RSU 13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French Revolution</dc:title>
  <dc:creator>Stephen Foster</dc:creator>
  <cp:lastModifiedBy>Aaron Dail</cp:lastModifiedBy>
  <cp:revision>23</cp:revision>
  <dcterms:created xsi:type="dcterms:W3CDTF">2016-01-18T22:18:47Z</dcterms:created>
  <dcterms:modified xsi:type="dcterms:W3CDTF">2017-01-16T23:30:20Z</dcterms:modified>
</cp:coreProperties>
</file>