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5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Principles </a:t>
            </a:r>
            <a:r>
              <a:rPr lang="en-US" smtClean="0"/>
              <a:t>of the Constitution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Ch.3 Sec.1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175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Six principles of the Constitution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defRPr/>
            </a:pPr>
            <a:r>
              <a:rPr lang="en-US" altLang="en-US" sz="3200" b="1" dirty="0">
                <a:solidFill>
                  <a:srgbClr val="FF0000"/>
                </a:solidFill>
              </a:rPr>
              <a:t>Popular Sovereignty</a:t>
            </a:r>
          </a:p>
          <a:p>
            <a:pPr lvl="1">
              <a:defRPr/>
            </a:pPr>
            <a:r>
              <a:rPr lang="en-US" altLang="en-US" sz="3200" b="1" dirty="0">
                <a:solidFill>
                  <a:srgbClr val="FF0000"/>
                </a:solidFill>
              </a:rPr>
              <a:t>Limited Government</a:t>
            </a:r>
          </a:p>
          <a:p>
            <a:pPr lvl="1">
              <a:defRPr/>
            </a:pPr>
            <a:r>
              <a:rPr lang="en-US" altLang="en-US" sz="3200" b="1" dirty="0">
                <a:solidFill>
                  <a:srgbClr val="FF0000"/>
                </a:solidFill>
              </a:rPr>
              <a:t>Separation of Powers</a:t>
            </a:r>
          </a:p>
          <a:p>
            <a:pPr lvl="1">
              <a:defRPr/>
            </a:pPr>
            <a:r>
              <a:rPr lang="en-US" altLang="en-US" sz="3200" b="1" dirty="0">
                <a:solidFill>
                  <a:srgbClr val="FF0000"/>
                </a:solidFill>
              </a:rPr>
              <a:t>Checks and Balances</a:t>
            </a:r>
          </a:p>
          <a:p>
            <a:pPr lvl="1">
              <a:defRPr/>
            </a:pPr>
            <a:r>
              <a:rPr lang="en-US" altLang="en-US" sz="3200" b="1" dirty="0">
                <a:solidFill>
                  <a:srgbClr val="FF0000"/>
                </a:solidFill>
              </a:rPr>
              <a:t>Judicial Review</a:t>
            </a:r>
          </a:p>
          <a:p>
            <a:pPr lvl="1">
              <a:defRPr/>
            </a:pPr>
            <a:r>
              <a:rPr lang="en-US" altLang="en-US" sz="3200" b="1" dirty="0">
                <a:solidFill>
                  <a:srgbClr val="FF0000"/>
                </a:solidFill>
              </a:rPr>
              <a:t>Federalism</a:t>
            </a:r>
            <a:endParaRPr lang="en-US" alt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5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Popular Sovereignty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2800" dirty="0"/>
              <a:t>The people are the only source for all governmental power.</a:t>
            </a:r>
          </a:p>
          <a:p>
            <a:pPr>
              <a:lnSpc>
                <a:spcPct val="90000"/>
              </a:lnSpc>
              <a:defRPr/>
            </a:pPr>
            <a:endParaRPr lang="en-US" altLang="en-US" sz="2800" dirty="0"/>
          </a:p>
          <a:p>
            <a:pPr lvl="1">
              <a:lnSpc>
                <a:spcPct val="90000"/>
              </a:lnSpc>
              <a:defRPr/>
            </a:pPr>
            <a:r>
              <a:rPr lang="en-US" altLang="en-US" sz="2800" dirty="0"/>
              <a:t>leaders elected by the people to represent the people.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91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Limited Government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Government may only do those things the people have given it the power to do.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obey the law.</a:t>
            </a:r>
          </a:p>
          <a:p>
            <a:pPr lvl="1">
              <a:lnSpc>
                <a:spcPct val="90000"/>
              </a:lnSpc>
            </a:pPr>
            <a:endParaRPr lang="en-US" altLang="en-US" sz="2600" dirty="0"/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spells out limits on the government.</a:t>
            </a:r>
          </a:p>
          <a:p>
            <a:endParaRPr lang="en-US" dirty="0"/>
          </a:p>
        </p:txBody>
      </p:sp>
      <p:pic>
        <p:nvPicPr>
          <p:cNvPr id="6" name="Content Placeholder 5" descr="c03_s01_p07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9053" y="1050758"/>
            <a:ext cx="3359150" cy="4876800"/>
          </a:xfrm>
          <a:noFill/>
        </p:spPr>
      </p:pic>
    </p:spTree>
    <p:extLst>
      <p:ext uri="{BB962C8B-B14F-4D97-AF65-F5344CB8AC3E}">
        <p14:creationId xmlns:p14="http://schemas.microsoft.com/office/powerpoint/2010/main" val="415502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think…not write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chemeClr val="accent2"/>
                </a:solidFill>
              </a:rPr>
              <a:t>How does the separation of powers keep government from becoming too powerful?</a:t>
            </a:r>
            <a:r>
              <a:rPr lang="en-US" altLang="en-US" sz="2800" dirty="0"/>
              <a:t> </a:t>
            </a:r>
          </a:p>
          <a:p>
            <a:pPr lvl="1"/>
            <a:r>
              <a:rPr lang="en-US" altLang="en-US" sz="2400" dirty="0"/>
              <a:t>The Constitution divides power among the legislative, executive and judicial branches.</a:t>
            </a:r>
          </a:p>
          <a:p>
            <a:pPr lvl="2"/>
            <a:r>
              <a:rPr lang="en-US" altLang="en-US" sz="2000" dirty="0"/>
              <a:t>keeps a strong central government from being too powerful.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12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Separation of Power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order to </a:t>
            </a:r>
            <a:r>
              <a:rPr lang="en-US" sz="2800" dirty="0" smtClean="0">
                <a:solidFill>
                  <a:srgbClr val="FF0000"/>
                </a:solidFill>
              </a:rPr>
              <a:t>limit power </a:t>
            </a:r>
            <a:r>
              <a:rPr lang="en-US" sz="2800" dirty="0" smtClean="0"/>
              <a:t>and keep the national government from </a:t>
            </a:r>
            <a:r>
              <a:rPr lang="en-US" sz="2800" dirty="0" smtClean="0">
                <a:solidFill>
                  <a:srgbClr val="FF0000"/>
                </a:solidFill>
              </a:rPr>
              <a:t>abusing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power</a:t>
            </a:r>
            <a:r>
              <a:rPr lang="en-US" sz="2800" dirty="0" smtClean="0"/>
              <a:t>, the founders </a:t>
            </a:r>
            <a:r>
              <a:rPr lang="en-US" sz="2800" dirty="0" smtClean="0">
                <a:solidFill>
                  <a:srgbClr val="FF0000"/>
                </a:solidFill>
              </a:rPr>
              <a:t>divided powers </a:t>
            </a:r>
            <a:r>
              <a:rPr lang="en-US" sz="2800" dirty="0" smtClean="0"/>
              <a:t>between three branches: 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Legislative-</a:t>
            </a:r>
            <a:r>
              <a:rPr lang="en-US" sz="2400" dirty="0" smtClean="0"/>
              <a:t> to write laws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Executive-</a:t>
            </a:r>
            <a:r>
              <a:rPr lang="en-US" sz="2400" dirty="0" smtClean="0"/>
              <a:t> to enforce laws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Judicial-</a:t>
            </a:r>
            <a:r>
              <a:rPr lang="en-US" sz="2400" dirty="0" smtClean="0"/>
              <a:t> to interpret laws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9686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Checks and Balances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2800" dirty="0"/>
              <a:t>Each branch can check the other.</a:t>
            </a:r>
          </a:p>
          <a:p>
            <a:pPr lvl="1"/>
            <a:r>
              <a:rPr lang="en-US" altLang="en-US" sz="2800" dirty="0"/>
              <a:t>The President can </a:t>
            </a:r>
            <a:r>
              <a:rPr lang="en-US" altLang="en-US" sz="2800" b="1" dirty="0">
                <a:solidFill>
                  <a:srgbClr val="FF0000"/>
                </a:solidFill>
              </a:rPr>
              <a:t>veto bills</a:t>
            </a:r>
            <a:r>
              <a:rPr lang="en-US" altLang="en-US" sz="2800" dirty="0"/>
              <a:t> passed by Congress</a:t>
            </a:r>
          </a:p>
          <a:p>
            <a:pPr lvl="1"/>
            <a:r>
              <a:rPr lang="en-US" altLang="en-US" sz="2800" dirty="0" smtClean="0"/>
              <a:t>The </a:t>
            </a:r>
            <a:r>
              <a:rPr lang="en-US" altLang="en-US" sz="2800" dirty="0"/>
              <a:t>Senate can </a:t>
            </a:r>
            <a:r>
              <a:rPr lang="en-US" altLang="en-US" sz="2800" b="1" dirty="0">
                <a:solidFill>
                  <a:srgbClr val="FF0000"/>
                </a:solidFill>
              </a:rPr>
              <a:t>reject presidential appointees</a:t>
            </a:r>
            <a:r>
              <a:rPr lang="en-US" altLang="en-US" sz="2800" dirty="0"/>
              <a:t> or refuse to ratify a treaty. </a:t>
            </a:r>
          </a:p>
          <a:p>
            <a:pPr lvl="1"/>
            <a:r>
              <a:rPr lang="en-US" altLang="en-US" sz="2800" dirty="0" smtClean="0"/>
              <a:t>Congress </a:t>
            </a:r>
            <a:r>
              <a:rPr lang="en-US" altLang="en-US" sz="2800" dirty="0"/>
              <a:t>can vote to </a:t>
            </a:r>
            <a:r>
              <a:rPr lang="en-US" altLang="en-US" sz="2800" b="1" dirty="0">
                <a:solidFill>
                  <a:srgbClr val="FF0000"/>
                </a:solidFill>
              </a:rPr>
              <a:t>impeach</a:t>
            </a:r>
            <a:r>
              <a:rPr lang="en-US" altLang="en-US" sz="2800" dirty="0"/>
              <a:t> a federal official.</a:t>
            </a:r>
          </a:p>
          <a:p>
            <a:pPr lvl="1"/>
            <a:r>
              <a:rPr lang="en-US" altLang="en-US" sz="2800" dirty="0" smtClean="0"/>
              <a:t>The </a:t>
            </a:r>
            <a:r>
              <a:rPr lang="en-US" altLang="en-US" sz="2800" dirty="0"/>
              <a:t>federal courts can rule that executive and legislative </a:t>
            </a:r>
            <a:r>
              <a:rPr lang="en-US" altLang="en-US" sz="2800" b="1" dirty="0">
                <a:solidFill>
                  <a:srgbClr val="FF0000"/>
                </a:solidFill>
              </a:rPr>
              <a:t>acts are unconstitutional</a:t>
            </a:r>
            <a:r>
              <a:rPr lang="en-US" altLang="en-US" sz="2800" dirty="0" smtClean="0"/>
              <a:t>.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954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Judicial Review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The Courts can decide if a government action is constitutional.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 lvl="1">
              <a:lnSpc>
                <a:spcPct val="90000"/>
              </a:lnSpc>
            </a:pPr>
            <a:r>
              <a:rPr lang="en-US" altLang="en-US" sz="2800" dirty="0" smtClean="0"/>
              <a:t>Power held </a:t>
            </a:r>
            <a:r>
              <a:rPr lang="en-US" altLang="en-US" sz="2800" dirty="0"/>
              <a:t>by all federal courts and most state courts. </a:t>
            </a:r>
          </a:p>
          <a:p>
            <a:pPr lvl="1">
              <a:lnSpc>
                <a:spcPct val="90000"/>
              </a:lnSpc>
            </a:pPr>
            <a:endParaRPr lang="en-US" altLang="en-US" sz="2800" dirty="0"/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Judicial review was established </a:t>
            </a:r>
            <a:r>
              <a:rPr lang="en-US" altLang="en-US" sz="2800" i="1" dirty="0">
                <a:solidFill>
                  <a:srgbClr val="FF0000"/>
                </a:solidFill>
              </a:rPr>
              <a:t>Marbury </a:t>
            </a:r>
            <a:r>
              <a:rPr lang="en-US" altLang="en-US" sz="2800" dirty="0">
                <a:solidFill>
                  <a:srgbClr val="FF0000"/>
                </a:solidFill>
              </a:rPr>
              <a:t>v. </a:t>
            </a:r>
            <a:r>
              <a:rPr lang="en-US" altLang="en-US" sz="2800" i="1" dirty="0">
                <a:solidFill>
                  <a:srgbClr val="FF0000"/>
                </a:solidFill>
              </a:rPr>
              <a:t>Madison </a:t>
            </a:r>
            <a:r>
              <a:rPr lang="en-US" altLang="en-US" sz="2800" dirty="0">
                <a:solidFill>
                  <a:srgbClr val="FF0000"/>
                </a:solidFill>
              </a:rPr>
              <a:t>in 1803</a:t>
            </a:r>
            <a:r>
              <a:rPr lang="en-US" alt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09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Federalism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Federalism is a </a:t>
            </a:r>
            <a:r>
              <a:rPr lang="en-US" altLang="en-US" sz="2800" b="1" dirty="0">
                <a:solidFill>
                  <a:srgbClr val="FF0000"/>
                </a:solidFill>
              </a:rPr>
              <a:t>compromise</a:t>
            </a:r>
            <a:r>
              <a:rPr lang="en-US" altLang="en-US" sz="2800" dirty="0"/>
              <a:t> between a central government and an independent state government.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Too much governmental power threatened liberty.</a:t>
            </a:r>
          </a:p>
          <a:p>
            <a:pPr lvl="1">
              <a:lnSpc>
                <a:spcPct val="90000"/>
              </a:lnSpc>
            </a:pPr>
            <a:endParaRPr lang="en-US" altLang="en-US" sz="2800" dirty="0"/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Helps prevent that power from being abused.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5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19</TotalTime>
  <Words>272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Tw Cen MT</vt:lpstr>
      <vt:lpstr>Circuit</vt:lpstr>
      <vt:lpstr>The Principles of the Constitution</vt:lpstr>
      <vt:lpstr>Six principles of the Constitution</vt:lpstr>
      <vt:lpstr>Popular Sovereignty</vt:lpstr>
      <vt:lpstr>Limited Government</vt:lpstr>
      <vt:lpstr>Time to think…not write</vt:lpstr>
      <vt:lpstr>Separation of Power</vt:lpstr>
      <vt:lpstr>Checks and Balances</vt:lpstr>
      <vt:lpstr>Judicial Review</vt:lpstr>
      <vt:lpstr>Federalism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Constitution</dc:title>
  <dc:creator>Aaron Dail</dc:creator>
  <cp:lastModifiedBy>Aaron Dail</cp:lastModifiedBy>
  <cp:revision>5</cp:revision>
  <dcterms:created xsi:type="dcterms:W3CDTF">2016-10-20T20:06:02Z</dcterms:created>
  <dcterms:modified xsi:type="dcterms:W3CDTF">2018-09-20T15:51:59Z</dcterms:modified>
</cp:coreProperties>
</file>