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1246" autoAdjust="0"/>
  </p:normalViewPr>
  <p:slideViewPr>
    <p:cSldViewPr snapToGrid="0">
      <p:cViewPr varScale="1">
        <p:scale>
          <a:sx n="56" d="100"/>
          <a:sy n="56" d="100"/>
        </p:scale>
        <p:origin x="18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2.png"/><Relationship Id="rId6" Type="http://schemas.openxmlformats.org/officeDocument/2006/relationships/image" Target="../media/image28.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2.png"/><Relationship Id="rId6" Type="http://schemas.openxmlformats.org/officeDocument/2006/relationships/image" Target="../media/image28.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B970E5C-23C1-49D5-927F-9A84D64418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74A3D21-5825-4642-8C3C-BC89F52C26A7}">
      <dgm:prSet/>
      <dgm:spPr/>
      <dgm:t>
        <a:bodyPr/>
        <a:lstStyle/>
        <a:p>
          <a:r>
            <a:rPr lang="en-US" b="1"/>
            <a:t>Changed Western society significantly:</a:t>
          </a:r>
          <a:r>
            <a:rPr lang="en-US"/>
            <a:t>​</a:t>
          </a:r>
        </a:p>
      </dgm:t>
    </dgm:pt>
    <dgm:pt modelId="{62ED0149-8A7D-4978-9AA5-7C7846F7E325}" type="parTrans" cxnId="{8C5087F0-DEA5-40D2-AD37-91841346A898}">
      <dgm:prSet/>
      <dgm:spPr/>
      <dgm:t>
        <a:bodyPr/>
        <a:lstStyle/>
        <a:p>
          <a:endParaRPr lang="en-US"/>
        </a:p>
      </dgm:t>
    </dgm:pt>
    <dgm:pt modelId="{191063C7-2E1F-43A7-A303-BACB8751BB4F}" type="sibTrans" cxnId="{8C5087F0-DEA5-40D2-AD37-91841346A898}">
      <dgm:prSet/>
      <dgm:spPr/>
      <dgm:t>
        <a:bodyPr/>
        <a:lstStyle/>
        <a:p>
          <a:endParaRPr lang="en-US"/>
        </a:p>
      </dgm:t>
    </dgm:pt>
    <dgm:pt modelId="{9F75F9E1-2196-41EC-989C-5C3EC18FA88C}">
      <dgm:prSet/>
      <dgm:spPr/>
      <dgm:t>
        <a:bodyPr/>
        <a:lstStyle/>
        <a:p>
          <a:r>
            <a:rPr lang="en-US" b="1"/>
            <a:t>Thousands moved from rural to urban centers which led to overcrowding and the creation of slums. </a:t>
          </a:r>
          <a:r>
            <a:rPr lang="en-US"/>
            <a:t>​</a:t>
          </a:r>
        </a:p>
      </dgm:t>
    </dgm:pt>
    <dgm:pt modelId="{75A47157-DD80-414C-95A1-B4C9B2AF48AA}" type="parTrans" cxnId="{F2D16FC6-3678-491F-85AE-1A3C9BD91AC2}">
      <dgm:prSet/>
      <dgm:spPr/>
      <dgm:t>
        <a:bodyPr/>
        <a:lstStyle/>
        <a:p>
          <a:endParaRPr lang="en-US"/>
        </a:p>
      </dgm:t>
    </dgm:pt>
    <dgm:pt modelId="{F3BD8D47-C625-4EC1-B14D-263F0351DC67}" type="sibTrans" cxnId="{F2D16FC6-3678-491F-85AE-1A3C9BD91AC2}">
      <dgm:prSet/>
      <dgm:spPr/>
      <dgm:t>
        <a:bodyPr/>
        <a:lstStyle/>
        <a:p>
          <a:endParaRPr lang="en-US"/>
        </a:p>
      </dgm:t>
    </dgm:pt>
    <dgm:pt modelId="{E6C90763-E788-48DE-B933-F8A082DBDB5B}">
      <dgm:prSet/>
      <dgm:spPr/>
      <dgm:t>
        <a:bodyPr/>
        <a:lstStyle/>
        <a:p>
          <a:r>
            <a:rPr lang="en-US" b="1"/>
            <a:t>New social class divisions emerged</a:t>
          </a:r>
          <a:r>
            <a:rPr lang="en-US"/>
            <a:t>​</a:t>
          </a:r>
        </a:p>
      </dgm:t>
    </dgm:pt>
    <dgm:pt modelId="{495B60C7-170E-41A2-ADA1-C36F3AE76D48}" type="parTrans" cxnId="{AB620411-24DE-4B5D-BB44-2075EFE0145A}">
      <dgm:prSet/>
      <dgm:spPr/>
      <dgm:t>
        <a:bodyPr/>
        <a:lstStyle/>
        <a:p>
          <a:endParaRPr lang="en-US"/>
        </a:p>
      </dgm:t>
    </dgm:pt>
    <dgm:pt modelId="{59002120-B39F-468B-BB79-0F24B182508D}" type="sibTrans" cxnId="{AB620411-24DE-4B5D-BB44-2075EFE0145A}">
      <dgm:prSet/>
      <dgm:spPr/>
      <dgm:t>
        <a:bodyPr/>
        <a:lstStyle/>
        <a:p>
          <a:endParaRPr lang="en-US"/>
        </a:p>
      </dgm:t>
    </dgm:pt>
    <dgm:pt modelId="{2FBB17CC-558D-4E75-BBEE-C9FEC5B80896}">
      <dgm:prSet/>
      <dgm:spPr/>
      <dgm:t>
        <a:bodyPr/>
        <a:lstStyle/>
        <a:p>
          <a:r>
            <a:rPr lang="en-US" b="1"/>
            <a:t>High levels of environmental pollution</a:t>
          </a:r>
          <a:r>
            <a:rPr lang="en-US"/>
            <a:t>​</a:t>
          </a:r>
        </a:p>
      </dgm:t>
    </dgm:pt>
    <dgm:pt modelId="{48CDDC50-BCAF-42AD-855B-C3349ABF7B00}" type="parTrans" cxnId="{AD27D9B8-B798-4581-BF21-74E39082C31F}">
      <dgm:prSet/>
      <dgm:spPr/>
      <dgm:t>
        <a:bodyPr/>
        <a:lstStyle/>
        <a:p>
          <a:endParaRPr lang="en-US"/>
        </a:p>
      </dgm:t>
    </dgm:pt>
    <dgm:pt modelId="{48A00BDB-DCD8-4CBA-99B1-C0743639CE7C}" type="sibTrans" cxnId="{AD27D9B8-B798-4581-BF21-74E39082C31F}">
      <dgm:prSet/>
      <dgm:spPr/>
      <dgm:t>
        <a:bodyPr/>
        <a:lstStyle/>
        <a:p>
          <a:endParaRPr lang="en-US"/>
        </a:p>
      </dgm:t>
    </dgm:pt>
    <dgm:pt modelId="{74D74BFE-4F55-4DDE-8417-0D7E8DFD3F00}">
      <dgm:prSet/>
      <dgm:spPr/>
      <dgm:t>
        <a:bodyPr/>
        <a:lstStyle/>
        <a:p>
          <a:r>
            <a:rPr lang="en-US" b="1"/>
            <a:t>Increased food production and manufactured goods which meant lower prices and more availability. </a:t>
          </a:r>
          <a:r>
            <a:rPr lang="en-US"/>
            <a:t>​</a:t>
          </a:r>
        </a:p>
      </dgm:t>
    </dgm:pt>
    <dgm:pt modelId="{E94A0C43-C194-4528-89B6-89CFD886AF72}" type="parTrans" cxnId="{BECA8F72-C8B3-49F6-9175-27F636A250AE}">
      <dgm:prSet/>
      <dgm:spPr/>
      <dgm:t>
        <a:bodyPr/>
        <a:lstStyle/>
        <a:p>
          <a:endParaRPr lang="en-US"/>
        </a:p>
      </dgm:t>
    </dgm:pt>
    <dgm:pt modelId="{9607248E-4F3A-4673-917B-17456F4EB640}" type="sibTrans" cxnId="{BECA8F72-C8B3-49F6-9175-27F636A250AE}">
      <dgm:prSet/>
      <dgm:spPr/>
      <dgm:t>
        <a:bodyPr/>
        <a:lstStyle/>
        <a:p>
          <a:endParaRPr lang="en-US"/>
        </a:p>
      </dgm:t>
    </dgm:pt>
    <dgm:pt modelId="{B2107313-09F4-4893-B05E-1B6E0518A7A4}">
      <dgm:prSet/>
      <dgm:spPr/>
      <dgm:t>
        <a:bodyPr/>
        <a:lstStyle/>
        <a:p>
          <a:r>
            <a:rPr lang="en-US" b="1"/>
            <a:t>Westerners consumed more and lived longer.</a:t>
          </a:r>
          <a:endParaRPr lang="en-US"/>
        </a:p>
      </dgm:t>
    </dgm:pt>
    <dgm:pt modelId="{03569DE3-E99F-4542-A67D-200A46643B0F}" type="parTrans" cxnId="{9A743818-8A28-454A-AF67-20B9B5ADE42D}">
      <dgm:prSet/>
      <dgm:spPr/>
      <dgm:t>
        <a:bodyPr/>
        <a:lstStyle/>
        <a:p>
          <a:endParaRPr lang="en-US"/>
        </a:p>
      </dgm:t>
    </dgm:pt>
    <dgm:pt modelId="{9FED265A-80AF-4474-83D6-BA92E34753E1}" type="sibTrans" cxnId="{9A743818-8A28-454A-AF67-20B9B5ADE42D}">
      <dgm:prSet/>
      <dgm:spPr/>
      <dgm:t>
        <a:bodyPr/>
        <a:lstStyle/>
        <a:p>
          <a:endParaRPr lang="en-US"/>
        </a:p>
      </dgm:t>
    </dgm:pt>
    <dgm:pt modelId="{994ED974-AAA7-415C-A7C4-1892DDAE28B8}" type="pres">
      <dgm:prSet presAssocID="{EB970E5C-23C1-49D5-927F-9A84D64418D1}" presName="root" presStyleCnt="0">
        <dgm:presLayoutVars>
          <dgm:dir/>
          <dgm:resizeHandles val="exact"/>
        </dgm:presLayoutVars>
      </dgm:prSet>
      <dgm:spPr/>
      <dgm:t>
        <a:bodyPr/>
        <a:lstStyle/>
        <a:p>
          <a:endParaRPr lang="en-US"/>
        </a:p>
      </dgm:t>
    </dgm:pt>
    <dgm:pt modelId="{D5CDA3D6-BEA5-41F6-8DDF-D8957BA3B444}" type="pres">
      <dgm:prSet presAssocID="{774A3D21-5825-4642-8C3C-BC89F52C26A7}" presName="compNode" presStyleCnt="0"/>
      <dgm:spPr/>
    </dgm:pt>
    <dgm:pt modelId="{C39674AC-CB6E-4576-84B3-5ADA01DB44BD}" type="pres">
      <dgm:prSet presAssocID="{774A3D21-5825-4642-8C3C-BC89F52C26A7}" presName="bgRect" presStyleLbl="bgShp" presStyleIdx="0" presStyleCnt="6"/>
      <dgm:spPr/>
    </dgm:pt>
    <dgm:pt modelId="{7DA45A11-5A1B-47FB-AB87-663E9704534B}" type="pres">
      <dgm:prSet presAssocID="{774A3D21-5825-4642-8C3C-BC89F52C26A7}"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lay"/>
        </a:ext>
      </dgm:extLst>
    </dgm:pt>
    <dgm:pt modelId="{4FC21421-3975-4194-B083-92D72D695743}" type="pres">
      <dgm:prSet presAssocID="{774A3D21-5825-4642-8C3C-BC89F52C26A7}" presName="spaceRect" presStyleCnt="0"/>
      <dgm:spPr/>
    </dgm:pt>
    <dgm:pt modelId="{27A0664D-EBA6-43F9-9380-7483820B5477}" type="pres">
      <dgm:prSet presAssocID="{774A3D21-5825-4642-8C3C-BC89F52C26A7}" presName="parTx" presStyleLbl="revTx" presStyleIdx="0" presStyleCnt="6">
        <dgm:presLayoutVars>
          <dgm:chMax val="0"/>
          <dgm:chPref val="0"/>
        </dgm:presLayoutVars>
      </dgm:prSet>
      <dgm:spPr/>
      <dgm:t>
        <a:bodyPr/>
        <a:lstStyle/>
        <a:p>
          <a:endParaRPr lang="en-US"/>
        </a:p>
      </dgm:t>
    </dgm:pt>
    <dgm:pt modelId="{DACB13BB-6646-4DDE-8BE8-7CE8F394EA19}" type="pres">
      <dgm:prSet presAssocID="{191063C7-2E1F-43A7-A303-BACB8751BB4F}" presName="sibTrans" presStyleCnt="0"/>
      <dgm:spPr/>
    </dgm:pt>
    <dgm:pt modelId="{DABF31C1-F44B-487F-8B12-5FF445E349DC}" type="pres">
      <dgm:prSet presAssocID="{9F75F9E1-2196-41EC-989C-5C3EC18FA88C}" presName="compNode" presStyleCnt="0"/>
      <dgm:spPr/>
    </dgm:pt>
    <dgm:pt modelId="{7FCDC381-0CDF-4750-B238-C66B3FF627C4}" type="pres">
      <dgm:prSet presAssocID="{9F75F9E1-2196-41EC-989C-5C3EC18FA88C}" presName="bgRect" presStyleLbl="bgShp" presStyleIdx="1" presStyleCnt="6"/>
      <dgm:spPr/>
    </dgm:pt>
    <dgm:pt modelId="{6365AAC7-AA8B-42FC-B02E-EB12698D2F5A}" type="pres">
      <dgm:prSet presAssocID="{9F75F9E1-2196-41EC-989C-5C3EC18FA88C}"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BE255DBF-DBDD-482B-B3F4-8B9A3E93085B}" type="pres">
      <dgm:prSet presAssocID="{9F75F9E1-2196-41EC-989C-5C3EC18FA88C}" presName="spaceRect" presStyleCnt="0"/>
      <dgm:spPr/>
    </dgm:pt>
    <dgm:pt modelId="{5F3D8D1C-1472-40D4-8CF3-A119D9695B9C}" type="pres">
      <dgm:prSet presAssocID="{9F75F9E1-2196-41EC-989C-5C3EC18FA88C}" presName="parTx" presStyleLbl="revTx" presStyleIdx="1" presStyleCnt="6">
        <dgm:presLayoutVars>
          <dgm:chMax val="0"/>
          <dgm:chPref val="0"/>
        </dgm:presLayoutVars>
      </dgm:prSet>
      <dgm:spPr/>
      <dgm:t>
        <a:bodyPr/>
        <a:lstStyle/>
        <a:p>
          <a:endParaRPr lang="en-US"/>
        </a:p>
      </dgm:t>
    </dgm:pt>
    <dgm:pt modelId="{95695CF0-C4E1-405A-B1CA-9E6EF49BE429}" type="pres">
      <dgm:prSet presAssocID="{F3BD8D47-C625-4EC1-B14D-263F0351DC67}" presName="sibTrans" presStyleCnt="0"/>
      <dgm:spPr/>
    </dgm:pt>
    <dgm:pt modelId="{D4E8D7BD-291E-410A-86AF-334C8509ECF2}" type="pres">
      <dgm:prSet presAssocID="{E6C90763-E788-48DE-B933-F8A082DBDB5B}" presName="compNode" presStyleCnt="0"/>
      <dgm:spPr/>
    </dgm:pt>
    <dgm:pt modelId="{2E413477-3A9C-4597-9761-98EB0C7919C5}" type="pres">
      <dgm:prSet presAssocID="{E6C90763-E788-48DE-B933-F8A082DBDB5B}" presName="bgRect" presStyleLbl="bgShp" presStyleIdx="2" presStyleCnt="6"/>
      <dgm:spPr/>
    </dgm:pt>
    <dgm:pt modelId="{240E2D53-1F63-47DB-9CF0-5633B6A23550}" type="pres">
      <dgm:prSet presAssocID="{E6C90763-E788-48DE-B933-F8A082DBDB5B}"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0D6DD3FB-F856-4219-BBC5-F777BCEF6FC3}" type="pres">
      <dgm:prSet presAssocID="{E6C90763-E788-48DE-B933-F8A082DBDB5B}" presName="spaceRect" presStyleCnt="0"/>
      <dgm:spPr/>
    </dgm:pt>
    <dgm:pt modelId="{1BB268E6-06B6-4ECB-9DBA-AB5F1ABA1884}" type="pres">
      <dgm:prSet presAssocID="{E6C90763-E788-48DE-B933-F8A082DBDB5B}" presName="parTx" presStyleLbl="revTx" presStyleIdx="2" presStyleCnt="6">
        <dgm:presLayoutVars>
          <dgm:chMax val="0"/>
          <dgm:chPref val="0"/>
        </dgm:presLayoutVars>
      </dgm:prSet>
      <dgm:spPr/>
      <dgm:t>
        <a:bodyPr/>
        <a:lstStyle/>
        <a:p>
          <a:endParaRPr lang="en-US"/>
        </a:p>
      </dgm:t>
    </dgm:pt>
    <dgm:pt modelId="{F6537874-87E0-4C2D-AF09-07A5CFD04F2B}" type="pres">
      <dgm:prSet presAssocID="{59002120-B39F-468B-BB79-0F24B182508D}" presName="sibTrans" presStyleCnt="0"/>
      <dgm:spPr/>
    </dgm:pt>
    <dgm:pt modelId="{F52D4C64-56C5-4B73-B4C1-E62AB839BD20}" type="pres">
      <dgm:prSet presAssocID="{2FBB17CC-558D-4E75-BBEE-C9FEC5B80896}" presName="compNode" presStyleCnt="0"/>
      <dgm:spPr/>
    </dgm:pt>
    <dgm:pt modelId="{2C95249D-E81D-4655-B328-BE22FEFA3B42}" type="pres">
      <dgm:prSet presAssocID="{2FBB17CC-558D-4E75-BBEE-C9FEC5B80896}" presName="bgRect" presStyleLbl="bgShp" presStyleIdx="3" presStyleCnt="6"/>
      <dgm:spPr/>
    </dgm:pt>
    <dgm:pt modelId="{27783B82-800C-4D6E-A37D-4408E5E506C1}" type="pres">
      <dgm:prSet presAssocID="{2FBB17CC-558D-4E75-BBEE-C9FEC5B80896}"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eciduous tree"/>
        </a:ext>
      </dgm:extLst>
    </dgm:pt>
    <dgm:pt modelId="{061A113C-88CB-4AB4-B6F3-A81970B06986}" type="pres">
      <dgm:prSet presAssocID="{2FBB17CC-558D-4E75-BBEE-C9FEC5B80896}" presName="spaceRect" presStyleCnt="0"/>
      <dgm:spPr/>
    </dgm:pt>
    <dgm:pt modelId="{1DA63737-4D92-4D86-966A-F3F58360AF25}" type="pres">
      <dgm:prSet presAssocID="{2FBB17CC-558D-4E75-BBEE-C9FEC5B80896}" presName="parTx" presStyleLbl="revTx" presStyleIdx="3" presStyleCnt="6">
        <dgm:presLayoutVars>
          <dgm:chMax val="0"/>
          <dgm:chPref val="0"/>
        </dgm:presLayoutVars>
      </dgm:prSet>
      <dgm:spPr/>
      <dgm:t>
        <a:bodyPr/>
        <a:lstStyle/>
        <a:p>
          <a:endParaRPr lang="en-US"/>
        </a:p>
      </dgm:t>
    </dgm:pt>
    <dgm:pt modelId="{43178193-2D16-4264-973E-300F1FAB1C11}" type="pres">
      <dgm:prSet presAssocID="{48A00BDB-DCD8-4CBA-99B1-C0743639CE7C}" presName="sibTrans" presStyleCnt="0"/>
      <dgm:spPr/>
    </dgm:pt>
    <dgm:pt modelId="{0F916300-D617-4395-9916-9FF97AC7521E}" type="pres">
      <dgm:prSet presAssocID="{74D74BFE-4F55-4DDE-8417-0D7E8DFD3F00}" presName="compNode" presStyleCnt="0"/>
      <dgm:spPr/>
    </dgm:pt>
    <dgm:pt modelId="{5681C2FC-112E-4E05-B1D7-452CB96D536F}" type="pres">
      <dgm:prSet presAssocID="{74D74BFE-4F55-4DDE-8417-0D7E8DFD3F00}" presName="bgRect" presStyleLbl="bgShp" presStyleIdx="4" presStyleCnt="6"/>
      <dgm:spPr/>
    </dgm:pt>
    <dgm:pt modelId="{74910F36-7C3C-4D5A-AA24-A521D22D8DD2}" type="pres">
      <dgm:prSet presAssocID="{74D74BFE-4F55-4DDE-8417-0D7E8DFD3F00}"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FFE2EE25-A3C8-4A3E-9280-A1B5DFC4841C}" type="pres">
      <dgm:prSet presAssocID="{74D74BFE-4F55-4DDE-8417-0D7E8DFD3F00}" presName="spaceRect" presStyleCnt="0"/>
      <dgm:spPr/>
    </dgm:pt>
    <dgm:pt modelId="{EDD9D4A6-815F-43D4-B4CB-D2203AC3BF2F}" type="pres">
      <dgm:prSet presAssocID="{74D74BFE-4F55-4DDE-8417-0D7E8DFD3F00}" presName="parTx" presStyleLbl="revTx" presStyleIdx="4" presStyleCnt="6">
        <dgm:presLayoutVars>
          <dgm:chMax val="0"/>
          <dgm:chPref val="0"/>
        </dgm:presLayoutVars>
      </dgm:prSet>
      <dgm:spPr/>
      <dgm:t>
        <a:bodyPr/>
        <a:lstStyle/>
        <a:p>
          <a:endParaRPr lang="en-US"/>
        </a:p>
      </dgm:t>
    </dgm:pt>
    <dgm:pt modelId="{79CF0C9A-2044-4C87-98D2-F09F077FD8E5}" type="pres">
      <dgm:prSet presAssocID="{9607248E-4F3A-4673-917B-17456F4EB640}" presName="sibTrans" presStyleCnt="0"/>
      <dgm:spPr/>
    </dgm:pt>
    <dgm:pt modelId="{635997EF-00AD-478F-A4B3-70558C459CFC}" type="pres">
      <dgm:prSet presAssocID="{B2107313-09F4-4893-B05E-1B6E0518A7A4}" presName="compNode" presStyleCnt="0"/>
      <dgm:spPr/>
    </dgm:pt>
    <dgm:pt modelId="{9CD45234-B6C3-409A-8B5F-0EA200EC176A}" type="pres">
      <dgm:prSet presAssocID="{B2107313-09F4-4893-B05E-1B6E0518A7A4}" presName="bgRect" presStyleLbl="bgShp" presStyleIdx="5" presStyleCnt="6"/>
      <dgm:spPr/>
    </dgm:pt>
    <dgm:pt modelId="{83480081-73F2-4BA8-B08D-E22980FB714F}" type="pres">
      <dgm:prSet presAssocID="{B2107313-09F4-4893-B05E-1B6E0518A7A4}"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ooked Turkey"/>
        </a:ext>
      </dgm:extLst>
    </dgm:pt>
    <dgm:pt modelId="{E1CF07E3-9A31-40FB-85AA-2668A45B2373}" type="pres">
      <dgm:prSet presAssocID="{B2107313-09F4-4893-B05E-1B6E0518A7A4}" presName="spaceRect" presStyleCnt="0"/>
      <dgm:spPr/>
    </dgm:pt>
    <dgm:pt modelId="{C261F392-69C7-4470-B8A3-EB1C5847F20A}" type="pres">
      <dgm:prSet presAssocID="{B2107313-09F4-4893-B05E-1B6E0518A7A4}" presName="parTx" presStyleLbl="revTx" presStyleIdx="5" presStyleCnt="6">
        <dgm:presLayoutVars>
          <dgm:chMax val="0"/>
          <dgm:chPref val="0"/>
        </dgm:presLayoutVars>
      </dgm:prSet>
      <dgm:spPr/>
      <dgm:t>
        <a:bodyPr/>
        <a:lstStyle/>
        <a:p>
          <a:endParaRPr lang="en-US"/>
        </a:p>
      </dgm:t>
    </dgm:pt>
  </dgm:ptLst>
  <dgm:cxnLst>
    <dgm:cxn modelId="{80856BDE-BFDD-4802-840D-85633E401503}" type="presOf" srcId="{EB970E5C-23C1-49D5-927F-9A84D64418D1}" destId="{994ED974-AAA7-415C-A7C4-1892DDAE28B8}" srcOrd="0" destOrd="0" presId="urn:microsoft.com/office/officeart/2018/2/layout/IconVerticalSolidList"/>
    <dgm:cxn modelId="{80791B96-A93C-4367-86D7-98482E17544B}" type="presOf" srcId="{9F75F9E1-2196-41EC-989C-5C3EC18FA88C}" destId="{5F3D8D1C-1472-40D4-8CF3-A119D9695B9C}" srcOrd="0" destOrd="0" presId="urn:microsoft.com/office/officeart/2018/2/layout/IconVerticalSolidList"/>
    <dgm:cxn modelId="{AB620411-24DE-4B5D-BB44-2075EFE0145A}" srcId="{EB970E5C-23C1-49D5-927F-9A84D64418D1}" destId="{E6C90763-E788-48DE-B933-F8A082DBDB5B}" srcOrd="2" destOrd="0" parTransId="{495B60C7-170E-41A2-ADA1-C36F3AE76D48}" sibTransId="{59002120-B39F-468B-BB79-0F24B182508D}"/>
    <dgm:cxn modelId="{FA00FD4C-F323-4C4C-8C73-165C808AA26A}" type="presOf" srcId="{74D74BFE-4F55-4DDE-8417-0D7E8DFD3F00}" destId="{EDD9D4A6-815F-43D4-B4CB-D2203AC3BF2F}" srcOrd="0" destOrd="0" presId="urn:microsoft.com/office/officeart/2018/2/layout/IconVerticalSolidList"/>
    <dgm:cxn modelId="{F2D16FC6-3678-491F-85AE-1A3C9BD91AC2}" srcId="{EB970E5C-23C1-49D5-927F-9A84D64418D1}" destId="{9F75F9E1-2196-41EC-989C-5C3EC18FA88C}" srcOrd="1" destOrd="0" parTransId="{75A47157-DD80-414C-95A1-B4C9B2AF48AA}" sibTransId="{F3BD8D47-C625-4EC1-B14D-263F0351DC67}"/>
    <dgm:cxn modelId="{CBB8F760-6BC2-4458-98A5-094412DAF829}" type="presOf" srcId="{E6C90763-E788-48DE-B933-F8A082DBDB5B}" destId="{1BB268E6-06B6-4ECB-9DBA-AB5F1ABA1884}" srcOrd="0" destOrd="0" presId="urn:microsoft.com/office/officeart/2018/2/layout/IconVerticalSolidList"/>
    <dgm:cxn modelId="{E26E0D73-623D-4CE3-B9B4-1834D011BA08}" type="presOf" srcId="{B2107313-09F4-4893-B05E-1B6E0518A7A4}" destId="{C261F392-69C7-4470-B8A3-EB1C5847F20A}" srcOrd="0" destOrd="0" presId="urn:microsoft.com/office/officeart/2018/2/layout/IconVerticalSolidList"/>
    <dgm:cxn modelId="{8C5087F0-DEA5-40D2-AD37-91841346A898}" srcId="{EB970E5C-23C1-49D5-927F-9A84D64418D1}" destId="{774A3D21-5825-4642-8C3C-BC89F52C26A7}" srcOrd="0" destOrd="0" parTransId="{62ED0149-8A7D-4978-9AA5-7C7846F7E325}" sibTransId="{191063C7-2E1F-43A7-A303-BACB8751BB4F}"/>
    <dgm:cxn modelId="{A8577DA3-B709-48B5-8698-AA699AAA65BC}" type="presOf" srcId="{2FBB17CC-558D-4E75-BBEE-C9FEC5B80896}" destId="{1DA63737-4D92-4D86-966A-F3F58360AF25}" srcOrd="0" destOrd="0" presId="urn:microsoft.com/office/officeart/2018/2/layout/IconVerticalSolidList"/>
    <dgm:cxn modelId="{9A743818-8A28-454A-AF67-20B9B5ADE42D}" srcId="{EB970E5C-23C1-49D5-927F-9A84D64418D1}" destId="{B2107313-09F4-4893-B05E-1B6E0518A7A4}" srcOrd="5" destOrd="0" parTransId="{03569DE3-E99F-4542-A67D-200A46643B0F}" sibTransId="{9FED265A-80AF-4474-83D6-BA92E34753E1}"/>
    <dgm:cxn modelId="{BECA8F72-C8B3-49F6-9175-27F636A250AE}" srcId="{EB970E5C-23C1-49D5-927F-9A84D64418D1}" destId="{74D74BFE-4F55-4DDE-8417-0D7E8DFD3F00}" srcOrd="4" destOrd="0" parTransId="{E94A0C43-C194-4528-89B6-89CFD886AF72}" sibTransId="{9607248E-4F3A-4673-917B-17456F4EB640}"/>
    <dgm:cxn modelId="{AD27D9B8-B798-4581-BF21-74E39082C31F}" srcId="{EB970E5C-23C1-49D5-927F-9A84D64418D1}" destId="{2FBB17CC-558D-4E75-BBEE-C9FEC5B80896}" srcOrd="3" destOrd="0" parTransId="{48CDDC50-BCAF-42AD-855B-C3349ABF7B00}" sibTransId="{48A00BDB-DCD8-4CBA-99B1-C0743639CE7C}"/>
    <dgm:cxn modelId="{182BC8F4-CF9D-4C2F-80DE-ABFCF2685DAA}" type="presOf" srcId="{774A3D21-5825-4642-8C3C-BC89F52C26A7}" destId="{27A0664D-EBA6-43F9-9380-7483820B5477}" srcOrd="0" destOrd="0" presId="urn:microsoft.com/office/officeart/2018/2/layout/IconVerticalSolidList"/>
    <dgm:cxn modelId="{714E8BF9-FFB4-468E-BA7D-2497C5AF9D1A}" type="presParOf" srcId="{994ED974-AAA7-415C-A7C4-1892DDAE28B8}" destId="{D5CDA3D6-BEA5-41F6-8DDF-D8957BA3B444}" srcOrd="0" destOrd="0" presId="urn:microsoft.com/office/officeart/2018/2/layout/IconVerticalSolidList"/>
    <dgm:cxn modelId="{A0C91874-7C2A-4341-A10B-4321A6FB82B4}" type="presParOf" srcId="{D5CDA3D6-BEA5-41F6-8DDF-D8957BA3B444}" destId="{C39674AC-CB6E-4576-84B3-5ADA01DB44BD}" srcOrd="0" destOrd="0" presId="urn:microsoft.com/office/officeart/2018/2/layout/IconVerticalSolidList"/>
    <dgm:cxn modelId="{BC33EB09-7932-4DEA-BFC9-D7A6276F6F40}" type="presParOf" srcId="{D5CDA3D6-BEA5-41F6-8DDF-D8957BA3B444}" destId="{7DA45A11-5A1B-47FB-AB87-663E9704534B}" srcOrd="1" destOrd="0" presId="urn:microsoft.com/office/officeart/2018/2/layout/IconVerticalSolidList"/>
    <dgm:cxn modelId="{89141114-A5B8-4F48-BB70-EF2502795DED}" type="presParOf" srcId="{D5CDA3D6-BEA5-41F6-8DDF-D8957BA3B444}" destId="{4FC21421-3975-4194-B083-92D72D695743}" srcOrd="2" destOrd="0" presId="urn:microsoft.com/office/officeart/2018/2/layout/IconVerticalSolidList"/>
    <dgm:cxn modelId="{EFFEB804-6E5F-408D-91C4-C2A3E78B7BF0}" type="presParOf" srcId="{D5CDA3D6-BEA5-41F6-8DDF-D8957BA3B444}" destId="{27A0664D-EBA6-43F9-9380-7483820B5477}" srcOrd="3" destOrd="0" presId="urn:microsoft.com/office/officeart/2018/2/layout/IconVerticalSolidList"/>
    <dgm:cxn modelId="{2BC420FF-08E3-4DFA-AD8D-E90B01E80F22}" type="presParOf" srcId="{994ED974-AAA7-415C-A7C4-1892DDAE28B8}" destId="{DACB13BB-6646-4DDE-8BE8-7CE8F394EA19}" srcOrd="1" destOrd="0" presId="urn:microsoft.com/office/officeart/2018/2/layout/IconVerticalSolidList"/>
    <dgm:cxn modelId="{419F5CE4-A913-45B5-95DE-869A1AFB1C0C}" type="presParOf" srcId="{994ED974-AAA7-415C-A7C4-1892DDAE28B8}" destId="{DABF31C1-F44B-487F-8B12-5FF445E349DC}" srcOrd="2" destOrd="0" presId="urn:microsoft.com/office/officeart/2018/2/layout/IconVerticalSolidList"/>
    <dgm:cxn modelId="{C1F63F1E-4F8D-48A0-8E64-CAB16260DC81}" type="presParOf" srcId="{DABF31C1-F44B-487F-8B12-5FF445E349DC}" destId="{7FCDC381-0CDF-4750-B238-C66B3FF627C4}" srcOrd="0" destOrd="0" presId="urn:microsoft.com/office/officeart/2018/2/layout/IconVerticalSolidList"/>
    <dgm:cxn modelId="{7A755E42-AB00-4FF3-A2DD-9E746401A28B}" type="presParOf" srcId="{DABF31C1-F44B-487F-8B12-5FF445E349DC}" destId="{6365AAC7-AA8B-42FC-B02E-EB12698D2F5A}" srcOrd="1" destOrd="0" presId="urn:microsoft.com/office/officeart/2018/2/layout/IconVerticalSolidList"/>
    <dgm:cxn modelId="{F5A2F8EC-522D-4999-BF4B-598F69F0FBF4}" type="presParOf" srcId="{DABF31C1-F44B-487F-8B12-5FF445E349DC}" destId="{BE255DBF-DBDD-482B-B3F4-8B9A3E93085B}" srcOrd="2" destOrd="0" presId="urn:microsoft.com/office/officeart/2018/2/layout/IconVerticalSolidList"/>
    <dgm:cxn modelId="{9400E474-40F5-441B-AB98-BB5B0D0D4638}" type="presParOf" srcId="{DABF31C1-F44B-487F-8B12-5FF445E349DC}" destId="{5F3D8D1C-1472-40D4-8CF3-A119D9695B9C}" srcOrd="3" destOrd="0" presId="urn:microsoft.com/office/officeart/2018/2/layout/IconVerticalSolidList"/>
    <dgm:cxn modelId="{D61BFA47-88BF-48A2-9017-9E774F61B949}" type="presParOf" srcId="{994ED974-AAA7-415C-A7C4-1892DDAE28B8}" destId="{95695CF0-C4E1-405A-B1CA-9E6EF49BE429}" srcOrd="3" destOrd="0" presId="urn:microsoft.com/office/officeart/2018/2/layout/IconVerticalSolidList"/>
    <dgm:cxn modelId="{A6143361-0EF3-4DD5-9CEE-3B1AFBA7D0DF}" type="presParOf" srcId="{994ED974-AAA7-415C-A7C4-1892DDAE28B8}" destId="{D4E8D7BD-291E-410A-86AF-334C8509ECF2}" srcOrd="4" destOrd="0" presId="urn:microsoft.com/office/officeart/2018/2/layout/IconVerticalSolidList"/>
    <dgm:cxn modelId="{DA72FC1A-E6C1-401E-A0C2-1E82231BDC73}" type="presParOf" srcId="{D4E8D7BD-291E-410A-86AF-334C8509ECF2}" destId="{2E413477-3A9C-4597-9761-98EB0C7919C5}" srcOrd="0" destOrd="0" presId="urn:microsoft.com/office/officeart/2018/2/layout/IconVerticalSolidList"/>
    <dgm:cxn modelId="{888760A5-9255-4034-B2EC-725792048F3F}" type="presParOf" srcId="{D4E8D7BD-291E-410A-86AF-334C8509ECF2}" destId="{240E2D53-1F63-47DB-9CF0-5633B6A23550}" srcOrd="1" destOrd="0" presId="urn:microsoft.com/office/officeart/2018/2/layout/IconVerticalSolidList"/>
    <dgm:cxn modelId="{AFCEAD43-63D1-4B02-978A-0DA7CDD25B46}" type="presParOf" srcId="{D4E8D7BD-291E-410A-86AF-334C8509ECF2}" destId="{0D6DD3FB-F856-4219-BBC5-F777BCEF6FC3}" srcOrd="2" destOrd="0" presId="urn:microsoft.com/office/officeart/2018/2/layout/IconVerticalSolidList"/>
    <dgm:cxn modelId="{7E13D223-4D78-48CC-8C43-5A19235D7906}" type="presParOf" srcId="{D4E8D7BD-291E-410A-86AF-334C8509ECF2}" destId="{1BB268E6-06B6-4ECB-9DBA-AB5F1ABA1884}" srcOrd="3" destOrd="0" presId="urn:microsoft.com/office/officeart/2018/2/layout/IconVerticalSolidList"/>
    <dgm:cxn modelId="{D97D5B59-569B-404F-BD30-2E3D592DCBD7}" type="presParOf" srcId="{994ED974-AAA7-415C-A7C4-1892DDAE28B8}" destId="{F6537874-87E0-4C2D-AF09-07A5CFD04F2B}" srcOrd="5" destOrd="0" presId="urn:microsoft.com/office/officeart/2018/2/layout/IconVerticalSolidList"/>
    <dgm:cxn modelId="{11B22417-95DF-418D-AACF-AC294CA412B6}" type="presParOf" srcId="{994ED974-AAA7-415C-A7C4-1892DDAE28B8}" destId="{F52D4C64-56C5-4B73-B4C1-E62AB839BD20}" srcOrd="6" destOrd="0" presId="urn:microsoft.com/office/officeart/2018/2/layout/IconVerticalSolidList"/>
    <dgm:cxn modelId="{E9809172-5F6A-411D-A90E-1635939F277A}" type="presParOf" srcId="{F52D4C64-56C5-4B73-B4C1-E62AB839BD20}" destId="{2C95249D-E81D-4655-B328-BE22FEFA3B42}" srcOrd="0" destOrd="0" presId="urn:microsoft.com/office/officeart/2018/2/layout/IconVerticalSolidList"/>
    <dgm:cxn modelId="{BB18F2C1-C78D-4F45-BD2F-22C937400B6C}" type="presParOf" srcId="{F52D4C64-56C5-4B73-B4C1-E62AB839BD20}" destId="{27783B82-800C-4D6E-A37D-4408E5E506C1}" srcOrd="1" destOrd="0" presId="urn:microsoft.com/office/officeart/2018/2/layout/IconVerticalSolidList"/>
    <dgm:cxn modelId="{0435E4BE-3F98-4057-B1B8-D48AA983C16E}" type="presParOf" srcId="{F52D4C64-56C5-4B73-B4C1-E62AB839BD20}" destId="{061A113C-88CB-4AB4-B6F3-A81970B06986}" srcOrd="2" destOrd="0" presId="urn:microsoft.com/office/officeart/2018/2/layout/IconVerticalSolidList"/>
    <dgm:cxn modelId="{DD927DD0-5CC6-4479-8318-90FBF16FBB83}" type="presParOf" srcId="{F52D4C64-56C5-4B73-B4C1-E62AB839BD20}" destId="{1DA63737-4D92-4D86-966A-F3F58360AF25}" srcOrd="3" destOrd="0" presId="urn:microsoft.com/office/officeart/2018/2/layout/IconVerticalSolidList"/>
    <dgm:cxn modelId="{B42D03D3-48F9-43D8-82F9-71CD472905EA}" type="presParOf" srcId="{994ED974-AAA7-415C-A7C4-1892DDAE28B8}" destId="{43178193-2D16-4264-973E-300F1FAB1C11}" srcOrd="7" destOrd="0" presId="urn:microsoft.com/office/officeart/2018/2/layout/IconVerticalSolidList"/>
    <dgm:cxn modelId="{84DE694E-9469-4234-BA85-738B045AE70D}" type="presParOf" srcId="{994ED974-AAA7-415C-A7C4-1892DDAE28B8}" destId="{0F916300-D617-4395-9916-9FF97AC7521E}" srcOrd="8" destOrd="0" presId="urn:microsoft.com/office/officeart/2018/2/layout/IconVerticalSolidList"/>
    <dgm:cxn modelId="{5DF74196-2C63-49AE-9103-0EC2CB1A380D}" type="presParOf" srcId="{0F916300-D617-4395-9916-9FF97AC7521E}" destId="{5681C2FC-112E-4E05-B1D7-452CB96D536F}" srcOrd="0" destOrd="0" presId="urn:microsoft.com/office/officeart/2018/2/layout/IconVerticalSolidList"/>
    <dgm:cxn modelId="{DC3BA6C8-7467-4185-8143-CFB2719ABED5}" type="presParOf" srcId="{0F916300-D617-4395-9916-9FF97AC7521E}" destId="{74910F36-7C3C-4D5A-AA24-A521D22D8DD2}" srcOrd="1" destOrd="0" presId="urn:microsoft.com/office/officeart/2018/2/layout/IconVerticalSolidList"/>
    <dgm:cxn modelId="{83302DED-2161-4CD7-8AAA-87201278EFDF}" type="presParOf" srcId="{0F916300-D617-4395-9916-9FF97AC7521E}" destId="{FFE2EE25-A3C8-4A3E-9280-A1B5DFC4841C}" srcOrd="2" destOrd="0" presId="urn:microsoft.com/office/officeart/2018/2/layout/IconVerticalSolidList"/>
    <dgm:cxn modelId="{5A21698B-2987-498D-8478-2957DF5ECBD7}" type="presParOf" srcId="{0F916300-D617-4395-9916-9FF97AC7521E}" destId="{EDD9D4A6-815F-43D4-B4CB-D2203AC3BF2F}" srcOrd="3" destOrd="0" presId="urn:microsoft.com/office/officeart/2018/2/layout/IconVerticalSolidList"/>
    <dgm:cxn modelId="{0942CCFA-5159-4FAF-A625-DC1E8E096744}" type="presParOf" srcId="{994ED974-AAA7-415C-A7C4-1892DDAE28B8}" destId="{79CF0C9A-2044-4C87-98D2-F09F077FD8E5}" srcOrd="9" destOrd="0" presId="urn:microsoft.com/office/officeart/2018/2/layout/IconVerticalSolidList"/>
    <dgm:cxn modelId="{522177D4-BA7E-49AF-99E5-BCF6FB053674}" type="presParOf" srcId="{994ED974-AAA7-415C-A7C4-1892DDAE28B8}" destId="{635997EF-00AD-478F-A4B3-70558C459CFC}" srcOrd="10" destOrd="0" presId="urn:microsoft.com/office/officeart/2018/2/layout/IconVerticalSolidList"/>
    <dgm:cxn modelId="{744FC629-2452-4846-89D2-F81C6F5CF513}" type="presParOf" srcId="{635997EF-00AD-478F-A4B3-70558C459CFC}" destId="{9CD45234-B6C3-409A-8B5F-0EA200EC176A}" srcOrd="0" destOrd="0" presId="urn:microsoft.com/office/officeart/2018/2/layout/IconVerticalSolidList"/>
    <dgm:cxn modelId="{CF32F72E-797E-4829-B94E-BA0AC936014C}" type="presParOf" srcId="{635997EF-00AD-478F-A4B3-70558C459CFC}" destId="{83480081-73F2-4BA8-B08D-E22980FB714F}" srcOrd="1" destOrd="0" presId="urn:microsoft.com/office/officeart/2018/2/layout/IconVerticalSolidList"/>
    <dgm:cxn modelId="{1895C6B3-FA6D-4623-9A0F-D7260B2CB506}" type="presParOf" srcId="{635997EF-00AD-478F-A4B3-70558C459CFC}" destId="{E1CF07E3-9A31-40FB-85AA-2668A45B2373}" srcOrd="2" destOrd="0" presId="urn:microsoft.com/office/officeart/2018/2/layout/IconVerticalSolidList"/>
    <dgm:cxn modelId="{75428F41-45A6-4333-9BE5-59316A4AF8B0}" type="presParOf" srcId="{635997EF-00AD-478F-A4B3-70558C459CFC}" destId="{C261F392-69C7-4470-B8A3-EB1C5847F2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674AC-CB6E-4576-84B3-5ADA01DB44BD}">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45A11-5A1B-47FB-AB87-663E9704534B}">
      <dsp:nvSpPr>
        <dsp:cNvPr id="0" name=""/>
        <dsp:cNvSpPr/>
      </dsp:nvSpPr>
      <dsp:spPr>
        <a:xfrm>
          <a:off x="245405" y="184436"/>
          <a:ext cx="446191" cy="44619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0664D-EBA6-43F9-9380-7483820B5477}">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Changed Western society significantly:</a:t>
          </a:r>
          <a:r>
            <a:rPr lang="en-US" sz="1800" kern="1200"/>
            <a:t>​</a:t>
          </a:r>
        </a:p>
      </dsp:txBody>
      <dsp:txXfrm>
        <a:off x="937002" y="1903"/>
        <a:ext cx="5576601" cy="811257"/>
      </dsp:txXfrm>
    </dsp:sp>
    <dsp:sp modelId="{7FCDC381-0CDF-4750-B238-C66B3FF627C4}">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5AAC7-AA8B-42FC-B02E-EB12698D2F5A}">
      <dsp:nvSpPr>
        <dsp:cNvPr id="0" name=""/>
        <dsp:cNvSpPr/>
      </dsp:nvSpPr>
      <dsp:spPr>
        <a:xfrm>
          <a:off x="245405" y="1198508"/>
          <a:ext cx="446191" cy="44619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D8D1C-1472-40D4-8CF3-A119D9695B9C}">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Thousands moved from rural to urban centers which led to overcrowding and the creation of slums. </a:t>
          </a:r>
          <a:r>
            <a:rPr lang="en-US" sz="1800" kern="1200"/>
            <a:t>​</a:t>
          </a:r>
        </a:p>
      </dsp:txBody>
      <dsp:txXfrm>
        <a:off x="937002" y="1015975"/>
        <a:ext cx="5576601" cy="811257"/>
      </dsp:txXfrm>
    </dsp:sp>
    <dsp:sp modelId="{2E413477-3A9C-4597-9761-98EB0C7919C5}">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E2D53-1F63-47DB-9CF0-5633B6A23550}">
      <dsp:nvSpPr>
        <dsp:cNvPr id="0" name=""/>
        <dsp:cNvSpPr/>
      </dsp:nvSpPr>
      <dsp:spPr>
        <a:xfrm>
          <a:off x="245405" y="2212581"/>
          <a:ext cx="446191" cy="44619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268E6-06B6-4ECB-9DBA-AB5F1ABA1884}">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New social class divisions emerged</a:t>
          </a:r>
          <a:r>
            <a:rPr lang="en-US" sz="1800" kern="1200"/>
            <a:t>​</a:t>
          </a:r>
        </a:p>
      </dsp:txBody>
      <dsp:txXfrm>
        <a:off x="937002" y="2030048"/>
        <a:ext cx="5576601" cy="811257"/>
      </dsp:txXfrm>
    </dsp:sp>
    <dsp:sp modelId="{2C95249D-E81D-4655-B328-BE22FEFA3B42}">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83B82-800C-4D6E-A37D-4408E5E506C1}">
      <dsp:nvSpPr>
        <dsp:cNvPr id="0" name=""/>
        <dsp:cNvSpPr/>
      </dsp:nvSpPr>
      <dsp:spPr>
        <a:xfrm>
          <a:off x="245405" y="3226653"/>
          <a:ext cx="446191" cy="44619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A63737-4D92-4D86-966A-F3F58360AF25}">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High levels of environmental pollution</a:t>
          </a:r>
          <a:r>
            <a:rPr lang="en-US" sz="1800" kern="1200"/>
            <a:t>​</a:t>
          </a:r>
        </a:p>
      </dsp:txBody>
      <dsp:txXfrm>
        <a:off x="937002" y="3044120"/>
        <a:ext cx="5576601" cy="811257"/>
      </dsp:txXfrm>
    </dsp:sp>
    <dsp:sp modelId="{5681C2FC-112E-4E05-B1D7-452CB96D536F}">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10F36-7C3C-4D5A-AA24-A521D22D8DD2}">
      <dsp:nvSpPr>
        <dsp:cNvPr id="0" name=""/>
        <dsp:cNvSpPr/>
      </dsp:nvSpPr>
      <dsp:spPr>
        <a:xfrm>
          <a:off x="245405" y="4240725"/>
          <a:ext cx="446191" cy="44619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9D4A6-815F-43D4-B4CB-D2203AC3BF2F}">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Increased food production and manufactured goods which meant lower prices and more availability. </a:t>
          </a:r>
          <a:r>
            <a:rPr lang="en-US" sz="1800" kern="1200"/>
            <a:t>​</a:t>
          </a:r>
        </a:p>
      </dsp:txBody>
      <dsp:txXfrm>
        <a:off x="937002" y="4058192"/>
        <a:ext cx="5576601" cy="811257"/>
      </dsp:txXfrm>
    </dsp:sp>
    <dsp:sp modelId="{9CD45234-B6C3-409A-8B5F-0EA200EC176A}">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80081-73F2-4BA8-B08D-E22980FB714F}">
      <dsp:nvSpPr>
        <dsp:cNvPr id="0" name=""/>
        <dsp:cNvSpPr/>
      </dsp:nvSpPr>
      <dsp:spPr>
        <a:xfrm>
          <a:off x="245405" y="5254797"/>
          <a:ext cx="446191" cy="446191"/>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1F392-69C7-4470-B8A3-EB1C5847F20A}">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00100">
            <a:lnSpc>
              <a:spcPct val="90000"/>
            </a:lnSpc>
            <a:spcBef>
              <a:spcPct val="0"/>
            </a:spcBef>
            <a:spcAft>
              <a:spcPct val="35000"/>
            </a:spcAft>
          </a:pPr>
          <a:r>
            <a:rPr lang="en-US" sz="1800" b="1" kern="1200"/>
            <a:t>Westerners consumed more and lived longer.</a:t>
          </a:r>
          <a:endParaRPr lang="en-US" sz="1800" kern="1200"/>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0D7AF-9863-4C1A-BC1D-BA9B8AA4C359}"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E5AC0-7FFA-409C-B89A-B9732125B5FE}" type="slidenum">
              <a:rPr lang="en-US" smtClean="0"/>
              <a:t>‹#›</a:t>
            </a:fld>
            <a:endParaRPr lang="en-US"/>
          </a:p>
        </p:txBody>
      </p:sp>
    </p:spTree>
    <p:extLst>
      <p:ext uri="{BB962C8B-B14F-4D97-AF65-F5344CB8AC3E}">
        <p14:creationId xmlns:p14="http://schemas.microsoft.com/office/powerpoint/2010/main" val="51135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social class structure that emerged during the Industrial Revolution can be broken down as follows: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Upper Class: Very rich industrial families; nobles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Upper Middle Class: Businesspeople and professionals, including lawyers and doctors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Lower Middle Class: Other professionals, including teachers, shop owners, and office workers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Working Class: Factory workers and small farmers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Impoverished: Itinerant workers and the unemployed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2</a:t>
            </a:fld>
            <a:endParaRPr lang="en-US"/>
          </a:p>
        </p:txBody>
      </p:sp>
    </p:spTree>
    <p:extLst>
      <p:ext uri="{BB962C8B-B14F-4D97-AF65-F5344CB8AC3E}">
        <p14:creationId xmlns:p14="http://schemas.microsoft.com/office/powerpoint/2010/main" val="322826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Jeremy Bentham studied law and legislation to arrive at his theory of utilitarianism, which stressed that all actions should be completed with the intention of achieving the greatest happiness for the greatest number of people</a:t>
            </a:r>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13</a:t>
            </a:fld>
            <a:endParaRPr lang="en-US"/>
          </a:p>
        </p:txBody>
      </p:sp>
    </p:spTree>
    <p:extLst>
      <p:ext uri="{BB962C8B-B14F-4D97-AF65-F5344CB8AC3E}">
        <p14:creationId xmlns:p14="http://schemas.microsoft.com/office/powerpoint/2010/main" val="323582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Despite the many appalling pictures of working class life under industrialization, utopian socialists such as Robert Owen believed in the power of communal organization. Preceding Marx by a full generation, Owen showed (albeit in microcosm) the potential profitability of treating workers and children well.</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his New Lanark Mills cooperative in Scotland, Owen provided improved working and living conditions for all his workers—particularly children. He soon stopped employing children under ten years old and arranged for their education.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Not all utopian socialists had as much success as Owen, but many achieved notoriety for their ideas and efforts, including Count de Saint-Simon, Charles Fourier, and Étienne </a:t>
            </a:r>
            <a:r>
              <a:rPr lang="en-US" sz="1200" b="0" i="0" u="none" strike="noStrike" kern="1200" dirty="0" err="1">
                <a:solidFill>
                  <a:schemeClr val="tx1"/>
                </a:solidFill>
                <a:effectLst/>
                <a:latin typeface="+mn-lt"/>
                <a:ea typeface="+mn-ea"/>
                <a:cs typeface="+mn-cs"/>
              </a:rPr>
              <a:t>Cabet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14</a:t>
            </a:fld>
            <a:endParaRPr lang="en-US"/>
          </a:p>
        </p:txBody>
      </p:sp>
    </p:spTree>
    <p:extLst>
      <p:ext uri="{BB962C8B-B14F-4D97-AF65-F5344CB8AC3E}">
        <p14:creationId xmlns:p14="http://schemas.microsoft.com/office/powerpoint/2010/main" val="231308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Romanticism was a literary and artistic movement in the late 18th and early 19th centuries. Romantics hailed individualism and creativity and rejected the mechanization of daily life that the Industrial Revolution had brought. They encouraged people to commune with nature and to allow themselves to experience greater emotional interaction and feeling.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Several well-known Romantic figures include: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William Wordsworth (English poet)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Samuel Taylor Coleridge (English poet)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William Blake (English poet)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Ralph Waldo Emerson (American poet and essayist)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Henry David Thoreau (American essayist)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James Wyatt (English architect)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Robert Schumann (German composer)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Richard Wagner (German composer)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John Constable—a famous landscape artist who painted this scene, called the Hay Wain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15</a:t>
            </a:fld>
            <a:endParaRPr lang="en-US"/>
          </a:p>
        </p:txBody>
      </p:sp>
    </p:spTree>
    <p:extLst>
      <p:ext uri="{BB962C8B-B14F-4D97-AF65-F5344CB8AC3E}">
        <p14:creationId xmlns:p14="http://schemas.microsoft.com/office/powerpoint/2010/main" val="333454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Charles Dickens’s literature defined the poverty of the Industrial Revolution. His works include </a:t>
            </a:r>
            <a:r>
              <a:rPr lang="en-US" sz="1200" b="0" i="1" u="none" strike="noStrike" kern="1200" dirty="0">
                <a:solidFill>
                  <a:schemeClr val="tx1"/>
                </a:solidFill>
                <a:effectLst/>
                <a:latin typeface="+mn-lt"/>
                <a:ea typeface="+mn-ea"/>
                <a:cs typeface="+mn-cs"/>
              </a:rPr>
              <a:t>Hard Times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Oliver Twist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Great Expectations</a:t>
            </a:r>
            <a:r>
              <a:rPr lang="en-US" sz="1200" b="0" i="0" u="none" strike="noStrike"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rPr>
              <a:t>A Christmas Carol.</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Dickens’s writings contained many descriptions of urban life during the Industrial Revolution and illustrated the plight of the poor, whom he supported and championed throughout his career.</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16</a:t>
            </a:fld>
            <a:endParaRPr lang="en-US"/>
          </a:p>
        </p:txBody>
      </p:sp>
    </p:spTree>
    <p:extLst>
      <p:ext uri="{BB962C8B-B14F-4D97-AF65-F5344CB8AC3E}">
        <p14:creationId xmlns:p14="http://schemas.microsoft.com/office/powerpoint/2010/main" val="233624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Industrial Revolution changed Western society significantly. Consider the following: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--Thousands of people moved from rural to urban centers where manufacturing was located. This led to crowding and the creation of slums in the cities.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--New social class divisions emerged including a new wealthy “bourgeoisie” (middle class), the owners of the factories and other industrial enterprises, as well as a new lower working class, which often had poor working conditions and lived in poverty.</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--Industrialization brought significantly high levels of environmental pollution. The burning of coal for energy and home heating often blackened city skies.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--Increased food production and manufactured goods meant greater availability and lower prices. This meant economic improvement for many people in the industrialized countries and a higher standard of living. By 1900, many people in the Western world consumed more and lived longer than their predecessors.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teacher can discuss the question on the slide with the class.)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18</a:t>
            </a:fld>
            <a:endParaRPr lang="en-US"/>
          </a:p>
        </p:txBody>
      </p:sp>
    </p:spTree>
    <p:extLst>
      <p:ext uri="{BB962C8B-B14F-4D97-AF65-F5344CB8AC3E}">
        <p14:creationId xmlns:p14="http://schemas.microsoft.com/office/powerpoint/2010/main" val="305746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Working class housing: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the rush to build houses for workers moving to the cities, builders quickly constructed tenements. These row apartment houses tended to be overcrowded and unsanitary, and landlords did not adequately maintain them. In one typical example, 17 people from different families lived in a 15 by 12 foot area. Some tenements had yards in the back with an outdoor toilet that all residents used.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3</a:t>
            </a:fld>
            <a:endParaRPr lang="en-US"/>
          </a:p>
        </p:txBody>
      </p:sp>
    </p:spTree>
    <p:extLst>
      <p:ext uri="{BB962C8B-B14F-4D97-AF65-F5344CB8AC3E}">
        <p14:creationId xmlns:p14="http://schemas.microsoft.com/office/powerpoint/2010/main" val="355944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Middle class housing: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Although its residents were wealthier, emerging middle class districts still suffered from the poor sanitation that plagued entire cities. Disease spread quickly through cities, without regard to social distinctions.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5</a:t>
            </a:fld>
            <a:endParaRPr lang="en-US"/>
          </a:p>
        </p:txBody>
      </p:sp>
    </p:spTree>
    <p:extLst>
      <p:ext uri="{BB962C8B-B14F-4D97-AF65-F5344CB8AC3E}">
        <p14:creationId xmlns:p14="http://schemas.microsoft.com/office/powerpoint/2010/main" val="203319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members of the working class were attracted to a new religious movement called Methodism, founded by John Wesley. Methodism was a simple doctrine stating that people could go to heaven by acting morally and believing in God. This idea of “instant salvation” appealed to the working classes, who had little time or money to devote to religious activities and donations. Methodism’s simple message comforted people who worked dangerous mine and factory jobs: these workers faced increasing economic insecurity in a rapidly industrializing world. Charismatic preachers spoke directly to people in English rather than in Latin and made them feel socially accepted. Revival meetings, which included singing and preaching, took place in cottages and barns. </a:t>
            </a:r>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6</a:t>
            </a:fld>
            <a:endParaRPr lang="en-US"/>
          </a:p>
        </p:txBody>
      </p:sp>
    </p:spTree>
    <p:extLst>
      <p:ext uri="{BB962C8B-B14F-4D97-AF65-F5344CB8AC3E}">
        <p14:creationId xmlns:p14="http://schemas.microsoft.com/office/powerpoint/2010/main" val="326102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New social and political philosophies arose as a response to increasing industrialization and changes in working conditions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the following slides, we will look some of the leading economic thinkers from this period.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7</a:t>
            </a:fld>
            <a:endParaRPr lang="en-US"/>
          </a:p>
        </p:txBody>
      </p:sp>
    </p:spTree>
    <p:extLst>
      <p:ext uri="{BB962C8B-B14F-4D97-AF65-F5344CB8AC3E}">
        <p14:creationId xmlns:p14="http://schemas.microsoft.com/office/powerpoint/2010/main" val="411941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Born in Scotland, Adam Smith is often considered the founder of economics as a discipline. In his 1776 book, </a:t>
            </a:r>
            <a:r>
              <a:rPr lang="en-US" sz="1200" b="0" i="1" u="none" strike="noStrike" kern="1200" dirty="0">
                <a:solidFill>
                  <a:schemeClr val="tx1"/>
                </a:solidFill>
                <a:effectLst/>
                <a:latin typeface="+mn-lt"/>
                <a:ea typeface="+mn-ea"/>
                <a:cs typeface="+mn-cs"/>
              </a:rPr>
              <a:t>An Inquiry into the Nature and Causes of the Wealth of Nations,</a:t>
            </a:r>
            <a:r>
              <a:rPr lang="en-US" sz="1200" b="0" i="0" u="none" strike="noStrike" kern="1200" dirty="0">
                <a:solidFill>
                  <a:schemeClr val="tx1"/>
                </a:solidFill>
                <a:effectLst/>
                <a:latin typeface="+mn-lt"/>
                <a:ea typeface="+mn-ea"/>
                <a:cs typeface="+mn-cs"/>
              </a:rPr>
              <a:t> Smith postulated that self-interest guides the most efficient use of resources in a nation's economy, and that public welfare occurs as a by-product of pursuit of economic self-interest. Smith then argued that government efforts to promote the social good are ineffective compared to unbridled market forces; he also opposed government interference in the economy. His most influential work was </a:t>
            </a:r>
            <a:r>
              <a:rPr lang="en-US" sz="1200" b="0" i="1" u="none" strike="noStrike" kern="1200" dirty="0">
                <a:solidFill>
                  <a:schemeClr val="tx1"/>
                </a:solidFill>
                <a:effectLst/>
                <a:latin typeface="+mn-lt"/>
                <a:ea typeface="+mn-ea"/>
                <a:cs typeface="+mn-cs"/>
              </a:rPr>
              <a:t>The Wealth of Nations</a:t>
            </a:r>
            <a:r>
              <a:rPr lang="en-US" sz="1200" b="0" i="0" u="none" strike="noStrike" kern="1200" dirty="0">
                <a:solidFill>
                  <a:schemeClr val="tx1"/>
                </a:solidFill>
                <a:effectLst/>
                <a:latin typeface="+mn-lt"/>
                <a:ea typeface="+mn-ea"/>
                <a:cs typeface="+mn-cs"/>
              </a:rPr>
              <a:t>, published in 1744.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Adam Smith and the other economic philosophers shown on the following slides addressed many fundamental economic issues related to the Industrial Revolution. Because many of these men predicted the negative outcomes of continued industrialization, economics became known at the time as the “dismal science.”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8</a:t>
            </a:fld>
            <a:endParaRPr lang="en-US"/>
          </a:p>
        </p:txBody>
      </p:sp>
    </p:spTree>
    <p:extLst>
      <p:ext uri="{BB962C8B-B14F-4D97-AF65-F5344CB8AC3E}">
        <p14:creationId xmlns:p14="http://schemas.microsoft.com/office/powerpoint/2010/main" val="34423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Thomas Malthus postulated that food shortages would decrease population, thus bringing the food supply into better balance with the remaining population. This balance, however, could be disrupted by rising birth rates, which would eventually cause food shortages to reappear.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Malthus further argued that the population’s demand for food would always keep the price of labor low because more individuals would enter the work force in search of funds to buy increasingly expensive food. Malthus believed that only “moral restraint” (including late marriage and sexual abstinence) could check excessive population growth.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9</a:t>
            </a:fld>
            <a:endParaRPr lang="en-US"/>
          </a:p>
        </p:txBody>
      </p:sp>
    </p:spTree>
    <p:extLst>
      <p:ext uri="{BB962C8B-B14F-4D97-AF65-F5344CB8AC3E}">
        <p14:creationId xmlns:p14="http://schemas.microsoft.com/office/powerpoint/2010/main" val="132847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David Ricardo’s “Iron Law of Wages” theorized that wages naturally tend toward a minimum level that corresponds to the subsistence needs of workers. Ricardo’s ideas were even more “dismal” than those of Malthus because he saw the working class as trapped in their subsistence-level conditions. He did not offer any convenient solutions to the cycle of poverty.</a:t>
            </a:r>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10</a:t>
            </a:fld>
            <a:endParaRPr lang="en-US"/>
          </a:p>
        </p:txBody>
      </p:sp>
    </p:spTree>
    <p:extLst>
      <p:ext uri="{BB962C8B-B14F-4D97-AF65-F5344CB8AC3E}">
        <p14:creationId xmlns:p14="http://schemas.microsoft.com/office/powerpoint/2010/main" val="329461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Karl Marx theorized that the struggle between social classes was fundamental to society. He believed that society faced a constant struggle between the rich and the working classes, and that this class division could be blamed in large part on private ownership of the means of production (e.g., corporations, factories). In order for class conflict to be resolved, Marx believed that the major means of production had to be publicly owned.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Marx had a tremendous impact on the world’s political systems. Two of his most influential writings are:</a:t>
            </a:r>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The Communist Manifesto</a:t>
            </a:r>
            <a:r>
              <a:rPr lang="en-US" sz="1200" b="0" i="0" u="none" strike="noStrike" kern="1200" dirty="0">
                <a:solidFill>
                  <a:schemeClr val="tx1"/>
                </a:solidFill>
                <a:effectLst/>
                <a:latin typeface="+mn-lt"/>
                <a:ea typeface="+mn-ea"/>
                <a:cs typeface="+mn-cs"/>
              </a:rPr>
              <a:t>, written with Friedrich Engels in 1848, the same year as the revolutionary uproar that swept across Europe.</a:t>
            </a:r>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Das Kapital (The Capital)</a:t>
            </a:r>
            <a:r>
              <a:rPr lang="en-US" sz="1200" b="0" i="0" u="none" strike="noStrike" kern="1200" dirty="0">
                <a:solidFill>
                  <a:schemeClr val="tx1"/>
                </a:solidFill>
                <a:effectLst/>
                <a:latin typeface="+mn-lt"/>
                <a:ea typeface="+mn-ea"/>
                <a:cs typeface="+mn-cs"/>
              </a:rPr>
              <a:t>, in which he outlined his economic theory in great detail.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Marx was eventually forced to move to London to avoid political persecution. He lived in poverty his entire life and died nearly penniless, despite having radically changed the political and economic foundations of Europe.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FE5AC0-7FFA-409C-B89A-B9732125B5FE}" type="slidenum">
              <a:rPr lang="en-US" smtClean="0"/>
              <a:t>11</a:t>
            </a:fld>
            <a:endParaRPr lang="en-US"/>
          </a:p>
        </p:txBody>
      </p:sp>
    </p:spTree>
    <p:extLst>
      <p:ext uri="{BB962C8B-B14F-4D97-AF65-F5344CB8AC3E}">
        <p14:creationId xmlns:p14="http://schemas.microsoft.com/office/powerpoint/2010/main" val="397985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5A05-FC9D-4ABB-B0CD-B9AB23600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70617-2D69-4A17-A46B-37FE31124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6C75E-2AA4-4BD4-8D9F-15DAAA91D27E}"/>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58EAA7C2-459F-4DF8-A414-1B749332D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31AC6-7FAD-4363-8A6F-883E4711BB73}"/>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404121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8797-4C19-49CB-91AF-B69D6D6C0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0940B-0FB2-4168-9E3E-B4E79FF11C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F3ABF-DDFC-4200-88F4-CC4B246AC295}"/>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D61FD860-6BAB-4CAA-B8EB-9BAB6D217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D07D2-D2A8-4E72-BF52-7829F586EC2F}"/>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71432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83C9D-B87C-485D-B520-68CF06B1C3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60D81-7878-4A80-82A9-E8EEFA022A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669B5-0A93-4F0C-9E97-B1A345C00B3D}"/>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7C4CB7D5-61B5-4042-85C0-6A5DC872B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83200-ED7F-4450-BBEC-787CDB18A330}"/>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245093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D53B-7224-49E3-8E99-47F35E42A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165B4-8247-4218-AD8F-FF20FE412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E8215-1C1A-43A3-8E37-A955C0B3FA79}"/>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93B5EA1E-03C8-432A-A82C-9451EAEAE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F172-7A22-4987-85D9-40246B01B067}"/>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218045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93A8-FB45-4248-93A3-71A2F74B8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9B249-051E-411F-9C4C-FA455F740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22598-64A6-4966-8B42-CF19AE59D70B}"/>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61F54BF2-1340-4ADA-BD55-22A821260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CE58-5543-4302-9F98-7A61D13438DB}"/>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28028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CEAA-4C55-4B6F-AC11-F706CEF7D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2BD59-A947-4C47-B71A-6A13EF2FA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E46E03-D371-43CF-944B-DC88C5007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270E5-4131-4993-ADEB-149FCD1D0E86}"/>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6" name="Footer Placeholder 5">
            <a:extLst>
              <a:ext uri="{FF2B5EF4-FFF2-40B4-BE49-F238E27FC236}">
                <a16:creationId xmlns:a16="http://schemas.microsoft.com/office/drawing/2014/main" id="{C06ACCC7-5443-469E-86FE-D4E9CDFEA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7CE73-BCE1-4986-BC57-5CEBE58C1224}"/>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238609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678D-6A6E-4418-A9D7-468117869A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A4440-583C-46C5-9D2A-6FB10C3BF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29B0C-03A2-4221-92BF-D33F0D4EA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BA6C46-8625-4BF1-A9C5-05BB37DA1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BCDC7-166D-4D1B-8497-C11CF2367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3E945-E71D-4CDE-8218-25F7197F1BBB}"/>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8" name="Footer Placeholder 7">
            <a:extLst>
              <a:ext uri="{FF2B5EF4-FFF2-40B4-BE49-F238E27FC236}">
                <a16:creationId xmlns:a16="http://schemas.microsoft.com/office/drawing/2014/main" id="{F8069036-23A4-4FC2-83B1-091A8A001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3232D9-75E2-480F-9348-11F80F8F961D}"/>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343620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C5AD-B777-4C42-A83E-A83C9AFD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3F490-161B-4A67-A8F9-34F8F4C85EFF}"/>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4" name="Footer Placeholder 3">
            <a:extLst>
              <a:ext uri="{FF2B5EF4-FFF2-40B4-BE49-F238E27FC236}">
                <a16:creationId xmlns:a16="http://schemas.microsoft.com/office/drawing/2014/main" id="{EC100772-7462-443C-A081-1D32B3FB6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59360-05FC-4206-A413-EEC828A7C450}"/>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226528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CCFE5-6BD4-4288-87A1-6FC340D123AD}"/>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3" name="Footer Placeholder 2">
            <a:extLst>
              <a:ext uri="{FF2B5EF4-FFF2-40B4-BE49-F238E27FC236}">
                <a16:creationId xmlns:a16="http://schemas.microsoft.com/office/drawing/2014/main" id="{92B71F78-D8B3-40F7-BF24-3BE322B537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65B45-E909-495B-96F5-156E3F6AFF2D}"/>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381796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537E-5079-4971-926A-0E88AD463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0076D-6490-4451-B1BB-F5EA25880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A67A5-9650-4FED-B7CF-75CC3B6DE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3C5E5-354F-421F-AFF3-AB966A1B2870}"/>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6" name="Footer Placeholder 5">
            <a:extLst>
              <a:ext uri="{FF2B5EF4-FFF2-40B4-BE49-F238E27FC236}">
                <a16:creationId xmlns:a16="http://schemas.microsoft.com/office/drawing/2014/main" id="{7D24DD1A-D1E5-4C1C-8E89-330176E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7397A-CE0A-4D9D-848A-1C3321F0248E}"/>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3022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AFF4-A18F-4B83-A7A0-71D90D7C0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FF6DA-5B28-4ECB-A38D-B3185C098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65CBEA-52D7-46E6-985D-CA9E25B34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E394B-F6C4-42C6-9835-F8A434581437}"/>
              </a:ext>
            </a:extLst>
          </p:cNvPr>
          <p:cNvSpPr>
            <a:spLocks noGrp="1"/>
          </p:cNvSpPr>
          <p:nvPr>
            <p:ph type="dt" sz="half" idx="10"/>
          </p:nvPr>
        </p:nvSpPr>
        <p:spPr/>
        <p:txBody>
          <a:bodyPr/>
          <a:lstStyle/>
          <a:p>
            <a:fld id="{4C942826-6E68-4BE4-9F7D-2A6E7470EDB0}" type="datetimeFigureOut">
              <a:rPr lang="en-US" smtClean="0"/>
              <a:t>3/9/2020</a:t>
            </a:fld>
            <a:endParaRPr lang="en-US"/>
          </a:p>
        </p:txBody>
      </p:sp>
      <p:sp>
        <p:nvSpPr>
          <p:cNvPr id="6" name="Footer Placeholder 5">
            <a:extLst>
              <a:ext uri="{FF2B5EF4-FFF2-40B4-BE49-F238E27FC236}">
                <a16:creationId xmlns:a16="http://schemas.microsoft.com/office/drawing/2014/main" id="{DEB3EF0E-C084-4C4B-92DA-BE620586F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CF140-50CE-4CD1-8C58-3DF02453A18B}"/>
              </a:ext>
            </a:extLst>
          </p:cNvPr>
          <p:cNvSpPr>
            <a:spLocks noGrp="1"/>
          </p:cNvSpPr>
          <p:nvPr>
            <p:ph type="sldNum" sz="quarter" idx="12"/>
          </p:nvPr>
        </p:nvSpPr>
        <p:spPr/>
        <p:txBody>
          <a:bodyPr/>
          <a:lstStyle/>
          <a:p>
            <a:fld id="{192168AD-1230-4F32-BBB1-7009C77E617B}" type="slidenum">
              <a:rPr lang="en-US" smtClean="0"/>
              <a:t>‹#›</a:t>
            </a:fld>
            <a:endParaRPr lang="en-US"/>
          </a:p>
        </p:txBody>
      </p:sp>
    </p:spTree>
    <p:extLst>
      <p:ext uri="{BB962C8B-B14F-4D97-AF65-F5344CB8AC3E}">
        <p14:creationId xmlns:p14="http://schemas.microsoft.com/office/powerpoint/2010/main" val="16823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33A68-0DD1-4ACF-9BE1-0206502F7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2FC17-B36A-4904-A994-1A0EE6A73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DC16D-F2B6-4EFD-8B86-EC25F755D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2826-6E68-4BE4-9F7D-2A6E7470EDB0}" type="datetimeFigureOut">
              <a:rPr lang="en-US" smtClean="0"/>
              <a:t>3/9/2020</a:t>
            </a:fld>
            <a:endParaRPr lang="en-US"/>
          </a:p>
        </p:txBody>
      </p:sp>
      <p:sp>
        <p:nvSpPr>
          <p:cNvPr id="5" name="Footer Placeholder 4">
            <a:extLst>
              <a:ext uri="{FF2B5EF4-FFF2-40B4-BE49-F238E27FC236}">
                <a16:creationId xmlns:a16="http://schemas.microsoft.com/office/drawing/2014/main" id="{EC81DF66-0DFC-440F-88F6-97E9F62AD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2CFB10-5251-45F5-8D72-8C461B8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68AD-1230-4F32-BBB1-7009C77E617B}" type="slidenum">
              <a:rPr lang="en-US" smtClean="0"/>
              <a:t>‹#›</a:t>
            </a:fld>
            <a:endParaRPr lang="en-US"/>
          </a:p>
        </p:txBody>
      </p:sp>
    </p:spTree>
    <p:extLst>
      <p:ext uri="{BB962C8B-B14F-4D97-AF65-F5344CB8AC3E}">
        <p14:creationId xmlns:p14="http://schemas.microsoft.com/office/powerpoint/2010/main" val="70450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017E2F9-032A-4CAE-A2E4-7465A67B7A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
            <a:extLst>
              <a:ext uri="{FF2B5EF4-FFF2-40B4-BE49-F238E27FC236}">
                <a16:creationId xmlns:a16="http://schemas.microsoft.com/office/drawing/2014/main" id="{036EB2E8-1BD0-492D-BF5A-CE0184DA76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672"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5316ED32-D562-46FD-A6C1-B0FBF4EF6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25"/>
            <a:ext cx="9681166"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85A295-195F-4AEB-9356-055C475796EB}"/>
              </a:ext>
            </a:extLst>
          </p:cNvPr>
          <p:cNvSpPr>
            <a:spLocks noGrp="1"/>
          </p:cNvSpPr>
          <p:nvPr>
            <p:ph type="ctrTitle"/>
          </p:nvPr>
        </p:nvSpPr>
        <p:spPr>
          <a:xfrm>
            <a:off x="804672" y="1823107"/>
            <a:ext cx="6547742" cy="3431023"/>
          </a:xfrm>
        </p:spPr>
        <p:txBody>
          <a:bodyPr anchor="ctr">
            <a:normAutofit/>
          </a:bodyPr>
          <a:lstStyle/>
          <a:p>
            <a:pPr algn="l"/>
            <a:r>
              <a:rPr lang="en-US">
                <a:solidFill>
                  <a:schemeClr val="bg1"/>
                </a:solidFill>
              </a:rPr>
              <a:t>Industrial Revolution</a:t>
            </a:r>
          </a:p>
        </p:txBody>
      </p:sp>
      <p:sp>
        <p:nvSpPr>
          <p:cNvPr id="3" name="Subtitle 2">
            <a:extLst>
              <a:ext uri="{FF2B5EF4-FFF2-40B4-BE49-F238E27FC236}">
                <a16:creationId xmlns:a16="http://schemas.microsoft.com/office/drawing/2014/main" id="{1FC29A22-CF39-4C3E-AC13-E5D80A3AF62E}"/>
              </a:ext>
            </a:extLst>
          </p:cNvPr>
          <p:cNvSpPr>
            <a:spLocks noGrp="1"/>
          </p:cNvSpPr>
          <p:nvPr>
            <p:ph type="subTitle" idx="1"/>
          </p:nvPr>
        </p:nvSpPr>
        <p:spPr>
          <a:xfrm>
            <a:off x="9223744" y="2710737"/>
            <a:ext cx="2163584" cy="1655762"/>
          </a:xfrm>
        </p:spPr>
        <p:txBody>
          <a:bodyPr anchor="ctr">
            <a:normAutofit/>
          </a:bodyPr>
          <a:lstStyle/>
          <a:p>
            <a:pPr algn="r"/>
            <a:r>
              <a:rPr lang="en-US" sz="2000" dirty="0">
                <a:solidFill>
                  <a:srgbClr val="FFFFFF"/>
                </a:solidFill>
              </a:rPr>
              <a:t>Part 3</a:t>
            </a:r>
          </a:p>
        </p:txBody>
      </p:sp>
    </p:spTree>
    <p:extLst>
      <p:ext uri="{BB962C8B-B14F-4D97-AF65-F5344CB8AC3E}">
        <p14:creationId xmlns:p14="http://schemas.microsoft.com/office/powerpoint/2010/main" val="174727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752E805-2656-40C6-9D15-012BEEE4B648}"/>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David Ricardo</a:t>
            </a:r>
            <a:br>
              <a:rPr lang="en-US" sz="3800">
                <a:solidFill>
                  <a:schemeClr val="bg1"/>
                </a:solidFill>
              </a:rPr>
            </a:br>
            <a:r>
              <a:rPr lang="en-US" sz="3800">
                <a:solidFill>
                  <a:schemeClr val="bg1"/>
                </a:solidFill>
              </a:rPr>
              <a:t>1772-1823</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C2DDD0-A4E0-4A2B-A260-732A83EA5DA3}"/>
              </a:ext>
            </a:extLst>
          </p:cNvPr>
          <p:cNvSpPr>
            <a:spLocks noGrp="1"/>
          </p:cNvSpPr>
          <p:nvPr>
            <p:ph idx="1"/>
          </p:nvPr>
        </p:nvSpPr>
        <p:spPr>
          <a:xfrm>
            <a:off x="897769" y="1909192"/>
            <a:ext cx="4586513" cy="3647710"/>
          </a:xfrm>
        </p:spPr>
        <p:txBody>
          <a:bodyPr>
            <a:normAutofit/>
          </a:bodyPr>
          <a:lstStyle/>
          <a:p>
            <a:pPr fontAlgn="base"/>
            <a:r>
              <a:rPr lang="en-US" sz="2400" dirty="0">
                <a:solidFill>
                  <a:schemeClr val="bg1"/>
                </a:solidFill>
              </a:rPr>
              <a:t>The “Iron Law of Wages” ​</a:t>
            </a:r>
          </a:p>
          <a:p>
            <a:pPr fontAlgn="base"/>
            <a:r>
              <a:rPr lang="en-US" sz="2400" dirty="0">
                <a:solidFill>
                  <a:schemeClr val="bg1"/>
                </a:solidFill>
              </a:rPr>
              <a:t>Wages naturally tend toward a minimum level. ​</a:t>
            </a:r>
          </a:p>
          <a:p>
            <a:pPr fontAlgn="base"/>
            <a:r>
              <a:rPr lang="en-US" sz="2400" dirty="0">
                <a:solidFill>
                  <a:schemeClr val="bg1"/>
                </a:solidFill>
              </a:rPr>
              <a:t>He saw the working class as trapped in their subsistence-level conditions  without any solution out. </a:t>
            </a:r>
          </a:p>
          <a:p>
            <a:endParaRPr lang="en-US"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870A3986-73C2-4DE7-90BB-A994C22334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1" r="-1" b="-1"/>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7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D68D4E4-5F66-4EAD-9ED8-7C34DB102BE5}"/>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Karl Marx</a:t>
            </a:r>
            <a:br>
              <a:rPr lang="en-US" sz="3800">
                <a:solidFill>
                  <a:schemeClr val="bg1"/>
                </a:solidFill>
              </a:rPr>
            </a:br>
            <a:r>
              <a:rPr lang="en-US" sz="3800">
                <a:solidFill>
                  <a:schemeClr val="bg1"/>
                </a:solidFill>
              </a:rPr>
              <a:t>1818-1883</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0AA9DDE-9D3B-483B-B256-78DEF3DBF19C}"/>
              </a:ext>
            </a:extLst>
          </p:cNvPr>
          <p:cNvSpPr/>
          <p:nvPr/>
        </p:nvSpPr>
        <p:spPr>
          <a:xfrm>
            <a:off x="897769" y="1909192"/>
            <a:ext cx="4586513" cy="3647710"/>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2400" b="0" i="0" u="none" strike="noStrike" dirty="0">
                <a:solidFill>
                  <a:schemeClr val="bg1"/>
                </a:solidFill>
                <a:effectLst/>
              </a:rPr>
              <a:t>Philosopher, social scientist, and revolutionary, Karl Marx is regarded by many as the most influential economic and social thinker of the 19th century</a:t>
            </a:r>
            <a:r>
              <a:rPr lang="en-US" sz="2400" b="0" i="0" dirty="0">
                <a:solidFill>
                  <a:schemeClr val="bg1"/>
                </a:solidFill>
                <a:effectLst/>
              </a:rPr>
              <a:t>​</a:t>
            </a:r>
          </a:p>
          <a:p>
            <a:pPr fontAlgn="base">
              <a:lnSpc>
                <a:spcPct val="90000"/>
              </a:lnSpc>
              <a:spcAft>
                <a:spcPts val="600"/>
              </a:spcAft>
            </a:pPr>
            <a:endParaRPr lang="en-US" sz="2400" b="0" i="0" dirty="0">
              <a:solidFill>
                <a:schemeClr val="bg1"/>
              </a:solidFill>
              <a:effectLst/>
            </a:endParaRPr>
          </a:p>
          <a:p>
            <a:pPr indent="-228600" fontAlgn="base">
              <a:lnSpc>
                <a:spcPct val="90000"/>
              </a:lnSpc>
              <a:spcAft>
                <a:spcPts val="600"/>
              </a:spcAft>
              <a:buFont typeface="Arial" panose="020B0604020202020204" pitchFamily="34" charset="0"/>
              <a:buChar char="•"/>
            </a:pPr>
            <a:r>
              <a:rPr lang="en-US" sz="2400" b="0" i="0" u="none" strike="noStrike" dirty="0">
                <a:solidFill>
                  <a:schemeClr val="bg1"/>
                </a:solidFill>
                <a:effectLst/>
              </a:rPr>
              <a:t>Theorized the struggle between social classes was fundamental to society</a:t>
            </a:r>
            <a:endParaRPr lang="en-US" sz="2400" b="0" i="0" dirty="0">
              <a:solidFill>
                <a:schemeClr val="bg1"/>
              </a:solidFill>
              <a:effectLst/>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B1684624-39B7-4951-AFBA-BA31ADF5327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3085"/>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5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4D66BCE-6663-4E86-80E8-D8A6CF0A5A48}"/>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Karl Marx</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8577F0-9497-4744-849F-EC731B9E30E9}"/>
              </a:ext>
            </a:extLst>
          </p:cNvPr>
          <p:cNvSpPr>
            <a:spLocks noGrp="1"/>
          </p:cNvSpPr>
          <p:nvPr>
            <p:ph idx="1"/>
          </p:nvPr>
        </p:nvSpPr>
        <p:spPr>
          <a:xfrm>
            <a:off x="897769" y="1909192"/>
            <a:ext cx="4586513" cy="3647710"/>
          </a:xfrm>
        </p:spPr>
        <p:txBody>
          <a:bodyPr>
            <a:normAutofit/>
          </a:bodyPr>
          <a:lstStyle/>
          <a:p>
            <a:pPr fontAlgn="base"/>
            <a:r>
              <a:rPr lang="en-US" sz="2000" dirty="0">
                <a:solidFill>
                  <a:schemeClr val="bg1"/>
                </a:solidFill>
              </a:rPr>
              <a:t>Class division could be blamed in large part on private ownership of the means of production.​</a:t>
            </a:r>
          </a:p>
          <a:p>
            <a:pPr fontAlgn="base"/>
            <a:r>
              <a:rPr lang="en-US" sz="2000" dirty="0">
                <a:solidFill>
                  <a:schemeClr val="bg1"/>
                </a:solidFill>
              </a:rPr>
              <a:t>Public ownership would solve problems​</a:t>
            </a:r>
          </a:p>
          <a:p>
            <a:pPr fontAlgn="base"/>
            <a:r>
              <a:rPr lang="en-US" sz="2000" dirty="0">
                <a:solidFill>
                  <a:schemeClr val="bg1"/>
                </a:solidFill>
              </a:rPr>
              <a:t>Wrote the communist manifesto in 1848.​</a:t>
            </a:r>
          </a:p>
          <a:p>
            <a:pPr fontAlgn="base"/>
            <a:r>
              <a:rPr lang="en-US" sz="2000" dirty="0">
                <a:solidFill>
                  <a:schemeClr val="bg1"/>
                </a:solidFill>
              </a:rPr>
              <a:t>Cause of many European revolutions​</a:t>
            </a:r>
          </a:p>
          <a:p>
            <a:pPr fontAlgn="base"/>
            <a:r>
              <a:rPr lang="en-US" sz="2000" dirty="0">
                <a:solidFill>
                  <a:schemeClr val="bg1"/>
                </a:solidFill>
              </a:rPr>
              <a:t>Forced to move to London, where he died penniless.</a:t>
            </a:r>
          </a:p>
          <a:p>
            <a:endParaRPr lang="en-US"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025B067C-5B18-4234-9C2A-473CCC2122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 r="-1" b="18241"/>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1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B5B0058-AF13-4859-B429-4EDDE2A26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536C00-19CE-48B1-B630-B5D6A8DACC78}"/>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Jeremy Bentham</a:t>
            </a:r>
            <a:br>
              <a:rPr lang="en-US" sz="5000">
                <a:solidFill>
                  <a:schemeClr val="bg1"/>
                </a:solidFill>
              </a:rPr>
            </a:br>
            <a:r>
              <a:rPr lang="en-US" sz="5000">
                <a:solidFill>
                  <a:schemeClr val="bg1"/>
                </a:solidFill>
              </a:rPr>
              <a:t>1748-1832</a:t>
            </a:r>
          </a:p>
        </p:txBody>
      </p:sp>
      <p:sp>
        <p:nvSpPr>
          <p:cNvPr id="3" name="Content Placeholder 2">
            <a:extLst>
              <a:ext uri="{FF2B5EF4-FFF2-40B4-BE49-F238E27FC236}">
                <a16:creationId xmlns:a16="http://schemas.microsoft.com/office/drawing/2014/main" id="{7B524FC4-124B-4E39-8756-C637698952B9}"/>
              </a:ext>
            </a:extLst>
          </p:cNvPr>
          <p:cNvSpPr>
            <a:spLocks noGrp="1"/>
          </p:cNvSpPr>
          <p:nvPr>
            <p:ph idx="1"/>
          </p:nvPr>
        </p:nvSpPr>
        <p:spPr>
          <a:xfrm>
            <a:off x="908454" y="3840156"/>
            <a:ext cx="4605340" cy="1655762"/>
          </a:xfrm>
        </p:spPr>
        <p:txBody>
          <a:bodyPr vert="horz" lIns="91440" tIns="45720" rIns="91440" bIns="45720" rtlCol="0">
            <a:normAutofit/>
          </a:bodyPr>
          <a:lstStyle/>
          <a:p>
            <a:pPr marL="0" indent="0">
              <a:buNone/>
            </a:pPr>
            <a:r>
              <a:rPr lang="en-US" sz="2400" dirty="0">
                <a:solidFill>
                  <a:schemeClr val="bg1"/>
                </a:solidFill>
              </a:rPr>
              <a:t>Utilitarianism: “The greatest good for the most people” or “The greatest good over the least pain” </a:t>
            </a:r>
          </a:p>
        </p:txBody>
      </p:sp>
      <p:pic>
        <p:nvPicPr>
          <p:cNvPr id="8194" name="Picture 2">
            <a:extLst>
              <a:ext uri="{FF2B5EF4-FFF2-40B4-BE49-F238E27FC236}">
                <a16:creationId xmlns:a16="http://schemas.microsoft.com/office/drawing/2014/main" id="{E1E1FD95-2A39-4C14-8C67-D4E3588DCFD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2991"/>
          <a:stretch/>
        </p:blipFill>
        <p:spPr bwMode="auto">
          <a:xfrm>
            <a:off x="7115177" y="115193"/>
            <a:ext cx="4950618" cy="662761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C65C03C-3F17-45DC-A1B9-35ACA43397D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A4A161CC-6DC5-4863-B213-94529D6E06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32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222" name="Rectangle 72">
            <a:extLst>
              <a:ext uri="{FF2B5EF4-FFF2-40B4-BE49-F238E27FC236}">
                <a16:creationId xmlns:a16="http://schemas.microsoft.com/office/drawing/2014/main" id="{8ABFE404-8D65-4573-A3EF-6DF477936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F87C309-099F-4795-B954-C07F4E9C0AAC}"/>
              </a:ext>
            </a:extLst>
          </p:cNvPr>
          <p:cNvSpPr>
            <a:spLocks noGrp="1"/>
          </p:cNvSpPr>
          <p:nvPr>
            <p:ph type="title"/>
          </p:nvPr>
        </p:nvSpPr>
        <p:spPr>
          <a:xfrm>
            <a:off x="673749" y="4610244"/>
            <a:ext cx="3649703" cy="1714500"/>
          </a:xfrm>
        </p:spPr>
        <p:txBody>
          <a:bodyPr>
            <a:normAutofit/>
          </a:bodyPr>
          <a:lstStyle/>
          <a:p>
            <a:r>
              <a:rPr lang="en-US" sz="2800"/>
              <a:t>Robert Owen</a:t>
            </a:r>
            <a:br>
              <a:rPr lang="en-US" sz="2800"/>
            </a:br>
            <a:r>
              <a:rPr lang="en-US" sz="2800"/>
              <a:t>1771-1858</a:t>
            </a:r>
          </a:p>
        </p:txBody>
      </p:sp>
      <p:pic>
        <p:nvPicPr>
          <p:cNvPr id="9218" name="Picture 2">
            <a:extLst>
              <a:ext uri="{FF2B5EF4-FFF2-40B4-BE49-F238E27FC236}">
                <a16:creationId xmlns:a16="http://schemas.microsoft.com/office/drawing/2014/main" id="{66EEBF55-C6A8-4FF9-BE5B-5A94086AC6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76"/>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D1858D2-380C-46EE-AA90-DDD76102B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950" b="-1"/>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9223" name="Straight Connector 74">
            <a:extLst>
              <a:ext uri="{FF2B5EF4-FFF2-40B4-BE49-F238E27FC236}">
                <a16:creationId xmlns:a16="http://schemas.microsoft.com/office/drawing/2014/main" id="{AF5191F1-A1C8-4AEE-8007-DF304E42B1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24DA4B-A4A6-4EC6-A597-CCCAE6B5A9AA}"/>
              </a:ext>
            </a:extLst>
          </p:cNvPr>
          <p:cNvSpPr>
            <a:spLocks noGrp="1"/>
          </p:cNvSpPr>
          <p:nvPr>
            <p:ph idx="1"/>
          </p:nvPr>
        </p:nvSpPr>
        <p:spPr>
          <a:xfrm>
            <a:off x="4793017" y="4750763"/>
            <a:ext cx="6725232" cy="1714500"/>
          </a:xfrm>
        </p:spPr>
        <p:txBody>
          <a:bodyPr anchor="ctr">
            <a:normAutofit/>
          </a:bodyPr>
          <a:lstStyle/>
          <a:p>
            <a:pPr fontAlgn="base"/>
            <a:r>
              <a:rPr lang="en-US" sz="1800" dirty="0"/>
              <a:t>“Utopian” (Idealistic society) socialist:​</a:t>
            </a:r>
          </a:p>
          <a:p>
            <a:pPr fontAlgn="base"/>
            <a:r>
              <a:rPr lang="en-US" sz="1800" dirty="0"/>
              <a:t>Founded New Lanark Mills in Scotland as a model cooperative factory ​</a:t>
            </a:r>
          </a:p>
          <a:p>
            <a:pPr fontAlgn="base"/>
            <a:r>
              <a:rPr lang="en-US" sz="1800" dirty="0"/>
              <a:t>Provided improved working and living conditions for all his workers.​</a:t>
            </a:r>
          </a:p>
          <a:p>
            <a:endParaRPr lang="en-US" sz="1700" dirty="0"/>
          </a:p>
        </p:txBody>
      </p:sp>
    </p:spTree>
    <p:extLst>
      <p:ext uri="{BB962C8B-B14F-4D97-AF65-F5344CB8AC3E}">
        <p14:creationId xmlns:p14="http://schemas.microsoft.com/office/powerpoint/2010/main" val="252336079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E9787A8-89C0-4D6A-9534-367091974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74" b="380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5F23413-1EFC-4D92-984C-C7C1DC9B49E7}"/>
              </a:ext>
            </a:extLst>
          </p:cNvPr>
          <p:cNvSpPr>
            <a:spLocks noGrp="1"/>
          </p:cNvSpPr>
          <p:nvPr>
            <p:ph type="title"/>
          </p:nvPr>
        </p:nvSpPr>
        <p:spPr>
          <a:xfrm>
            <a:off x="709448" y="1913950"/>
            <a:ext cx="4204137" cy="1342754"/>
          </a:xfrm>
        </p:spPr>
        <p:txBody>
          <a:bodyPr>
            <a:normAutofit/>
          </a:bodyPr>
          <a:lstStyle/>
          <a:p>
            <a:pPr algn="ctr"/>
            <a:r>
              <a:rPr lang="en-US" sz="3600"/>
              <a:t>Cultural Impact: Romanticism</a:t>
            </a:r>
          </a:p>
        </p:txBody>
      </p:sp>
      <p:cxnSp>
        <p:nvCxnSpPr>
          <p:cNvPr id="10245"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CB88A6-D9F6-4220-B044-DDB4B3570051}"/>
              </a:ext>
            </a:extLst>
          </p:cNvPr>
          <p:cNvSpPr>
            <a:spLocks noGrp="1"/>
          </p:cNvSpPr>
          <p:nvPr>
            <p:ph idx="1"/>
          </p:nvPr>
        </p:nvSpPr>
        <p:spPr>
          <a:xfrm>
            <a:off x="525516" y="3417573"/>
            <a:ext cx="4593021" cy="2619839"/>
          </a:xfrm>
        </p:spPr>
        <p:txBody>
          <a:bodyPr anchor="ctr">
            <a:normAutofit/>
          </a:bodyPr>
          <a:lstStyle/>
          <a:p>
            <a:pPr marL="0" indent="0">
              <a:buNone/>
            </a:pPr>
            <a:r>
              <a:rPr lang="en-US" sz="2000" dirty="0"/>
              <a:t>The Romantics glorified the divine power of </a:t>
            </a:r>
            <a:r>
              <a:rPr lang="en-US" sz="2000" u="sng" dirty="0"/>
              <a:t>nature</a:t>
            </a:r>
            <a:r>
              <a:rPr lang="en-US" sz="2000" dirty="0"/>
              <a:t> as a reaction to the Industrial Revolution’s achievement of controlling nature through technology.</a:t>
            </a:r>
          </a:p>
          <a:p>
            <a:endParaRPr lang="en-US" sz="1800" dirty="0"/>
          </a:p>
          <a:p>
            <a:pPr marL="0" indent="0">
              <a:buNone/>
            </a:pPr>
            <a:r>
              <a:rPr lang="en-US" sz="1800" dirty="0"/>
              <a:t>Encouraged people to commune with nature</a:t>
            </a:r>
          </a:p>
        </p:txBody>
      </p:sp>
    </p:spTree>
    <p:extLst>
      <p:ext uri="{BB962C8B-B14F-4D97-AF65-F5344CB8AC3E}">
        <p14:creationId xmlns:p14="http://schemas.microsoft.com/office/powerpoint/2010/main" val="165969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DDB1A3-09EE-4855-AB3A-5D9740AC32E4}"/>
              </a:ext>
            </a:extLst>
          </p:cNvPr>
          <p:cNvSpPr>
            <a:spLocks noGrp="1"/>
          </p:cNvSpPr>
          <p:nvPr>
            <p:ph type="title"/>
          </p:nvPr>
        </p:nvSpPr>
        <p:spPr>
          <a:xfrm>
            <a:off x="833002" y="448253"/>
            <a:ext cx="10520702" cy="1325563"/>
          </a:xfrm>
        </p:spPr>
        <p:txBody>
          <a:bodyPr>
            <a:normAutofit/>
          </a:bodyPr>
          <a:lstStyle/>
          <a:p>
            <a:r>
              <a:rPr lang="en-US" dirty="0"/>
              <a:t>Cultural Impact: Literature</a:t>
            </a:r>
          </a:p>
        </p:txBody>
      </p:sp>
      <p:sp>
        <p:nvSpPr>
          <p:cNvPr id="3" name="Content Placeholder 2">
            <a:extLst>
              <a:ext uri="{FF2B5EF4-FFF2-40B4-BE49-F238E27FC236}">
                <a16:creationId xmlns:a16="http://schemas.microsoft.com/office/drawing/2014/main" id="{EF456512-6209-4BB5-ADC2-A211A82D6122}"/>
              </a:ext>
            </a:extLst>
          </p:cNvPr>
          <p:cNvSpPr>
            <a:spLocks noGrp="1"/>
          </p:cNvSpPr>
          <p:nvPr>
            <p:ph idx="1"/>
          </p:nvPr>
        </p:nvSpPr>
        <p:spPr>
          <a:xfrm>
            <a:off x="838200" y="2191807"/>
            <a:ext cx="4936067" cy="3985155"/>
          </a:xfrm>
        </p:spPr>
        <p:txBody>
          <a:bodyPr>
            <a:normAutofit/>
          </a:bodyPr>
          <a:lstStyle/>
          <a:p>
            <a:pPr fontAlgn="base"/>
            <a:r>
              <a:rPr lang="en-US" sz="2000" dirty="0"/>
              <a:t>Defined the poverty of the Industrial Revolution with works like, </a:t>
            </a:r>
            <a:r>
              <a:rPr lang="en-US" sz="2000" i="1" dirty="0"/>
              <a:t>Hard Times, Great Expectations,</a:t>
            </a:r>
            <a:r>
              <a:rPr lang="en-US" sz="2000" dirty="0"/>
              <a:t> and</a:t>
            </a:r>
            <a:r>
              <a:rPr lang="en-US" sz="2000" i="1" dirty="0"/>
              <a:t> A Christmas Carol.</a:t>
            </a:r>
            <a:r>
              <a:rPr lang="en-US" sz="2000" dirty="0"/>
              <a:t>​</a:t>
            </a:r>
          </a:p>
          <a:p>
            <a:pPr fontAlgn="base"/>
            <a:r>
              <a:rPr lang="en-US" sz="2000" dirty="0"/>
              <a:t>His writing contained many descriptions of urban life during the Industrial Revolution and illustrated the plight of the poor. </a:t>
            </a:r>
          </a:p>
          <a:p>
            <a:endParaRPr lang="en-US" sz="2000" dirty="0"/>
          </a:p>
        </p:txBody>
      </p:sp>
      <p:pic>
        <p:nvPicPr>
          <p:cNvPr id="11266" name="Picture 2" descr="A person wearing a suit and tie&#10;&#10;Description automatically generated">
            <a:extLst>
              <a:ext uri="{FF2B5EF4-FFF2-40B4-BE49-F238E27FC236}">
                <a16:creationId xmlns:a16="http://schemas.microsoft.com/office/drawing/2014/main" id="{EC707658-4382-4FA4-86F3-9D5494F2B4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336436"/>
            <a:ext cx="4935970" cy="3695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9C7B27-B70A-4A8C-B0DA-1D46B0581A39}"/>
              </a:ext>
            </a:extLst>
          </p:cNvPr>
          <p:cNvSpPr txBox="1"/>
          <p:nvPr/>
        </p:nvSpPr>
        <p:spPr>
          <a:xfrm>
            <a:off x="7216939" y="1931408"/>
            <a:ext cx="3337560" cy="369332"/>
          </a:xfrm>
          <a:prstGeom prst="rect">
            <a:avLst/>
          </a:prstGeom>
          <a:noFill/>
        </p:spPr>
        <p:txBody>
          <a:bodyPr wrap="square" rtlCol="0">
            <a:spAutoFit/>
          </a:bodyPr>
          <a:lstStyle/>
          <a:p>
            <a:pPr algn="ctr"/>
            <a:r>
              <a:rPr lang="en-US" dirty="0"/>
              <a:t>Charles Dickens 1812-1870</a:t>
            </a:r>
          </a:p>
        </p:txBody>
      </p:sp>
    </p:spTree>
    <p:extLst>
      <p:ext uri="{BB962C8B-B14F-4D97-AF65-F5344CB8AC3E}">
        <p14:creationId xmlns:p14="http://schemas.microsoft.com/office/powerpoint/2010/main" val="21574600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E666EE-0EA7-4CA6-B620-C8FF9E9157C1}"/>
              </a:ext>
            </a:extLst>
          </p:cNvPr>
          <p:cNvSpPr>
            <a:spLocks noGrp="1"/>
          </p:cNvSpPr>
          <p:nvPr>
            <p:ph type="title"/>
          </p:nvPr>
        </p:nvSpPr>
        <p:spPr>
          <a:xfrm>
            <a:off x="863029" y="1012004"/>
            <a:ext cx="3416158" cy="4795408"/>
          </a:xfrm>
        </p:spPr>
        <p:txBody>
          <a:bodyPr>
            <a:normAutofit/>
          </a:bodyPr>
          <a:lstStyle/>
          <a:p>
            <a:r>
              <a:rPr lang="en-US">
                <a:solidFill>
                  <a:srgbClr val="FFFFFF"/>
                </a:solidFill>
              </a:rPr>
              <a:t>Effects of the I.R.</a:t>
            </a:r>
          </a:p>
        </p:txBody>
      </p:sp>
      <p:graphicFrame>
        <p:nvGraphicFramePr>
          <p:cNvPr id="5" name="Content Placeholder 2">
            <a:extLst>
              <a:ext uri="{FF2B5EF4-FFF2-40B4-BE49-F238E27FC236}">
                <a16:creationId xmlns:a16="http://schemas.microsoft.com/office/drawing/2014/main" id="{C6BCD9CE-C9DC-482A-A15B-4B3B21004628}"/>
              </a:ext>
            </a:extLst>
          </p:cNvPr>
          <p:cNvGraphicFramePr>
            <a:graphicFrameLocks noGrp="1"/>
          </p:cNvGraphicFramePr>
          <p:nvPr>
            <p:ph idx="1"/>
            <p:extLst>
              <p:ext uri="{D42A27DB-BD31-4B8C-83A1-F6EECF244321}">
                <p14:modId xmlns:p14="http://schemas.microsoft.com/office/powerpoint/2010/main" val="7184183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94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286-2132-403B-AED0-58BE24A47626}"/>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Summary</a:t>
            </a:r>
          </a:p>
        </p:txBody>
      </p:sp>
      <p:sp>
        <p:nvSpPr>
          <p:cNvPr id="3" name="Content Placeholder 2">
            <a:extLst>
              <a:ext uri="{FF2B5EF4-FFF2-40B4-BE49-F238E27FC236}">
                <a16:creationId xmlns:a16="http://schemas.microsoft.com/office/drawing/2014/main" id="{77D47D7C-1342-44D9-8CA6-2B3B5ADD5431}"/>
              </a:ext>
            </a:extLst>
          </p:cNvPr>
          <p:cNvSpPr>
            <a:spLocks noGrp="1"/>
          </p:cNvSpPr>
          <p:nvPr>
            <p:ph idx="1"/>
          </p:nvPr>
        </p:nvSpPr>
        <p:spPr>
          <a:xfrm>
            <a:off x="609600" y="5702709"/>
            <a:ext cx="10923638" cy="521109"/>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Was the Industrial Revolution more beneficial or harmful?</a:t>
            </a:r>
          </a:p>
        </p:txBody>
      </p:sp>
      <p:pic>
        <p:nvPicPr>
          <p:cNvPr id="12290" name="Picture 2">
            <a:extLst>
              <a:ext uri="{FF2B5EF4-FFF2-40B4-BE49-F238E27FC236}">
                <a16:creationId xmlns:a16="http://schemas.microsoft.com/office/drawing/2014/main" id="{1EC24845-179B-4DB5-8105-7C9233628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79"/>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9397DB86-954C-4F03-8DD7-4BC8694F4A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4"/>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12294" name="Straight Connector 72">
            <a:extLst>
              <a:ext uri="{FF2B5EF4-FFF2-40B4-BE49-F238E27FC236}">
                <a16:creationId xmlns:a16="http://schemas.microsoft.com/office/drawing/2014/main" id="{EBAD6A72-88E8-42F7-88B9-CAF744536B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5" name="Straight Connector 74">
            <a:extLst>
              <a:ext uri="{FF2B5EF4-FFF2-40B4-BE49-F238E27FC236}">
                <a16:creationId xmlns:a16="http://schemas.microsoft.com/office/drawing/2014/main"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0595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5C73-ECDD-4775-81C0-BFB8F193C646}"/>
              </a:ext>
            </a:extLst>
          </p:cNvPr>
          <p:cNvSpPr>
            <a:spLocks noGrp="1"/>
          </p:cNvSpPr>
          <p:nvPr>
            <p:ph type="title"/>
          </p:nvPr>
        </p:nvSpPr>
        <p:spPr>
          <a:xfrm>
            <a:off x="762001" y="803325"/>
            <a:ext cx="5314536" cy="1325563"/>
          </a:xfrm>
        </p:spPr>
        <p:txBody>
          <a:bodyPr>
            <a:normAutofit/>
          </a:bodyPr>
          <a:lstStyle/>
          <a:p>
            <a:r>
              <a:rPr lang="en-US" dirty="0"/>
              <a:t>The New Industrial Class Structure</a:t>
            </a:r>
          </a:p>
        </p:txBody>
      </p:sp>
      <p:sp>
        <p:nvSpPr>
          <p:cNvPr id="3" name="Content Placeholder 2">
            <a:extLst>
              <a:ext uri="{FF2B5EF4-FFF2-40B4-BE49-F238E27FC236}">
                <a16:creationId xmlns:a16="http://schemas.microsoft.com/office/drawing/2014/main" id="{A23CE2F0-9A8C-4DF0-959A-55B75259B403}"/>
              </a:ext>
            </a:extLst>
          </p:cNvPr>
          <p:cNvSpPr>
            <a:spLocks noGrp="1"/>
          </p:cNvSpPr>
          <p:nvPr>
            <p:ph idx="1"/>
          </p:nvPr>
        </p:nvSpPr>
        <p:spPr>
          <a:xfrm>
            <a:off x="762000" y="2279018"/>
            <a:ext cx="5314543" cy="3938902"/>
          </a:xfrm>
        </p:spPr>
        <p:txBody>
          <a:bodyPr anchor="t">
            <a:normAutofit/>
          </a:bodyPr>
          <a:lstStyle/>
          <a:p>
            <a:pPr marL="0" indent="0" fontAlgn="base">
              <a:buNone/>
            </a:pPr>
            <a:r>
              <a:rPr lang="en-US" sz="1800" dirty="0"/>
              <a:t>The social class structure that emerged during the Industrial Revolution can be broken down as follows:​</a:t>
            </a:r>
          </a:p>
          <a:p>
            <a:pPr fontAlgn="base"/>
            <a:r>
              <a:rPr lang="en-US" sz="1800" u="sng" dirty="0"/>
              <a:t>Upper Class</a:t>
            </a:r>
            <a:r>
              <a:rPr lang="en-US" sz="1800" dirty="0"/>
              <a:t>: Very rich industrial families; nobles​</a:t>
            </a:r>
          </a:p>
          <a:p>
            <a:pPr fontAlgn="base"/>
            <a:r>
              <a:rPr lang="en-US" sz="1800" u="sng" dirty="0"/>
              <a:t>Upper Middle Class</a:t>
            </a:r>
            <a:r>
              <a:rPr lang="en-US" sz="1800" dirty="0"/>
              <a:t>: Businesspeople and professionals, including lawyers and doctors​</a:t>
            </a:r>
          </a:p>
          <a:p>
            <a:pPr fontAlgn="base"/>
            <a:r>
              <a:rPr lang="en-US" sz="1800" u="sng" dirty="0"/>
              <a:t>Lower Middle Class</a:t>
            </a:r>
            <a:r>
              <a:rPr lang="en-US" sz="1800" dirty="0"/>
              <a:t>: Other professionals, including teachers, shop owners, and office workers​</a:t>
            </a:r>
          </a:p>
          <a:p>
            <a:pPr fontAlgn="base"/>
            <a:r>
              <a:rPr lang="en-US" sz="1800" u="sng" dirty="0"/>
              <a:t>Working Class</a:t>
            </a:r>
            <a:r>
              <a:rPr lang="en-US" sz="1800" dirty="0"/>
              <a:t>: Factory workers and small farmers​</a:t>
            </a:r>
          </a:p>
          <a:p>
            <a:pPr fontAlgn="base"/>
            <a:r>
              <a:rPr lang="en-US" sz="1800" u="sng" dirty="0"/>
              <a:t>Impoverished</a:t>
            </a:r>
            <a:r>
              <a:rPr lang="en-US" sz="1800" dirty="0"/>
              <a:t>: Itinerant workers and the unemployed​</a:t>
            </a:r>
          </a:p>
        </p:txBody>
      </p:sp>
      <p:sp>
        <p:nvSpPr>
          <p:cNvPr id="14"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6" descr="Group of People">
            <a:extLst>
              <a:ext uri="{FF2B5EF4-FFF2-40B4-BE49-F238E27FC236}">
                <a16:creationId xmlns:a16="http://schemas.microsoft.com/office/drawing/2014/main" id="{20692E0F-61CB-4981-B401-2BDAA0695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7899264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Tenement housing | capturingmoments2">
            <a:extLst>
              <a:ext uri="{FF2B5EF4-FFF2-40B4-BE49-F238E27FC236}">
                <a16:creationId xmlns:a16="http://schemas.microsoft.com/office/drawing/2014/main" id="{C48DBD3D-97B8-430E-A701-2E0CD77C4E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89"/>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653386-781A-4F24-9FEC-C1C2561CE441}"/>
              </a:ext>
            </a:extLst>
          </p:cNvPr>
          <p:cNvSpPr>
            <a:spLocks noGrp="1"/>
          </p:cNvSpPr>
          <p:nvPr>
            <p:ph type="title"/>
          </p:nvPr>
        </p:nvSpPr>
        <p:spPr>
          <a:xfrm>
            <a:off x="371029" y="1172973"/>
            <a:ext cx="3753866" cy="1124712"/>
          </a:xfrm>
        </p:spPr>
        <p:txBody>
          <a:bodyPr anchor="b">
            <a:normAutofit/>
          </a:bodyPr>
          <a:lstStyle/>
          <a:p>
            <a:r>
              <a:rPr lang="en-US" sz="3200" dirty="0"/>
              <a:t>Lower Class Housing</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07CCA8-DEF8-469B-8544-A44DE06636E2}"/>
              </a:ext>
            </a:extLst>
          </p:cNvPr>
          <p:cNvSpPr>
            <a:spLocks noGrp="1"/>
          </p:cNvSpPr>
          <p:nvPr>
            <p:ph idx="1"/>
          </p:nvPr>
        </p:nvSpPr>
        <p:spPr>
          <a:xfrm>
            <a:off x="371094" y="2718054"/>
            <a:ext cx="3438906" cy="3207258"/>
          </a:xfrm>
        </p:spPr>
        <p:txBody>
          <a:bodyPr anchor="t">
            <a:normAutofit/>
          </a:bodyPr>
          <a:lstStyle/>
          <a:p>
            <a:pPr fontAlgn="base"/>
            <a:r>
              <a:rPr lang="en-US" sz="2000" dirty="0"/>
              <a:t>In the rush to build houses for workers moving to the cities, builders quickly constructed </a:t>
            </a:r>
            <a:r>
              <a:rPr lang="en-US" sz="2000" u="sng" dirty="0"/>
              <a:t>tenements</a:t>
            </a:r>
            <a:r>
              <a:rPr lang="en-US" sz="2000" dirty="0"/>
              <a:t>. ​</a:t>
            </a:r>
          </a:p>
          <a:p>
            <a:pPr fontAlgn="base"/>
            <a:r>
              <a:rPr lang="en-US" sz="2000" dirty="0"/>
              <a:t>These row apartment houses tended to be </a:t>
            </a:r>
            <a:r>
              <a:rPr lang="en-US" sz="2000" u="sng" dirty="0"/>
              <a:t>overcrowded and unsanitary</a:t>
            </a:r>
            <a:r>
              <a:rPr lang="en-US" sz="2000" dirty="0"/>
              <a:t>, and landlords did not adequately maintain them. </a:t>
            </a:r>
          </a:p>
          <a:p>
            <a:endParaRPr lang="en-US" sz="1700" dirty="0"/>
          </a:p>
        </p:txBody>
      </p:sp>
    </p:spTree>
    <p:extLst>
      <p:ext uri="{BB962C8B-B14F-4D97-AF65-F5344CB8AC3E}">
        <p14:creationId xmlns:p14="http://schemas.microsoft.com/office/powerpoint/2010/main" val="15813864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30079A-D716-4EF5-BDA5-329F2CE429CA}"/>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Tenement Life</a:t>
            </a:r>
          </a:p>
        </p:txBody>
      </p:sp>
      <p:pic>
        <p:nvPicPr>
          <p:cNvPr id="13314" name="Picture 2" descr="Urban Conditions of the British Poor in the 1800s ...">
            <a:extLst>
              <a:ext uri="{FF2B5EF4-FFF2-40B4-BE49-F238E27FC236}">
                <a16:creationId xmlns:a16="http://schemas.microsoft.com/office/drawing/2014/main" id="{CFBC2831-38D7-4AFC-A3BA-02814E2430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96" r="-1" b="-1"/>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What 19th-century women really did | University of Cambridge">
            <a:extLst>
              <a:ext uri="{FF2B5EF4-FFF2-40B4-BE49-F238E27FC236}">
                <a16:creationId xmlns:a16="http://schemas.microsoft.com/office/drawing/2014/main" id="{93D10667-D78D-4AAB-BABF-6340F5274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99" r="2" b="2"/>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316" name="Picture 4">
            <a:extLst>
              <a:ext uri="{FF2B5EF4-FFF2-40B4-BE49-F238E27FC236}">
                <a16:creationId xmlns:a16="http://schemas.microsoft.com/office/drawing/2014/main" id="{42099B45-1F15-41FE-9211-6ADF6AA0AE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938"/>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8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C8F42D7-6B88-41B5-AEC9-DE795EDA4C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0930138-2301-4B4F-B1C0-C5B157FE71DF}"/>
              </a:ext>
            </a:extLst>
          </p:cNvPr>
          <p:cNvSpPr>
            <a:spLocks noGrp="1"/>
          </p:cNvSpPr>
          <p:nvPr>
            <p:ph type="title"/>
          </p:nvPr>
        </p:nvSpPr>
        <p:spPr>
          <a:xfrm>
            <a:off x="709448" y="1913950"/>
            <a:ext cx="4204137" cy="1342754"/>
          </a:xfrm>
        </p:spPr>
        <p:txBody>
          <a:bodyPr>
            <a:normAutofit/>
          </a:bodyPr>
          <a:lstStyle/>
          <a:p>
            <a:pPr algn="ctr"/>
            <a:r>
              <a:rPr lang="en-US" sz="3600"/>
              <a:t>Middle Class Housing</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B3454E-693C-4C15-BED2-37C828324556}"/>
              </a:ext>
            </a:extLst>
          </p:cNvPr>
          <p:cNvSpPr>
            <a:spLocks noGrp="1"/>
          </p:cNvSpPr>
          <p:nvPr>
            <p:ph idx="1"/>
          </p:nvPr>
        </p:nvSpPr>
        <p:spPr>
          <a:xfrm>
            <a:off x="709448" y="3585636"/>
            <a:ext cx="4593021" cy="2619839"/>
          </a:xfrm>
        </p:spPr>
        <p:txBody>
          <a:bodyPr anchor="ctr">
            <a:normAutofit/>
          </a:bodyPr>
          <a:lstStyle/>
          <a:p>
            <a:pPr fontAlgn="base"/>
            <a:r>
              <a:rPr lang="en-US" sz="2000" dirty="0"/>
              <a:t>Although its residents were wealthier, emerging middle class districts still suffered from the </a:t>
            </a:r>
            <a:r>
              <a:rPr lang="en-US" sz="2000" u="sng" dirty="0"/>
              <a:t>poor sanitation</a:t>
            </a:r>
            <a:r>
              <a:rPr lang="en-US" sz="2000" dirty="0"/>
              <a:t> that plagued entire cities. ​</a:t>
            </a:r>
          </a:p>
          <a:p>
            <a:pPr fontAlgn="base"/>
            <a:r>
              <a:rPr lang="en-US" sz="2000" u="sng" dirty="0"/>
              <a:t>Disease spread quickly </a:t>
            </a:r>
            <a:r>
              <a:rPr lang="en-US" sz="2000" dirty="0"/>
              <a:t>through cities, without regard to social distinctions. ​</a:t>
            </a:r>
          </a:p>
          <a:p>
            <a:pPr fontAlgn="base"/>
            <a:r>
              <a:rPr lang="en-US" sz="2000" dirty="0"/>
              <a:t>Death rates rose, average age of living dropped</a:t>
            </a:r>
          </a:p>
          <a:p>
            <a:endParaRPr lang="en-US" sz="1800" dirty="0"/>
          </a:p>
        </p:txBody>
      </p:sp>
    </p:spTree>
    <p:extLst>
      <p:ext uri="{BB962C8B-B14F-4D97-AF65-F5344CB8AC3E}">
        <p14:creationId xmlns:p14="http://schemas.microsoft.com/office/powerpoint/2010/main" val="300440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F9EF-DFFD-4F5E-86CD-A61CFC9DE690}"/>
              </a:ext>
            </a:extLst>
          </p:cNvPr>
          <p:cNvSpPr>
            <a:spLocks noGrp="1"/>
          </p:cNvSpPr>
          <p:nvPr>
            <p:ph type="title"/>
          </p:nvPr>
        </p:nvSpPr>
        <p:spPr>
          <a:xfrm>
            <a:off x="801099" y="1396289"/>
            <a:ext cx="5006336" cy="1325563"/>
          </a:xfrm>
        </p:spPr>
        <p:txBody>
          <a:bodyPr>
            <a:normAutofit/>
          </a:bodyPr>
          <a:lstStyle/>
          <a:p>
            <a:r>
              <a:rPr lang="en-US"/>
              <a:t>Methodism</a:t>
            </a:r>
            <a:endParaRPr lang="en-US" dirty="0"/>
          </a:p>
        </p:txBody>
      </p:sp>
      <p:sp>
        <p:nvSpPr>
          <p:cNvPr id="3" name="Content Placeholder 2">
            <a:extLst>
              <a:ext uri="{FF2B5EF4-FFF2-40B4-BE49-F238E27FC236}">
                <a16:creationId xmlns:a16="http://schemas.microsoft.com/office/drawing/2014/main" id="{E89D1AB9-BE96-4BBB-9958-C882DD51588E}"/>
              </a:ext>
            </a:extLst>
          </p:cNvPr>
          <p:cNvSpPr>
            <a:spLocks noGrp="1"/>
          </p:cNvSpPr>
          <p:nvPr>
            <p:ph idx="1"/>
          </p:nvPr>
        </p:nvSpPr>
        <p:spPr>
          <a:xfrm>
            <a:off x="805543" y="2871982"/>
            <a:ext cx="5006336" cy="3181684"/>
          </a:xfrm>
        </p:spPr>
        <p:txBody>
          <a:bodyPr anchor="t">
            <a:normAutofit/>
          </a:bodyPr>
          <a:lstStyle/>
          <a:p>
            <a:pPr fontAlgn="base"/>
            <a:r>
              <a:rPr lang="en-US" sz="2400" dirty="0"/>
              <a:t>Simple doctrine of “Instant salvation”​</a:t>
            </a:r>
          </a:p>
          <a:p>
            <a:pPr fontAlgn="base"/>
            <a:r>
              <a:rPr lang="en-US" sz="2400" dirty="0"/>
              <a:t>John Wesley​</a:t>
            </a:r>
          </a:p>
          <a:p>
            <a:pPr fontAlgn="base"/>
            <a:r>
              <a:rPr lang="en-US" sz="2400" dirty="0"/>
              <a:t>Comforted people who worked dangerous mine and factory jobs​</a:t>
            </a:r>
          </a:p>
          <a:p>
            <a:pPr fontAlgn="base"/>
            <a:r>
              <a:rPr lang="en-US" sz="2400" dirty="0"/>
              <a:t>Preached in English</a:t>
            </a:r>
          </a:p>
          <a:p>
            <a:endParaRPr lang="en-US" sz="1800" dirty="0"/>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14978BA-8551-4CFA-B0A1-46254AFE3B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80" b="15689"/>
          <a:stretch/>
        </p:blipFill>
        <p:spPr bwMode="auto">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87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F1F108C3-2840-4EDC-86E0-B40E589B0B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59" y="594798"/>
            <a:ext cx="2648371" cy="342350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28F7D-BB4D-49F8-B576-7D949485A4C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New Economic Theories</a:t>
            </a:r>
          </a:p>
        </p:txBody>
      </p:sp>
      <p:pic>
        <p:nvPicPr>
          <p:cNvPr id="2050" name="Picture 2">
            <a:extLst>
              <a:ext uri="{FF2B5EF4-FFF2-40B4-BE49-F238E27FC236}">
                <a16:creationId xmlns:a16="http://schemas.microsoft.com/office/drawing/2014/main" id="{56D64E2E-0FCA-4B16-9B1E-24D0A7E6FC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041" y="789991"/>
            <a:ext cx="2659472" cy="30331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1CC1712-C74E-414B-BDD0-1F90141FD5E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0143" y="578554"/>
            <a:ext cx="2646677" cy="3455991"/>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6353103E-CCAF-4ECA-B245-2753F6AEAB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25269" y="806050"/>
            <a:ext cx="2648372" cy="3045627"/>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1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A21D7F6-7822-4258-B1A0-69B471D0BAAE}"/>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Adam Smith </a:t>
            </a:r>
            <a:br>
              <a:rPr lang="en-US" sz="3800">
                <a:solidFill>
                  <a:schemeClr val="bg1"/>
                </a:solidFill>
              </a:rPr>
            </a:br>
            <a:r>
              <a:rPr lang="en-US" sz="3800">
                <a:solidFill>
                  <a:schemeClr val="bg1"/>
                </a:solidFill>
              </a:rPr>
              <a:t>1723-1790</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F30798-D132-4E8B-9A2C-A6A91AB53493}"/>
              </a:ext>
            </a:extLst>
          </p:cNvPr>
          <p:cNvSpPr>
            <a:spLocks noGrp="1"/>
          </p:cNvSpPr>
          <p:nvPr>
            <p:ph idx="1"/>
          </p:nvPr>
        </p:nvSpPr>
        <p:spPr>
          <a:xfrm>
            <a:off x="897769" y="1909192"/>
            <a:ext cx="4586513" cy="3647710"/>
          </a:xfrm>
        </p:spPr>
        <p:txBody>
          <a:bodyPr>
            <a:normAutofit/>
          </a:bodyPr>
          <a:lstStyle/>
          <a:p>
            <a:pPr fontAlgn="base"/>
            <a:r>
              <a:rPr lang="en-US" sz="2400" dirty="0">
                <a:solidFill>
                  <a:schemeClr val="bg1"/>
                </a:solidFill>
              </a:rPr>
              <a:t>Concept of the free market:​</a:t>
            </a:r>
          </a:p>
          <a:p>
            <a:pPr fontAlgn="base"/>
            <a:r>
              <a:rPr lang="en-US" sz="2400" dirty="0">
                <a:solidFill>
                  <a:schemeClr val="bg1"/>
                </a:solidFill>
              </a:rPr>
              <a:t>Self-interest guides efficient use of resources in a nation’s economy.​</a:t>
            </a:r>
          </a:p>
          <a:p>
            <a:pPr fontAlgn="base"/>
            <a:r>
              <a:rPr lang="en-US" sz="2400" dirty="0">
                <a:solidFill>
                  <a:schemeClr val="bg1"/>
                </a:solidFill>
              </a:rPr>
              <a:t>Public welfare occurs as a by-product.​</a:t>
            </a:r>
          </a:p>
          <a:p>
            <a:pPr fontAlgn="base"/>
            <a:r>
              <a:rPr lang="en-US" sz="2400" dirty="0">
                <a:solidFill>
                  <a:schemeClr val="bg1"/>
                </a:solidFill>
              </a:rPr>
              <a:t>Predicted negative outcome of industrialization.</a:t>
            </a:r>
          </a:p>
          <a:p>
            <a:endParaRPr lang="en-US"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DEE22F00-A3B0-40BE-8E44-4BBE4AA51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07"/>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9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690F095-1847-4DE0-9B28-7DF33A6141C4}"/>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Thomas Malthus</a:t>
            </a:r>
            <a:br>
              <a:rPr lang="en-US" sz="3800">
                <a:solidFill>
                  <a:schemeClr val="bg1"/>
                </a:solidFill>
              </a:rPr>
            </a:br>
            <a:r>
              <a:rPr lang="en-US" sz="3800">
                <a:solidFill>
                  <a:schemeClr val="bg1"/>
                </a:solidFill>
              </a:rPr>
              <a:t>1766-1834</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2CAF66-7E3E-4637-8310-C4E0D05D33E0}"/>
              </a:ext>
            </a:extLst>
          </p:cNvPr>
          <p:cNvSpPr>
            <a:spLocks noGrp="1"/>
          </p:cNvSpPr>
          <p:nvPr>
            <p:ph idx="1"/>
          </p:nvPr>
        </p:nvSpPr>
        <p:spPr>
          <a:xfrm>
            <a:off x="897769" y="1909192"/>
            <a:ext cx="4586513" cy="3647710"/>
          </a:xfrm>
        </p:spPr>
        <p:txBody>
          <a:bodyPr>
            <a:normAutofit/>
          </a:bodyPr>
          <a:lstStyle/>
          <a:p>
            <a:pPr fontAlgn="base"/>
            <a:r>
              <a:rPr lang="en-US" sz="2400" dirty="0">
                <a:solidFill>
                  <a:schemeClr val="bg1"/>
                </a:solidFill>
              </a:rPr>
              <a:t>Predicted that the food supply would not meet the needs of the growing population.​</a:t>
            </a:r>
          </a:p>
          <a:p>
            <a:pPr fontAlgn="base"/>
            <a:r>
              <a:rPr lang="en-US" sz="2400" dirty="0">
                <a:solidFill>
                  <a:schemeClr val="bg1"/>
                </a:solidFill>
              </a:rPr>
              <a:t>Argued that demand for food would keep the price of labor low. ​</a:t>
            </a:r>
          </a:p>
          <a:p>
            <a:pPr fontAlgn="base"/>
            <a:r>
              <a:rPr lang="en-US" sz="2400" dirty="0">
                <a:solidFill>
                  <a:schemeClr val="bg1"/>
                </a:solidFill>
              </a:rPr>
              <a:t>Only “moral restraint” could check excessive population growth. </a:t>
            </a:r>
          </a:p>
          <a:p>
            <a:endParaRPr lang="en-US"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5910B283-4789-4E44-92F8-ACD4C4009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929"/>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3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Widescreen</PresentationFormat>
  <Paragraphs>141</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Tw Cen MT</vt:lpstr>
      <vt:lpstr>Office Theme</vt:lpstr>
      <vt:lpstr>Industrial Revolution</vt:lpstr>
      <vt:lpstr>The New Industrial Class Structure</vt:lpstr>
      <vt:lpstr>Lower Class Housing</vt:lpstr>
      <vt:lpstr>Tenement Life</vt:lpstr>
      <vt:lpstr>Middle Class Housing</vt:lpstr>
      <vt:lpstr>Methodism</vt:lpstr>
      <vt:lpstr>New Economic Theories</vt:lpstr>
      <vt:lpstr>Adam Smith  1723-1790</vt:lpstr>
      <vt:lpstr>Thomas Malthus 1766-1834</vt:lpstr>
      <vt:lpstr>David Ricardo 1772-1823</vt:lpstr>
      <vt:lpstr>Karl Marx 1818-1883</vt:lpstr>
      <vt:lpstr>Karl Marx</vt:lpstr>
      <vt:lpstr>Jeremy Bentham 1748-1832</vt:lpstr>
      <vt:lpstr>Robert Owen 1771-1858</vt:lpstr>
      <vt:lpstr>Cultural Impact: Romanticism</vt:lpstr>
      <vt:lpstr>Cultural Impact: Literature</vt:lpstr>
      <vt:lpstr>Effects of the I.R.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Kingsley, Mason (king5072@vandals.uidaho.edu)</dc:creator>
  <cp:lastModifiedBy>Aaron Dail</cp:lastModifiedBy>
  <cp:revision>1</cp:revision>
  <dcterms:created xsi:type="dcterms:W3CDTF">2020-03-05T05:19:39Z</dcterms:created>
  <dcterms:modified xsi:type="dcterms:W3CDTF">2020-03-09T16:55:03Z</dcterms:modified>
</cp:coreProperties>
</file>