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handoutMasterIdLst>
    <p:handoutMasterId r:id="rId14"/>
  </p:handoutMasterIdLst>
  <p:sldIdLst>
    <p:sldId id="256" r:id="rId2"/>
    <p:sldId id="257" r:id="rId3"/>
    <p:sldId id="265" r:id="rId4"/>
    <p:sldId id="266" r:id="rId5"/>
    <p:sldId id="261" r:id="rId6"/>
    <p:sldId id="269" r:id="rId7"/>
    <p:sldId id="271" r:id="rId8"/>
    <p:sldId id="262" r:id="rId9"/>
    <p:sldId id="272" r:id="rId10"/>
    <p:sldId id="263" r:id="rId11"/>
    <p:sldId id="268"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outline"/>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188" autoAdjust="0"/>
  </p:normalViewPr>
  <p:slideViewPr>
    <p:cSldViewPr snapToGrid="0" snapToObjects="1">
      <p:cViewPr varScale="1">
        <p:scale>
          <a:sx n="52" d="100"/>
          <a:sy n="52" d="100"/>
        </p:scale>
        <p:origin x="1500"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B37D081-A3D7-0241-8466-DB97CC2AF027}" type="datetimeFigureOut">
              <a:rPr lang="en-US" smtClean="0"/>
              <a:t>2/8/2018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33D90E8-1AA3-8248-882C-2DA73F98F5D7}" type="slidenum">
              <a:rPr lang="en-US" smtClean="0"/>
              <a:t>‹#›</a:t>
            </a:fld>
            <a:endParaRPr lang="en-US"/>
          </a:p>
        </p:txBody>
      </p:sp>
    </p:spTree>
    <p:extLst>
      <p:ext uri="{BB962C8B-B14F-4D97-AF65-F5344CB8AC3E}">
        <p14:creationId xmlns:p14="http://schemas.microsoft.com/office/powerpoint/2010/main" val="26097302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E895BB-4DFA-2242-B345-E6BABE6E4233}" type="datetimeFigureOut">
              <a:rPr lang="en-US" smtClean="0"/>
              <a:t>2/8/2018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EA952B-19A6-BE48-9BEC-08FC9C873F8B}" type="slidenum">
              <a:rPr lang="en-US" smtClean="0"/>
              <a:t>‹#›</a:t>
            </a:fld>
            <a:endParaRPr lang="en-US"/>
          </a:p>
        </p:txBody>
      </p:sp>
    </p:spTree>
    <p:extLst>
      <p:ext uri="{BB962C8B-B14F-4D97-AF65-F5344CB8AC3E}">
        <p14:creationId xmlns:p14="http://schemas.microsoft.com/office/powerpoint/2010/main" val="319989589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kern="1200" dirty="0" smtClean="0">
                <a:solidFill>
                  <a:schemeClr val="tx1"/>
                </a:solidFill>
                <a:effectLst/>
                <a:latin typeface="+mn-lt"/>
                <a:ea typeface="+mn-ea"/>
                <a:cs typeface="+mn-cs"/>
              </a:rPr>
              <a:t>Sans-Culottes (san-</a:t>
            </a:r>
            <a:r>
              <a:rPr lang="en-US" sz="1200" kern="1200" dirty="0" err="1" smtClean="0">
                <a:solidFill>
                  <a:schemeClr val="tx1"/>
                </a:solidFill>
                <a:effectLst/>
                <a:latin typeface="+mn-lt"/>
                <a:ea typeface="+mn-ea"/>
                <a:cs typeface="+mn-cs"/>
              </a:rPr>
              <a:t>quu</a:t>
            </a:r>
            <a:r>
              <a:rPr lang="en-US" sz="1200" kern="1200" dirty="0" smtClean="0">
                <a:solidFill>
                  <a:schemeClr val="tx1"/>
                </a:solidFill>
                <a:effectLst/>
                <a:latin typeface="+mn-lt"/>
                <a:ea typeface="+mn-ea"/>
                <a:cs typeface="+mn-cs"/>
              </a:rPr>
              <a:t>-lot) – The sans-culottes (literally meaning “without culottes” which means people who wore trousers and not the knee breeches worn by the nobility called culottes). </a:t>
            </a:r>
          </a:p>
          <a:p>
            <a:pPr marL="171450" indent="-171450">
              <a:buFont typeface="Arial"/>
              <a:buChar char="•"/>
            </a:pPr>
            <a:r>
              <a:rPr lang="en-US" sz="1200" kern="1200" dirty="0" smtClean="0">
                <a:solidFill>
                  <a:schemeClr val="tx1"/>
                </a:solidFill>
                <a:effectLst/>
                <a:latin typeface="+mn-lt"/>
                <a:ea typeface="+mn-ea"/>
                <a:cs typeface="+mn-cs"/>
              </a:rPr>
              <a:t>They were urban workers such as shopkeepers, artisans, and wage earners. </a:t>
            </a:r>
          </a:p>
          <a:p>
            <a:pPr marL="171450" indent="-171450">
              <a:buFont typeface="Arial"/>
              <a:buChar char="•"/>
            </a:pPr>
            <a:r>
              <a:rPr lang="en-US" sz="1200" kern="1200" dirty="0" smtClean="0">
                <a:solidFill>
                  <a:schemeClr val="tx1"/>
                </a:solidFill>
                <a:effectLst/>
                <a:latin typeface="+mn-lt"/>
                <a:ea typeface="+mn-ea"/>
                <a:cs typeface="+mn-cs"/>
              </a:rPr>
              <a:t>They wanted economic equality through wage increases, price controls on food, higher taxes for the rich, and land redistribution. </a:t>
            </a:r>
          </a:p>
          <a:p>
            <a:pPr marL="171450" indent="-171450">
              <a:buFont typeface="Arial"/>
              <a:buChar char="•"/>
            </a:pPr>
            <a:r>
              <a:rPr lang="en-US" sz="1200" kern="1200" dirty="0" smtClean="0">
                <a:solidFill>
                  <a:schemeClr val="tx1"/>
                </a:solidFill>
                <a:effectLst/>
                <a:latin typeface="+mn-lt"/>
                <a:ea typeface="+mn-ea"/>
                <a:cs typeface="+mn-cs"/>
              </a:rPr>
              <a:t>They supported a nation of small shopkeepers and small farms. </a:t>
            </a:r>
          </a:p>
          <a:p>
            <a:pPr marL="171450" indent="-171450">
              <a:buFont typeface="Arial"/>
              <a:buChar char="•"/>
            </a:pPr>
            <a:r>
              <a:rPr lang="en-US" sz="1200" kern="1200" dirty="0" smtClean="0">
                <a:solidFill>
                  <a:schemeClr val="tx1"/>
                </a:solidFill>
                <a:effectLst/>
                <a:latin typeface="+mn-lt"/>
                <a:ea typeface="+mn-ea"/>
                <a:cs typeface="+mn-cs"/>
              </a:rPr>
              <a:t>They also supported a democratic republic that gave all men the right to vote no matter what their economic status was.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C8EA952B-19A6-BE48-9BEC-08FC9C873F8B}" type="slidenum">
              <a:rPr lang="en-US" smtClean="0"/>
              <a:t>2</a:t>
            </a:fld>
            <a:endParaRPr lang="en-US"/>
          </a:p>
        </p:txBody>
      </p:sp>
    </p:spTree>
    <p:extLst>
      <p:ext uri="{BB962C8B-B14F-4D97-AF65-F5344CB8AC3E}">
        <p14:creationId xmlns:p14="http://schemas.microsoft.com/office/powerpoint/2010/main" val="3497483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kern="1200" dirty="0" smtClean="0">
                <a:solidFill>
                  <a:schemeClr val="tx1"/>
                </a:solidFill>
                <a:effectLst/>
                <a:latin typeface="+mn-lt"/>
                <a:ea typeface="+mn-ea"/>
                <a:cs typeface="+mn-cs"/>
              </a:rPr>
              <a:t>Jacobins – In 1793, the Jacobins gain support from the sans-culottes. </a:t>
            </a:r>
          </a:p>
          <a:p>
            <a:pPr marL="171450" indent="-171450">
              <a:buFont typeface="Arial"/>
              <a:buChar char="•"/>
            </a:pPr>
            <a:r>
              <a:rPr lang="en-US" sz="1200" kern="1200" dirty="0" smtClean="0">
                <a:solidFill>
                  <a:schemeClr val="tx1"/>
                </a:solidFill>
                <a:effectLst/>
                <a:latin typeface="+mn-lt"/>
                <a:ea typeface="+mn-ea"/>
                <a:cs typeface="+mn-cs"/>
              </a:rPr>
              <a:t>The Jacobins wanted government action to deal with the economic crisis and the war; this caused the sans-culottes to support them. </a:t>
            </a:r>
          </a:p>
        </p:txBody>
      </p:sp>
      <p:sp>
        <p:nvSpPr>
          <p:cNvPr id="4" name="Slide Number Placeholder 3"/>
          <p:cNvSpPr>
            <a:spLocks noGrp="1"/>
          </p:cNvSpPr>
          <p:nvPr>
            <p:ph type="sldNum" sz="quarter" idx="10"/>
          </p:nvPr>
        </p:nvSpPr>
        <p:spPr/>
        <p:txBody>
          <a:bodyPr/>
          <a:lstStyle/>
          <a:p>
            <a:fld id="{C8EA952B-19A6-BE48-9BEC-08FC9C873F8B}" type="slidenum">
              <a:rPr lang="en-US" smtClean="0"/>
              <a:t>3</a:t>
            </a:fld>
            <a:endParaRPr lang="en-US"/>
          </a:p>
        </p:txBody>
      </p:sp>
    </p:spTree>
    <p:extLst>
      <p:ext uri="{BB962C8B-B14F-4D97-AF65-F5344CB8AC3E}">
        <p14:creationId xmlns:p14="http://schemas.microsoft.com/office/powerpoint/2010/main" val="4141348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The Jacobins gained control of the Revolutionary government and set up a cabinet within the government called the “Committee of Public Safety” which was designed to organize the nation’s defenses, foreign policy, supervise government officials, order arrests, and impose central government control throughout France.</a:t>
            </a:r>
            <a:r>
              <a:rPr lang="en-US" dirty="0" smtClean="0">
                <a:effectLst/>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C8EA952B-19A6-BE48-9BEC-08FC9C873F8B}" type="slidenum">
              <a:rPr lang="en-US" smtClean="0"/>
              <a:t>4</a:t>
            </a:fld>
            <a:endParaRPr lang="en-US"/>
          </a:p>
        </p:txBody>
      </p:sp>
    </p:spTree>
    <p:extLst>
      <p:ext uri="{BB962C8B-B14F-4D97-AF65-F5344CB8AC3E}">
        <p14:creationId xmlns:p14="http://schemas.microsoft.com/office/powerpoint/2010/main" val="3069110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kern="1200" dirty="0" smtClean="0">
                <a:solidFill>
                  <a:schemeClr val="tx1"/>
                </a:solidFill>
                <a:effectLst/>
                <a:latin typeface="+mn-lt"/>
                <a:ea typeface="+mn-ea"/>
                <a:cs typeface="+mn-cs"/>
              </a:rPr>
              <a:t>Robespierre – A Jacobin that was a part of the “Committee of Public Safety.” He helped temporarily suspend the French Republic in order to save it. </a:t>
            </a:r>
          </a:p>
          <a:p>
            <a:pPr marL="171450" indent="-171450">
              <a:buFont typeface="Arial"/>
              <a:buChar char="•"/>
            </a:pPr>
            <a:r>
              <a:rPr lang="en-US" sz="1200" kern="1200" dirty="0" smtClean="0">
                <a:solidFill>
                  <a:schemeClr val="tx1"/>
                </a:solidFill>
                <a:effectLst/>
                <a:latin typeface="+mn-lt"/>
                <a:ea typeface="+mn-ea"/>
                <a:cs typeface="+mn-cs"/>
              </a:rPr>
              <a:t>The Committee of Public Safety under his leadership became a dictatorial oligarchy that centralized the power in France. </a:t>
            </a:r>
          </a:p>
          <a:p>
            <a:pPr marL="171450" indent="-171450">
              <a:buFont typeface="Arial"/>
              <a:buChar char="•"/>
            </a:pPr>
            <a:r>
              <a:rPr lang="en-US" sz="1200" kern="1200" dirty="0" smtClean="0">
                <a:solidFill>
                  <a:schemeClr val="tx1"/>
                </a:solidFill>
                <a:effectLst/>
                <a:latin typeface="+mn-lt"/>
                <a:ea typeface="+mn-ea"/>
                <a:cs typeface="+mn-cs"/>
              </a:rPr>
              <a:t>Robespierre believed in Rousseau’s idea of the “General Will,” and Robespierre believed that anyone against the Republic and the Revolution is against the General Will and must be executed. </a:t>
            </a:r>
          </a:p>
          <a:p>
            <a:pPr marL="171450" indent="-171450">
              <a:buFont typeface="Arial"/>
              <a:buChar char="•"/>
            </a:pPr>
            <a:r>
              <a:rPr lang="en-US" sz="1200" kern="1200" dirty="0" smtClean="0">
                <a:solidFill>
                  <a:schemeClr val="tx1"/>
                </a:solidFill>
                <a:effectLst/>
                <a:latin typeface="+mn-lt"/>
                <a:ea typeface="+mn-ea"/>
                <a:cs typeface="+mn-cs"/>
              </a:rPr>
              <a:t>Robespierre and the Committee of Public Safety saw their actions using the guillotine necessary to save the republic and its revolutionary ideals; they believed they knew what was best for France and that their beliefs was the General Will for France, so if people opposed or disagreed with them, then those people were going against the General Will and must be eliminated in order for the French Republic to prosper. </a:t>
            </a:r>
            <a:endParaRPr lang="en-US" dirty="0"/>
          </a:p>
        </p:txBody>
      </p:sp>
      <p:sp>
        <p:nvSpPr>
          <p:cNvPr id="4" name="Slide Number Placeholder 3"/>
          <p:cNvSpPr>
            <a:spLocks noGrp="1"/>
          </p:cNvSpPr>
          <p:nvPr>
            <p:ph type="sldNum" sz="quarter" idx="10"/>
          </p:nvPr>
        </p:nvSpPr>
        <p:spPr/>
        <p:txBody>
          <a:bodyPr/>
          <a:lstStyle/>
          <a:p>
            <a:fld id="{C8EA952B-19A6-BE48-9BEC-08FC9C873F8B}" type="slidenum">
              <a:rPr lang="en-US" smtClean="0"/>
              <a:t>5</a:t>
            </a:fld>
            <a:endParaRPr lang="en-US"/>
          </a:p>
        </p:txBody>
      </p:sp>
    </p:spTree>
    <p:extLst>
      <p:ext uri="{BB962C8B-B14F-4D97-AF65-F5344CB8AC3E}">
        <p14:creationId xmlns:p14="http://schemas.microsoft.com/office/powerpoint/2010/main" val="3840562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EA952B-19A6-BE48-9BEC-08FC9C873F8B}" type="slidenum">
              <a:rPr lang="en-US" smtClean="0"/>
              <a:t>6</a:t>
            </a:fld>
            <a:endParaRPr lang="en-US"/>
          </a:p>
        </p:txBody>
      </p:sp>
    </p:spTree>
    <p:extLst>
      <p:ext uri="{BB962C8B-B14F-4D97-AF65-F5344CB8AC3E}">
        <p14:creationId xmlns:p14="http://schemas.microsoft.com/office/powerpoint/2010/main" val="3255566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kern="1200" dirty="0" smtClean="0">
                <a:solidFill>
                  <a:schemeClr val="tx1"/>
                </a:solidFill>
                <a:effectLst/>
                <a:latin typeface="+mn-lt"/>
                <a:ea typeface="+mn-ea"/>
                <a:cs typeface="+mn-cs"/>
              </a:rPr>
              <a:t>To save the Republic Robespierre and the Committee of Public Safety executed, using the guillotine, opposing political forces, counterrevolutionaries (nobles, priests, and peasants), people who wanted to make peace with the foreign invaders, and sans-culottes, the very supporters who helped bring the Jacobins to power, because the Committee of Public Safety saw that they could undermine central authority and cause anarchy. </a:t>
            </a:r>
          </a:p>
          <a:p>
            <a:pPr marL="171450" indent="-171450">
              <a:buFont typeface="Arial"/>
              <a:buChar char="•"/>
            </a:pPr>
            <a:r>
              <a:rPr lang="en-US" sz="1200" kern="1200" dirty="0" smtClean="0">
                <a:solidFill>
                  <a:schemeClr val="tx1"/>
                </a:solidFill>
                <a:effectLst/>
                <a:latin typeface="+mn-lt"/>
                <a:ea typeface="+mn-ea"/>
                <a:cs typeface="+mn-cs"/>
              </a:rPr>
              <a:t>Killed</a:t>
            </a:r>
            <a:r>
              <a:rPr lang="en-US" sz="1200" kern="1200" baseline="0" dirty="0" smtClean="0">
                <a:solidFill>
                  <a:schemeClr val="tx1"/>
                </a:solidFill>
                <a:effectLst/>
                <a:latin typeface="+mn-lt"/>
                <a:ea typeface="+mn-ea"/>
                <a:cs typeface="+mn-cs"/>
              </a:rPr>
              <a:t> over 40,000 people</a:t>
            </a:r>
            <a:endParaRPr lang="en-US" dirty="0"/>
          </a:p>
        </p:txBody>
      </p:sp>
      <p:sp>
        <p:nvSpPr>
          <p:cNvPr id="4" name="Slide Number Placeholder 3"/>
          <p:cNvSpPr>
            <a:spLocks noGrp="1"/>
          </p:cNvSpPr>
          <p:nvPr>
            <p:ph type="sldNum" sz="quarter" idx="10"/>
          </p:nvPr>
        </p:nvSpPr>
        <p:spPr/>
        <p:txBody>
          <a:bodyPr/>
          <a:lstStyle/>
          <a:p>
            <a:fld id="{C8EA952B-19A6-BE48-9BEC-08FC9C873F8B}" type="slidenum">
              <a:rPr lang="en-US" smtClean="0"/>
              <a:t>8</a:t>
            </a:fld>
            <a:endParaRPr lang="en-US"/>
          </a:p>
        </p:txBody>
      </p:sp>
    </p:spTree>
    <p:extLst>
      <p:ext uri="{BB962C8B-B14F-4D97-AF65-F5344CB8AC3E}">
        <p14:creationId xmlns:p14="http://schemas.microsoft.com/office/powerpoint/2010/main" val="4201635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kern="1200" dirty="0" smtClean="0">
                <a:solidFill>
                  <a:schemeClr val="tx1"/>
                </a:solidFill>
                <a:effectLst/>
                <a:latin typeface="+mn-lt"/>
                <a:ea typeface="+mn-ea"/>
                <a:cs typeface="+mn-cs"/>
              </a:rPr>
              <a:t>Fall of Robespierre – On July 28, 1794 the guillotine executes Robespierre. </a:t>
            </a:r>
          </a:p>
          <a:p>
            <a:pPr marL="171450" indent="-171450">
              <a:buFont typeface="Arial"/>
              <a:buChar char="•"/>
            </a:pPr>
            <a:r>
              <a:rPr lang="en-US" sz="1200" kern="1200" dirty="0" smtClean="0">
                <a:solidFill>
                  <a:schemeClr val="tx1"/>
                </a:solidFill>
                <a:effectLst/>
                <a:latin typeface="+mn-lt"/>
                <a:ea typeface="+mn-ea"/>
                <a:cs typeface="+mn-cs"/>
              </a:rPr>
              <a:t>Before this, the actions by the Committee of Public Safety helped ended the threat of a foreign invasion and the counterrevolution from ending the republic. </a:t>
            </a:r>
          </a:p>
          <a:p>
            <a:pPr marL="171450" indent="-171450">
              <a:buFont typeface="Arial"/>
              <a:buChar char="•"/>
            </a:pPr>
            <a:r>
              <a:rPr lang="en-US" sz="1200" kern="1200" dirty="0" smtClean="0">
                <a:solidFill>
                  <a:schemeClr val="tx1"/>
                </a:solidFill>
                <a:effectLst/>
                <a:latin typeface="+mn-lt"/>
                <a:ea typeface="+mn-ea"/>
                <a:cs typeface="+mn-cs"/>
              </a:rPr>
              <a:t>With no threat, Robespierre and the Jacobins lost their support. Robespierre’s opponents feared that they might be executed arrested Robespierre and executed him with the guillotine. The Revolution became more moderate after this, but many Jacobin supporters were executed throughout France in the years proceeding Robespierre’s death. </a:t>
            </a:r>
            <a:endParaRPr lang="en-US" dirty="0"/>
          </a:p>
        </p:txBody>
      </p:sp>
      <p:sp>
        <p:nvSpPr>
          <p:cNvPr id="4" name="Slide Number Placeholder 3"/>
          <p:cNvSpPr>
            <a:spLocks noGrp="1"/>
          </p:cNvSpPr>
          <p:nvPr>
            <p:ph type="sldNum" sz="quarter" idx="10"/>
          </p:nvPr>
        </p:nvSpPr>
        <p:spPr/>
        <p:txBody>
          <a:bodyPr/>
          <a:lstStyle/>
          <a:p>
            <a:fld id="{C8EA952B-19A6-BE48-9BEC-08FC9C873F8B}" type="slidenum">
              <a:rPr lang="en-US" smtClean="0"/>
              <a:t>10</a:t>
            </a:fld>
            <a:endParaRPr lang="en-US"/>
          </a:p>
        </p:txBody>
      </p:sp>
    </p:spTree>
    <p:extLst>
      <p:ext uri="{BB962C8B-B14F-4D97-AF65-F5344CB8AC3E}">
        <p14:creationId xmlns:p14="http://schemas.microsoft.com/office/powerpoint/2010/main" val="1432578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2DF66AD8-BC4A-4004-9882-414398D930CA}" type="datetimeFigureOut">
              <a:rPr lang="en-US" smtClean="0"/>
              <a:t>2/8/2018</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2DF66AD8-BC4A-4004-9882-414398D930CA}"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DF66AD8-BC4A-4004-9882-414398D930CA}" type="datetimeFigureOut">
              <a:rPr lang="en-US" smtClean="0"/>
              <a:t>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66AD8-BC4A-4004-9882-414398D930CA}" type="datetimeFigureOut">
              <a:rPr lang="en-US" smtClean="0"/>
              <a:t>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2DF66AD8-BC4A-4004-9882-414398D930CA}" type="datetimeFigureOut">
              <a:rPr lang="en-US" smtClean="0"/>
              <a:t>2/8/2018</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2DF66AD8-BC4A-4004-9882-414398D930CA}" type="datetimeFigureOut">
              <a:rPr lang="en-US" smtClean="0"/>
              <a:t>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D2C864-9362-43C7-A136-D9C41D93A96D}"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8.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2DF66AD8-BC4A-4004-9882-414398D930CA}" type="datetimeFigureOut">
              <a:rPr lang="en-US" smtClean="0"/>
              <a:t>2/8/2018</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B9D2C864-9362-43C7-A136-D9C41D93A96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u="sng" dirty="0" smtClean="0"/>
              <a:t>Reign of Terror </a:t>
            </a:r>
            <a:r>
              <a:rPr lang="en-US" dirty="0" smtClean="0"/>
              <a:t/>
            </a:r>
            <a:br>
              <a:rPr lang="en-US" dirty="0" smtClean="0"/>
            </a:br>
            <a:r>
              <a:rPr lang="en-US" sz="3000" b="1" dirty="0" smtClean="0"/>
              <a:t>(Radical Stage of the French Revolution)</a:t>
            </a:r>
            <a:endParaRPr lang="en-US" sz="3000" b="1" dirty="0"/>
          </a:p>
        </p:txBody>
      </p:sp>
      <p:sp>
        <p:nvSpPr>
          <p:cNvPr id="3" name="Subtitle 2"/>
          <p:cNvSpPr>
            <a:spLocks noGrp="1"/>
          </p:cNvSpPr>
          <p:nvPr>
            <p:ph type="subTitle" idx="1"/>
          </p:nvPr>
        </p:nvSpPr>
        <p:spPr/>
        <p:txBody>
          <a:bodyPr/>
          <a:lstStyle/>
          <a:p>
            <a:r>
              <a:rPr lang="en-US" dirty="0" smtClean="0"/>
              <a:t>1792-1794</a:t>
            </a:r>
            <a:endParaRPr lang="en-US" dirty="0"/>
          </a:p>
        </p:txBody>
      </p:sp>
    </p:spTree>
    <p:extLst>
      <p:ext uri="{BB962C8B-B14F-4D97-AF65-F5344CB8AC3E}">
        <p14:creationId xmlns:p14="http://schemas.microsoft.com/office/powerpoint/2010/main" val="8070846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9056"/>
            <a:ext cx="7313613" cy="1053329"/>
          </a:xfrm>
        </p:spPr>
        <p:txBody>
          <a:bodyPr/>
          <a:lstStyle/>
          <a:p>
            <a:r>
              <a:rPr lang="en-US" dirty="0" smtClean="0"/>
              <a:t>End of the Terror</a:t>
            </a:r>
            <a:br>
              <a:rPr lang="en-US" dirty="0" smtClean="0"/>
            </a:br>
            <a:r>
              <a:rPr lang="en-US" sz="2400" dirty="0" smtClean="0"/>
              <a:t>(Robespierre’s Downfall)</a:t>
            </a:r>
            <a:endParaRPr lang="en-US" sz="2400" dirty="0"/>
          </a:p>
        </p:txBody>
      </p:sp>
      <p:sp>
        <p:nvSpPr>
          <p:cNvPr id="3" name="Content Placeholder 2"/>
          <p:cNvSpPr>
            <a:spLocks noGrp="1"/>
          </p:cNvSpPr>
          <p:nvPr>
            <p:ph idx="1"/>
          </p:nvPr>
        </p:nvSpPr>
        <p:spPr>
          <a:xfrm>
            <a:off x="235154" y="1173944"/>
            <a:ext cx="3961038" cy="5506836"/>
          </a:xfrm>
        </p:spPr>
        <p:txBody>
          <a:bodyPr>
            <a:normAutofit lnSpcReduction="10000"/>
          </a:bodyPr>
          <a:lstStyle/>
          <a:p>
            <a:r>
              <a:rPr lang="en-US" dirty="0"/>
              <a:t>SUCCESS!</a:t>
            </a:r>
          </a:p>
          <a:p>
            <a:pPr lvl="1"/>
            <a:r>
              <a:rPr lang="en-US" dirty="0"/>
              <a:t>Counterrevolution oppressed!</a:t>
            </a:r>
          </a:p>
          <a:p>
            <a:pPr lvl="1"/>
            <a:r>
              <a:rPr lang="en-US" dirty="0"/>
              <a:t>Winning war against Austria &amp; Prussia</a:t>
            </a:r>
            <a:r>
              <a:rPr lang="en-US" dirty="0" smtClean="0"/>
              <a:t>!</a:t>
            </a:r>
          </a:p>
          <a:p>
            <a:r>
              <a:rPr lang="en-US" dirty="0" smtClean="0"/>
              <a:t>Robespierre executed some members of the Committee of Public Safety for disagreeing with him</a:t>
            </a:r>
          </a:p>
          <a:p>
            <a:r>
              <a:rPr lang="en-US" dirty="0"/>
              <a:t>No more </a:t>
            </a:r>
            <a:r>
              <a:rPr lang="en-US" dirty="0" smtClean="0"/>
              <a:t>crisis = No need to take radical actions</a:t>
            </a:r>
          </a:p>
          <a:p>
            <a:r>
              <a:rPr lang="en-US" dirty="0" smtClean="0"/>
              <a:t>Robespierre is executed (July 1794)</a:t>
            </a:r>
          </a:p>
        </p:txBody>
      </p:sp>
      <p:pic>
        <p:nvPicPr>
          <p:cNvPr id="4" name="Picture 3"/>
          <p:cNvPicPr>
            <a:picLocks noChangeAspect="1"/>
          </p:cNvPicPr>
          <p:nvPr/>
        </p:nvPicPr>
        <p:blipFill>
          <a:blip r:embed="rId3"/>
          <a:stretch>
            <a:fillRect/>
          </a:stretch>
        </p:blipFill>
        <p:spPr>
          <a:xfrm>
            <a:off x="5109122" y="1173944"/>
            <a:ext cx="3717060" cy="4948749"/>
          </a:xfrm>
          <a:prstGeom prst="rect">
            <a:avLst/>
          </a:prstGeom>
        </p:spPr>
      </p:pic>
    </p:spTree>
    <p:extLst>
      <p:ext uri="{BB962C8B-B14F-4D97-AF65-F5344CB8AC3E}">
        <p14:creationId xmlns:p14="http://schemas.microsoft.com/office/powerpoint/2010/main" val="28465750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76824"/>
            <a:ext cx="7313613" cy="1194775"/>
          </a:xfrm>
        </p:spPr>
        <p:txBody>
          <a:bodyPr/>
          <a:lstStyle/>
          <a:p>
            <a:r>
              <a:rPr lang="en-US" dirty="0" smtClean="0"/>
              <a:t>Constructed Response</a:t>
            </a:r>
            <a:br>
              <a:rPr lang="en-US" dirty="0" smtClean="0"/>
            </a:br>
            <a:r>
              <a:rPr lang="en-US" sz="2400" dirty="0" smtClean="0"/>
              <a:t>(see </a:t>
            </a:r>
            <a:r>
              <a:rPr lang="en-US" sz="2400" i="1" dirty="0" smtClean="0"/>
              <a:t>Reign of Terror Worksheet)</a:t>
            </a:r>
            <a:endParaRPr lang="en-US" sz="2400" dirty="0"/>
          </a:p>
        </p:txBody>
      </p:sp>
      <p:sp>
        <p:nvSpPr>
          <p:cNvPr id="3" name="Content Placeholder 2"/>
          <p:cNvSpPr>
            <a:spLocks noGrp="1"/>
          </p:cNvSpPr>
          <p:nvPr>
            <p:ph idx="1"/>
          </p:nvPr>
        </p:nvSpPr>
        <p:spPr>
          <a:xfrm>
            <a:off x="578786" y="1591427"/>
            <a:ext cx="8038680" cy="5111852"/>
          </a:xfrm>
        </p:spPr>
        <p:txBody>
          <a:bodyPr>
            <a:normAutofit/>
          </a:bodyPr>
          <a:lstStyle/>
          <a:p>
            <a:r>
              <a:rPr lang="en-US" dirty="0"/>
              <a:t>Maximilian Robespierre and the Jacobins successfully saved the Republic and the all of the changes that the revolution created! They pushed back the invading forces of the Austrian &amp; Prussian armies, and suppressed the </a:t>
            </a:r>
            <a:r>
              <a:rPr lang="en-US" dirty="0" smtClean="0"/>
              <a:t>counterrevolution. However </a:t>
            </a:r>
            <a:r>
              <a:rPr lang="en-US" dirty="0"/>
              <a:t>in order to accomplish their </a:t>
            </a:r>
            <a:r>
              <a:rPr lang="en-US" dirty="0" smtClean="0"/>
              <a:t>successes, </a:t>
            </a:r>
            <a:r>
              <a:rPr lang="en-US" dirty="0"/>
              <a:t>they ruled as a dictatorial government, suspended liberty and other rights, and executed over </a:t>
            </a:r>
            <a:r>
              <a:rPr lang="en-US" dirty="0" smtClean="0"/>
              <a:t>40,000 </a:t>
            </a:r>
            <a:r>
              <a:rPr lang="en-US" dirty="0"/>
              <a:t>people using the guillotine. </a:t>
            </a:r>
            <a:endParaRPr lang="en-US" dirty="0" smtClean="0"/>
          </a:p>
          <a:p>
            <a:r>
              <a:rPr lang="en-US" dirty="0" smtClean="0"/>
              <a:t>Were </a:t>
            </a:r>
            <a:r>
              <a:rPr lang="en-US" dirty="0"/>
              <a:t>their actions justified</a:t>
            </a:r>
            <a:r>
              <a:rPr lang="en-US" dirty="0" smtClean="0"/>
              <a:t>? </a:t>
            </a:r>
            <a:r>
              <a:rPr lang="en-US" dirty="0"/>
              <a:t>Is a government ever justified in using violence against those it identifies as a hostile threat to the State?  Who gets to decide?</a:t>
            </a:r>
          </a:p>
          <a:p>
            <a:pPr lvl="0"/>
            <a:r>
              <a:rPr lang="en-US" dirty="0" smtClean="0"/>
              <a:t> </a:t>
            </a:r>
            <a:r>
              <a:rPr lang="en-US" dirty="0"/>
              <a:t>Please </a:t>
            </a:r>
            <a:r>
              <a:rPr lang="en-US" dirty="0" smtClean="0"/>
              <a:t>explain</a:t>
            </a:r>
            <a:r>
              <a:rPr lang="en-US" dirty="0"/>
              <a:t> </a:t>
            </a:r>
            <a:r>
              <a:rPr lang="en-US" dirty="0" smtClean="0"/>
              <a:t>(</a:t>
            </a:r>
            <a:r>
              <a:rPr lang="en-US" smtClean="0"/>
              <a:t>Write </a:t>
            </a:r>
            <a:r>
              <a:rPr lang="en-US" smtClean="0"/>
              <a:t>1 paragraph).</a:t>
            </a:r>
            <a:endParaRPr lang="en-US" dirty="0"/>
          </a:p>
          <a:p>
            <a:endParaRPr lang="en-US" dirty="0"/>
          </a:p>
        </p:txBody>
      </p:sp>
    </p:spTree>
    <p:extLst>
      <p:ext uri="{BB962C8B-B14F-4D97-AF65-F5344CB8AC3E}">
        <p14:creationId xmlns:p14="http://schemas.microsoft.com/office/powerpoint/2010/main" val="10018514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543" y="197038"/>
            <a:ext cx="4471829" cy="1152669"/>
          </a:xfrm>
        </p:spPr>
        <p:txBody>
          <a:bodyPr/>
          <a:lstStyle/>
          <a:p>
            <a:r>
              <a:rPr lang="en-US" dirty="0" smtClean="0"/>
              <a:t>Sans-Culottes</a:t>
            </a:r>
            <a:br>
              <a:rPr lang="en-US" dirty="0" smtClean="0"/>
            </a:br>
            <a:r>
              <a:rPr lang="en-US" sz="2400" dirty="0" smtClean="0"/>
              <a:t>(without </a:t>
            </a:r>
            <a:r>
              <a:rPr lang="en-US" sz="2400" i="1" dirty="0" smtClean="0"/>
              <a:t>culottes: </a:t>
            </a:r>
            <a:r>
              <a:rPr lang="en-US" sz="2400" dirty="0" smtClean="0"/>
              <a:t>knee breeches)</a:t>
            </a:r>
            <a:endParaRPr lang="en-US" sz="2400" dirty="0"/>
          </a:p>
        </p:txBody>
      </p:sp>
      <p:sp>
        <p:nvSpPr>
          <p:cNvPr id="3" name="Content Placeholder 2"/>
          <p:cNvSpPr>
            <a:spLocks noGrp="1"/>
          </p:cNvSpPr>
          <p:nvPr>
            <p:ph idx="1"/>
          </p:nvPr>
        </p:nvSpPr>
        <p:spPr>
          <a:xfrm>
            <a:off x="257543" y="1371599"/>
            <a:ext cx="4318562" cy="5486401"/>
          </a:xfrm>
        </p:spPr>
        <p:txBody>
          <a:bodyPr>
            <a:normAutofit/>
          </a:bodyPr>
          <a:lstStyle/>
          <a:p>
            <a:r>
              <a:rPr lang="en-US" dirty="0" smtClean="0"/>
              <a:t>Urban Workers</a:t>
            </a:r>
          </a:p>
          <a:p>
            <a:r>
              <a:rPr lang="en-US" dirty="0" smtClean="0"/>
              <a:t>Violent Revolutionaries</a:t>
            </a:r>
          </a:p>
          <a:p>
            <a:r>
              <a:rPr lang="en-US" dirty="0"/>
              <a:t>Suffered from:</a:t>
            </a:r>
          </a:p>
          <a:p>
            <a:pPr lvl="1"/>
            <a:r>
              <a:rPr lang="en-US" dirty="0"/>
              <a:t>Food shortage </a:t>
            </a:r>
          </a:p>
          <a:p>
            <a:pPr lvl="1"/>
            <a:r>
              <a:rPr lang="en-US" dirty="0"/>
              <a:t>Unemployment</a:t>
            </a:r>
          </a:p>
          <a:p>
            <a:pPr lvl="1"/>
            <a:r>
              <a:rPr lang="en-US" dirty="0"/>
              <a:t>Low wages </a:t>
            </a:r>
            <a:endParaRPr lang="en-US" dirty="0" smtClean="0"/>
          </a:p>
          <a:p>
            <a:r>
              <a:rPr lang="en-US" dirty="0" smtClean="0"/>
              <a:t>Wanted:</a:t>
            </a:r>
          </a:p>
          <a:p>
            <a:pPr lvl="1"/>
            <a:r>
              <a:rPr lang="en-US" dirty="0" smtClean="0"/>
              <a:t>Price controls on food</a:t>
            </a:r>
          </a:p>
          <a:p>
            <a:pPr lvl="1"/>
            <a:r>
              <a:rPr lang="en-US" dirty="0" smtClean="0"/>
              <a:t>The right to vote for all men</a:t>
            </a:r>
          </a:p>
          <a:p>
            <a:pPr lvl="1"/>
            <a:r>
              <a:rPr lang="en-US" dirty="0" smtClean="0"/>
              <a:t>Tax the rich</a:t>
            </a:r>
          </a:p>
        </p:txBody>
      </p:sp>
      <p:pic>
        <p:nvPicPr>
          <p:cNvPr id="5" name="Picture 4"/>
          <p:cNvPicPr>
            <a:picLocks noChangeAspect="1"/>
          </p:cNvPicPr>
          <p:nvPr/>
        </p:nvPicPr>
        <p:blipFill>
          <a:blip r:embed="rId3"/>
          <a:stretch>
            <a:fillRect/>
          </a:stretch>
        </p:blipFill>
        <p:spPr>
          <a:xfrm>
            <a:off x="4948324" y="197038"/>
            <a:ext cx="4042409" cy="3485669"/>
          </a:xfrm>
          <a:prstGeom prst="rect">
            <a:avLst/>
          </a:prstGeom>
        </p:spPr>
      </p:pic>
      <p:pic>
        <p:nvPicPr>
          <p:cNvPr id="6" name="Picture 5"/>
          <p:cNvPicPr>
            <a:picLocks noChangeAspect="1"/>
          </p:cNvPicPr>
          <p:nvPr/>
        </p:nvPicPr>
        <p:blipFill>
          <a:blip r:embed="rId4"/>
          <a:stretch>
            <a:fillRect/>
          </a:stretch>
        </p:blipFill>
        <p:spPr>
          <a:xfrm>
            <a:off x="7420715" y="3944245"/>
            <a:ext cx="1570018" cy="2759075"/>
          </a:xfrm>
          <a:prstGeom prst="rect">
            <a:avLst/>
          </a:prstGeom>
        </p:spPr>
      </p:pic>
      <p:sp>
        <p:nvSpPr>
          <p:cNvPr id="7" name="TextBox 6"/>
          <p:cNvSpPr txBox="1"/>
          <p:nvPr/>
        </p:nvSpPr>
        <p:spPr>
          <a:xfrm>
            <a:off x="4576105" y="4185069"/>
            <a:ext cx="2637491" cy="2308324"/>
          </a:xfrm>
          <a:prstGeom prst="rect">
            <a:avLst/>
          </a:prstGeom>
          <a:noFill/>
        </p:spPr>
        <p:txBody>
          <a:bodyPr wrap="square" rtlCol="0">
            <a:spAutoFit/>
          </a:bodyPr>
          <a:lstStyle/>
          <a:p>
            <a:r>
              <a:rPr lang="en-US" i="1" dirty="0" smtClean="0"/>
              <a:t>Question: </a:t>
            </a:r>
          </a:p>
          <a:p>
            <a:pPr marL="285750" indent="-285750">
              <a:buFont typeface="Arial"/>
              <a:buChar char="•"/>
            </a:pPr>
            <a:r>
              <a:rPr lang="en-US" i="1" dirty="0" smtClean="0"/>
              <a:t>Which picture represents the “sans-culottes?”</a:t>
            </a:r>
          </a:p>
          <a:p>
            <a:pPr marL="285750" indent="-285750">
              <a:buFont typeface="Arial"/>
              <a:buChar char="•"/>
            </a:pPr>
            <a:r>
              <a:rPr lang="en-US" i="1" dirty="0" smtClean="0"/>
              <a:t>Why do you think the sans-culottes  wanted price controls on food, all men to have the right to vote, and to tax the rich?</a:t>
            </a:r>
            <a:endParaRPr lang="en-US" i="1" dirty="0"/>
          </a:p>
        </p:txBody>
      </p:sp>
    </p:spTree>
    <p:extLst>
      <p:ext uri="{BB962C8B-B14F-4D97-AF65-F5344CB8AC3E}">
        <p14:creationId xmlns:p14="http://schemas.microsoft.com/office/powerpoint/2010/main" val="38671616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9057"/>
            <a:ext cx="7313613" cy="868362"/>
          </a:xfrm>
        </p:spPr>
        <p:txBody>
          <a:bodyPr/>
          <a:lstStyle/>
          <a:p>
            <a:r>
              <a:rPr lang="en-US" dirty="0" smtClean="0"/>
              <a:t>Jacobins</a:t>
            </a:r>
            <a:endParaRPr lang="en-US" dirty="0"/>
          </a:p>
        </p:txBody>
      </p:sp>
      <p:sp>
        <p:nvSpPr>
          <p:cNvPr id="3" name="Content Placeholder 2"/>
          <p:cNvSpPr>
            <a:spLocks noGrp="1"/>
          </p:cNvSpPr>
          <p:nvPr>
            <p:ph idx="1"/>
          </p:nvPr>
        </p:nvSpPr>
        <p:spPr>
          <a:xfrm>
            <a:off x="235648" y="1267069"/>
            <a:ext cx="4055819" cy="4583614"/>
          </a:xfrm>
        </p:spPr>
        <p:txBody>
          <a:bodyPr>
            <a:normAutofit/>
          </a:bodyPr>
          <a:lstStyle/>
          <a:p>
            <a:r>
              <a:rPr lang="en-US" dirty="0" smtClean="0"/>
              <a:t>Group within the French Government</a:t>
            </a:r>
          </a:p>
          <a:p>
            <a:r>
              <a:rPr lang="en-US" dirty="0" smtClean="0"/>
              <a:t>Allied with the </a:t>
            </a:r>
            <a:r>
              <a:rPr lang="en-US" b="1" i="1" u="sng" dirty="0" smtClean="0"/>
              <a:t>sans-culottes</a:t>
            </a:r>
          </a:p>
          <a:p>
            <a:r>
              <a:rPr lang="en-US" dirty="0" smtClean="0"/>
              <a:t>Gained control of the government </a:t>
            </a:r>
            <a:endParaRPr lang="en-US" dirty="0"/>
          </a:p>
          <a:p>
            <a:r>
              <a:rPr lang="en-US" dirty="0" smtClean="0"/>
              <a:t>Supported government action to deal with the economic crisis, war, and counterrevolution</a:t>
            </a:r>
          </a:p>
          <a:p>
            <a:pPr marL="0" indent="0">
              <a:buNone/>
            </a:pPr>
            <a:endParaRPr lang="en-US" dirty="0" smtClean="0"/>
          </a:p>
        </p:txBody>
      </p:sp>
      <p:sp>
        <p:nvSpPr>
          <p:cNvPr id="4" name="TextBox 3"/>
          <p:cNvSpPr txBox="1"/>
          <p:nvPr/>
        </p:nvSpPr>
        <p:spPr>
          <a:xfrm>
            <a:off x="4729372" y="4798368"/>
            <a:ext cx="3323479" cy="1754327"/>
          </a:xfrm>
          <a:prstGeom prst="rect">
            <a:avLst/>
          </a:prstGeom>
          <a:noFill/>
        </p:spPr>
        <p:txBody>
          <a:bodyPr wrap="square" rtlCol="0">
            <a:spAutoFit/>
          </a:bodyPr>
          <a:lstStyle/>
          <a:p>
            <a:r>
              <a:rPr lang="en-US" i="1" dirty="0" smtClean="0"/>
              <a:t>Question:</a:t>
            </a:r>
          </a:p>
          <a:p>
            <a:pPr marL="285750" indent="-285750">
              <a:buFont typeface="Arial"/>
              <a:buChar char="•"/>
            </a:pPr>
            <a:r>
              <a:rPr lang="en-US" i="1" dirty="0" smtClean="0"/>
              <a:t>Why was gaining the support from the </a:t>
            </a:r>
            <a:r>
              <a:rPr lang="en-US" i="1" u="sng" dirty="0" smtClean="0"/>
              <a:t>sans-culottes</a:t>
            </a:r>
            <a:r>
              <a:rPr lang="en-US" i="1" dirty="0" smtClean="0"/>
              <a:t> important for the </a:t>
            </a:r>
            <a:r>
              <a:rPr lang="en-US" i="1" u="sng" dirty="0" smtClean="0"/>
              <a:t>Jacobins</a:t>
            </a:r>
            <a:r>
              <a:rPr lang="en-US" i="1" dirty="0" smtClean="0"/>
              <a:t> to rise to power? </a:t>
            </a:r>
          </a:p>
          <a:p>
            <a:pPr marL="285750" indent="-285750">
              <a:buFont typeface="Arial"/>
              <a:buChar char="•"/>
            </a:pPr>
            <a:r>
              <a:rPr lang="en-US" i="1" dirty="0" smtClean="0"/>
              <a:t>Why do you think the </a:t>
            </a:r>
            <a:r>
              <a:rPr lang="en-US" i="1" u="sng" dirty="0" smtClean="0"/>
              <a:t>sans-culottes</a:t>
            </a:r>
            <a:r>
              <a:rPr lang="en-US" i="1" dirty="0" smtClean="0"/>
              <a:t> supported the </a:t>
            </a:r>
            <a:r>
              <a:rPr lang="en-US" i="1" u="sng" dirty="0" smtClean="0"/>
              <a:t>Jacobins</a:t>
            </a:r>
            <a:r>
              <a:rPr lang="en-US" i="1" dirty="0" smtClean="0"/>
              <a:t>?</a:t>
            </a:r>
            <a:endParaRPr lang="en-US" i="1" dirty="0"/>
          </a:p>
        </p:txBody>
      </p:sp>
      <p:pic>
        <p:nvPicPr>
          <p:cNvPr id="5" name="Picture 4"/>
          <p:cNvPicPr>
            <a:picLocks noChangeAspect="1"/>
          </p:cNvPicPr>
          <p:nvPr/>
        </p:nvPicPr>
        <p:blipFill>
          <a:blip r:embed="rId3"/>
          <a:stretch>
            <a:fillRect/>
          </a:stretch>
        </p:blipFill>
        <p:spPr>
          <a:xfrm>
            <a:off x="4729372" y="1267069"/>
            <a:ext cx="3854655" cy="3308579"/>
          </a:xfrm>
          <a:prstGeom prst="rect">
            <a:avLst/>
          </a:prstGeom>
        </p:spPr>
      </p:pic>
    </p:spTree>
    <p:extLst>
      <p:ext uri="{BB962C8B-B14F-4D97-AF65-F5344CB8AC3E}">
        <p14:creationId xmlns:p14="http://schemas.microsoft.com/office/powerpoint/2010/main" val="19656356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6944"/>
            <a:ext cx="7313613" cy="1152669"/>
          </a:xfrm>
        </p:spPr>
        <p:txBody>
          <a:bodyPr/>
          <a:lstStyle/>
          <a:p>
            <a:r>
              <a:rPr lang="en-US" dirty="0" smtClean="0"/>
              <a:t>Committee of Public Safety</a:t>
            </a:r>
            <a:br>
              <a:rPr lang="en-US" dirty="0" smtClean="0"/>
            </a:br>
            <a:r>
              <a:rPr lang="en-US" sz="2400" dirty="0" smtClean="0"/>
              <a:t>(1793)</a:t>
            </a:r>
            <a:endParaRPr lang="en-US" sz="2400" dirty="0"/>
          </a:p>
        </p:txBody>
      </p:sp>
      <p:sp>
        <p:nvSpPr>
          <p:cNvPr id="3" name="Content Placeholder 2"/>
          <p:cNvSpPr>
            <a:spLocks noGrp="1"/>
          </p:cNvSpPr>
          <p:nvPr>
            <p:ph idx="1"/>
          </p:nvPr>
        </p:nvSpPr>
        <p:spPr>
          <a:xfrm>
            <a:off x="432705" y="1179614"/>
            <a:ext cx="4099609" cy="5569470"/>
          </a:xfrm>
        </p:spPr>
        <p:txBody>
          <a:bodyPr>
            <a:normAutofit/>
          </a:bodyPr>
          <a:lstStyle/>
          <a:p>
            <a:r>
              <a:rPr lang="en-US" dirty="0" smtClean="0"/>
              <a:t>Created by the Jacobins</a:t>
            </a:r>
          </a:p>
          <a:p>
            <a:r>
              <a:rPr lang="en-US" dirty="0" smtClean="0"/>
              <a:t>A committee </a:t>
            </a:r>
            <a:r>
              <a:rPr lang="en-US" dirty="0"/>
              <a:t>within the </a:t>
            </a:r>
            <a:r>
              <a:rPr lang="en-US" dirty="0" smtClean="0"/>
              <a:t>government</a:t>
            </a:r>
            <a:endParaRPr lang="en-US" dirty="0"/>
          </a:p>
          <a:p>
            <a:r>
              <a:rPr lang="en-US" dirty="0" smtClean="0"/>
              <a:t>Designed to win the counterrevolution and the war</a:t>
            </a:r>
          </a:p>
          <a:p>
            <a:r>
              <a:rPr lang="en-US" dirty="0" smtClean="0"/>
              <a:t>Became a “dictatorial oligarchy” </a:t>
            </a:r>
          </a:p>
          <a:p>
            <a:r>
              <a:rPr lang="en-US" dirty="0" smtClean="0"/>
              <a:t>Ordered the arrests &amp; executions of people against the revolution</a:t>
            </a:r>
          </a:p>
        </p:txBody>
      </p:sp>
      <p:pic>
        <p:nvPicPr>
          <p:cNvPr id="4" name="Picture 3"/>
          <p:cNvPicPr>
            <a:picLocks noChangeAspect="1"/>
          </p:cNvPicPr>
          <p:nvPr/>
        </p:nvPicPr>
        <p:blipFill>
          <a:blip r:embed="rId3"/>
          <a:stretch>
            <a:fillRect/>
          </a:stretch>
        </p:blipFill>
        <p:spPr>
          <a:xfrm>
            <a:off x="4532314" y="1696937"/>
            <a:ext cx="4091088" cy="3060134"/>
          </a:xfrm>
          <a:prstGeom prst="rect">
            <a:avLst/>
          </a:prstGeom>
        </p:spPr>
      </p:pic>
      <p:sp>
        <p:nvSpPr>
          <p:cNvPr id="5" name="TextBox 4"/>
          <p:cNvSpPr txBox="1"/>
          <p:nvPr/>
        </p:nvSpPr>
        <p:spPr>
          <a:xfrm>
            <a:off x="4860743" y="5033847"/>
            <a:ext cx="3762659" cy="1477328"/>
          </a:xfrm>
          <a:prstGeom prst="rect">
            <a:avLst/>
          </a:prstGeom>
          <a:noFill/>
        </p:spPr>
        <p:txBody>
          <a:bodyPr wrap="square" rtlCol="0">
            <a:spAutoFit/>
          </a:bodyPr>
          <a:lstStyle/>
          <a:p>
            <a:r>
              <a:rPr lang="en-US" i="1" dirty="0" smtClean="0"/>
              <a:t>Question:</a:t>
            </a:r>
          </a:p>
          <a:p>
            <a:pPr marL="285750" indent="-285750">
              <a:buFont typeface="Arial"/>
              <a:buChar char="•"/>
            </a:pPr>
            <a:r>
              <a:rPr lang="en-US" i="1" dirty="0" smtClean="0"/>
              <a:t>What’s the irony of the name: Committee of Public Safety?</a:t>
            </a:r>
          </a:p>
          <a:p>
            <a:pPr marL="285750" indent="-285750">
              <a:buFont typeface="Arial"/>
              <a:buChar char="•"/>
            </a:pPr>
            <a:r>
              <a:rPr lang="en-US" i="1" dirty="0"/>
              <a:t>Is it ever possible to provide “safety” through “killing?</a:t>
            </a:r>
            <a:r>
              <a:rPr lang="en-US" i="1" dirty="0" smtClean="0"/>
              <a:t>” </a:t>
            </a:r>
            <a:endParaRPr lang="en-US" i="1" dirty="0"/>
          </a:p>
        </p:txBody>
      </p:sp>
    </p:spTree>
    <p:extLst>
      <p:ext uri="{BB962C8B-B14F-4D97-AF65-F5344CB8AC3E}">
        <p14:creationId xmlns:p14="http://schemas.microsoft.com/office/powerpoint/2010/main" val="2885472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4305"/>
            <a:ext cx="7313613" cy="1091003"/>
          </a:xfrm>
        </p:spPr>
        <p:txBody>
          <a:bodyPr/>
          <a:lstStyle/>
          <a:p>
            <a:r>
              <a:rPr lang="en-US" dirty="0" smtClean="0"/>
              <a:t>Maximilian Robespierre</a:t>
            </a:r>
            <a:br>
              <a:rPr lang="en-US" dirty="0" smtClean="0"/>
            </a:br>
            <a:r>
              <a:rPr lang="en-US" sz="2400" dirty="0" smtClean="0"/>
              <a:t>(1758-1794)</a:t>
            </a:r>
            <a:endParaRPr lang="en-US" sz="2400" dirty="0"/>
          </a:p>
        </p:txBody>
      </p:sp>
      <p:sp>
        <p:nvSpPr>
          <p:cNvPr id="3" name="Content Placeholder 2"/>
          <p:cNvSpPr>
            <a:spLocks noGrp="1"/>
          </p:cNvSpPr>
          <p:nvPr>
            <p:ph idx="1"/>
          </p:nvPr>
        </p:nvSpPr>
        <p:spPr>
          <a:xfrm>
            <a:off x="190853" y="1365931"/>
            <a:ext cx="4800139" cy="5324079"/>
          </a:xfrm>
        </p:spPr>
        <p:txBody>
          <a:bodyPr/>
          <a:lstStyle/>
          <a:p>
            <a:r>
              <a:rPr lang="en-US" dirty="0" smtClean="0"/>
              <a:t>Leader of the Committee of Public Safety</a:t>
            </a:r>
          </a:p>
          <a:p>
            <a:r>
              <a:rPr lang="en-US" dirty="0" smtClean="0"/>
              <a:t>Temporarily suspended liberty and rights in order to save the revolution</a:t>
            </a:r>
          </a:p>
          <a:p>
            <a:r>
              <a:rPr lang="en-US" dirty="0" smtClean="0"/>
              <a:t>Believed anyone against the </a:t>
            </a:r>
            <a:r>
              <a:rPr lang="en-US" i="1" dirty="0" smtClean="0"/>
              <a:t>General Will </a:t>
            </a:r>
            <a:r>
              <a:rPr lang="en-US" dirty="0" smtClean="0"/>
              <a:t>must be executed</a:t>
            </a:r>
          </a:p>
          <a:p>
            <a:r>
              <a:rPr lang="en-US" dirty="0" smtClean="0"/>
              <a:t>Knew what was best for France, those that disagreed, were opposing what is best</a:t>
            </a:r>
          </a:p>
          <a:p>
            <a:pPr lvl="1"/>
            <a:r>
              <a:rPr lang="en-US" dirty="0" smtClean="0"/>
              <a:t>Opposing what is best = DEATH</a:t>
            </a:r>
          </a:p>
          <a:p>
            <a:endParaRPr lang="en-US" dirty="0"/>
          </a:p>
        </p:txBody>
      </p:sp>
      <p:sp>
        <p:nvSpPr>
          <p:cNvPr id="4" name="TextBox 3"/>
          <p:cNvSpPr txBox="1"/>
          <p:nvPr/>
        </p:nvSpPr>
        <p:spPr>
          <a:xfrm>
            <a:off x="5227253" y="5242724"/>
            <a:ext cx="3647264" cy="1200329"/>
          </a:xfrm>
          <a:prstGeom prst="rect">
            <a:avLst/>
          </a:prstGeom>
          <a:noFill/>
        </p:spPr>
        <p:txBody>
          <a:bodyPr wrap="square" rtlCol="0">
            <a:spAutoFit/>
          </a:bodyPr>
          <a:lstStyle/>
          <a:p>
            <a:r>
              <a:rPr lang="en-US" i="1" dirty="0" smtClean="0"/>
              <a:t>Question:</a:t>
            </a:r>
          </a:p>
          <a:p>
            <a:pPr marL="285750" indent="-285750">
              <a:buFont typeface="Arial"/>
              <a:buChar char="•"/>
            </a:pPr>
            <a:r>
              <a:rPr lang="en-US" i="1" dirty="0" smtClean="0"/>
              <a:t>What is Robespierre’s version of the “General Will?”</a:t>
            </a:r>
          </a:p>
          <a:p>
            <a:pPr marL="285750" indent="-285750">
              <a:buFont typeface="Arial"/>
              <a:buChar char="•"/>
            </a:pPr>
            <a:r>
              <a:rPr lang="en-US" i="1" dirty="0" smtClean="0"/>
              <a:t>What is wrong with Robespierre’s logic?</a:t>
            </a:r>
            <a:endParaRPr lang="en-US" i="1" dirty="0"/>
          </a:p>
        </p:txBody>
      </p:sp>
      <p:pic>
        <p:nvPicPr>
          <p:cNvPr id="5" name="Picture 4"/>
          <p:cNvPicPr>
            <a:picLocks noChangeAspect="1"/>
          </p:cNvPicPr>
          <p:nvPr/>
        </p:nvPicPr>
        <p:blipFill>
          <a:blip r:embed="rId3"/>
          <a:stretch>
            <a:fillRect/>
          </a:stretch>
        </p:blipFill>
        <p:spPr>
          <a:xfrm>
            <a:off x="5560527" y="1352008"/>
            <a:ext cx="2941883" cy="3728265"/>
          </a:xfrm>
          <a:prstGeom prst="rect">
            <a:avLst/>
          </a:prstGeom>
        </p:spPr>
      </p:pic>
    </p:spTree>
    <p:extLst>
      <p:ext uri="{BB962C8B-B14F-4D97-AF65-F5344CB8AC3E}">
        <p14:creationId xmlns:p14="http://schemas.microsoft.com/office/powerpoint/2010/main" val="35105102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9808" y="2536966"/>
            <a:ext cx="8652798" cy="4174759"/>
          </a:xfrm>
        </p:spPr>
        <p:txBody>
          <a:bodyPr>
            <a:normAutofit fontScale="92500"/>
          </a:bodyPr>
          <a:lstStyle/>
          <a:p>
            <a:pPr marL="0" indent="0">
              <a:buNone/>
            </a:pPr>
            <a:r>
              <a:rPr lang="en-US" dirty="0"/>
              <a:t>“If the spring of popular government in time of peace is virtue, the springs of popular government in revolution are at once </a:t>
            </a:r>
            <a:r>
              <a:rPr lang="en-US" b="1" dirty="0"/>
              <a:t>virtue and terror</a:t>
            </a:r>
            <a:r>
              <a:rPr lang="en-US" dirty="0"/>
              <a:t>: virtue, without which terror is fatal; terror, without which virtue is powerless. Terror is nothing other than justice, prompt, severe, inflexible...It has been said that terror is the principle of despotic government. Does your government therefore resemble despotism? Yes, as the sword that gleams in the hands of the heroes of liberty resembles that with which the henchmen of tyranny are armed.</a:t>
            </a:r>
            <a:r>
              <a:rPr lang="en-US" dirty="0" smtClean="0"/>
              <a:t>”</a:t>
            </a:r>
          </a:p>
          <a:p>
            <a:pPr marL="0" indent="0">
              <a:buNone/>
            </a:pPr>
            <a:r>
              <a:rPr lang="en-US" dirty="0"/>
              <a:t>	</a:t>
            </a:r>
            <a:r>
              <a:rPr lang="en-US" dirty="0" smtClean="0"/>
              <a:t>-Robespierre</a:t>
            </a:r>
          </a:p>
          <a:p>
            <a:pPr marL="0" indent="0">
              <a:buNone/>
            </a:pPr>
            <a:r>
              <a:rPr lang="en-US" b="1" i="1" dirty="0"/>
              <a:t>	</a:t>
            </a:r>
            <a:r>
              <a:rPr lang="en-US" b="1" i="1" dirty="0" smtClean="0"/>
              <a:t>Speech </a:t>
            </a:r>
            <a:r>
              <a:rPr lang="en-US" b="1" i="1" dirty="0"/>
              <a:t>on the Justification of the Use of</a:t>
            </a:r>
            <a:r>
              <a:rPr lang="en-US" i="1" dirty="0"/>
              <a:t> </a:t>
            </a:r>
            <a:r>
              <a:rPr lang="en-US" b="1" i="1" dirty="0" smtClean="0"/>
              <a:t>Terror</a:t>
            </a:r>
          </a:p>
          <a:p>
            <a:pPr marL="0" indent="0">
              <a:buNone/>
            </a:pPr>
            <a:endParaRPr lang="en-US" dirty="0"/>
          </a:p>
        </p:txBody>
      </p:sp>
      <p:sp>
        <p:nvSpPr>
          <p:cNvPr id="4" name="Title 1"/>
          <p:cNvSpPr txBox="1">
            <a:spLocks/>
          </p:cNvSpPr>
          <p:nvPr/>
        </p:nvSpPr>
        <p:spPr>
          <a:xfrm>
            <a:off x="914400" y="138270"/>
            <a:ext cx="7313613" cy="868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r>
              <a:rPr lang="en-US" i="1" dirty="0" smtClean="0"/>
              <a:t>Reign of Terror Worksheet</a:t>
            </a:r>
            <a:endParaRPr lang="en-US" i="1" dirty="0"/>
          </a:p>
        </p:txBody>
      </p:sp>
      <p:sp>
        <p:nvSpPr>
          <p:cNvPr id="5" name="Title 1"/>
          <p:cNvSpPr txBox="1">
            <a:spLocks/>
          </p:cNvSpPr>
          <p:nvPr/>
        </p:nvSpPr>
        <p:spPr>
          <a:xfrm>
            <a:off x="0" y="0"/>
            <a:ext cx="7313613" cy="57245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en-US" sz="2400" dirty="0" smtClean="0"/>
              <a:t>Take out:</a:t>
            </a:r>
            <a:endParaRPr lang="en-US" sz="2400" dirty="0"/>
          </a:p>
        </p:txBody>
      </p:sp>
      <p:sp>
        <p:nvSpPr>
          <p:cNvPr id="7" name="Content Placeholder 2"/>
          <p:cNvSpPr txBox="1">
            <a:spLocks/>
          </p:cNvSpPr>
          <p:nvPr/>
        </p:nvSpPr>
        <p:spPr>
          <a:xfrm>
            <a:off x="269808" y="1127552"/>
            <a:ext cx="8652798" cy="1253367"/>
          </a:xfrm>
          <a:prstGeom prst="rect">
            <a:avLst/>
          </a:prstGeom>
        </p:spPr>
        <p:txBody>
          <a:bodyPr vert="horz" lIns="91440" tIns="45720" rIns="91440" bIns="45720" rtlCol="0">
            <a:normAutofit/>
          </a:bodyPr>
          <a:lstStyle>
            <a:lvl1pPr marL="463550" indent="-463550" algn="l" defTabSz="914400" rtl="0" eaLnBrk="1" latinLnBrk="0" hangingPunct="1">
              <a:spcBef>
                <a:spcPts val="2000"/>
              </a:spcBef>
              <a:buSzPct val="90000"/>
              <a:buFontTx/>
              <a:buBlip>
                <a:blip r:embed="rId3"/>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4"/>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5"/>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5"/>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5"/>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3"/>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5"/>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3"/>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4"/>
              </a:buBlip>
              <a:defRPr lang="en-US" sz="1800" kern="1200" dirty="0">
                <a:solidFill>
                  <a:schemeClr val="tx1"/>
                </a:solidFill>
                <a:latin typeface="+mn-lt"/>
                <a:ea typeface="+mn-ea"/>
                <a:cs typeface="+mn-cs"/>
              </a:defRPr>
            </a:lvl9pPr>
          </a:lstStyle>
          <a:p>
            <a:pPr marL="0" indent="0">
              <a:buFontTx/>
              <a:buNone/>
            </a:pPr>
            <a:r>
              <a:rPr lang="en-US" sz="2200" dirty="0" smtClean="0"/>
              <a:t>“The people want what is good, but they do not always see it.”</a:t>
            </a:r>
          </a:p>
          <a:p>
            <a:pPr marL="0" indent="0">
              <a:buFontTx/>
              <a:buNone/>
            </a:pPr>
            <a:r>
              <a:rPr lang="en-US" sz="2200" dirty="0"/>
              <a:t>	</a:t>
            </a:r>
            <a:r>
              <a:rPr lang="en-US" sz="2200" dirty="0" smtClean="0"/>
              <a:t>-Robespierre</a:t>
            </a:r>
          </a:p>
        </p:txBody>
      </p:sp>
      <p:sp>
        <p:nvSpPr>
          <p:cNvPr id="8" name="TextBox 7"/>
          <p:cNvSpPr txBox="1"/>
          <p:nvPr/>
        </p:nvSpPr>
        <p:spPr>
          <a:xfrm>
            <a:off x="3021866" y="1681041"/>
            <a:ext cx="2876412"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Discuss:</a:t>
            </a:r>
          </a:p>
          <a:p>
            <a:pPr marL="285750" indent="-285750">
              <a:buFont typeface="Arial"/>
              <a:buChar char="•"/>
            </a:pPr>
            <a:r>
              <a:rPr lang="en-US" dirty="0" smtClean="0"/>
              <a:t>What does he mean?</a:t>
            </a:r>
            <a:endParaRPr lang="en-US" dirty="0"/>
          </a:p>
        </p:txBody>
      </p:sp>
      <p:sp>
        <p:nvSpPr>
          <p:cNvPr id="9" name="TextBox 8"/>
          <p:cNvSpPr txBox="1"/>
          <p:nvPr/>
        </p:nvSpPr>
        <p:spPr>
          <a:xfrm>
            <a:off x="6283804" y="5154329"/>
            <a:ext cx="2638802"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Discuss:</a:t>
            </a:r>
          </a:p>
          <a:p>
            <a:pPr marL="285750" indent="-285750">
              <a:buFont typeface="Arial"/>
              <a:buChar char="•"/>
            </a:pPr>
            <a:r>
              <a:rPr lang="en-US" dirty="0" smtClean="0"/>
              <a:t>Why does he think “terror” is necessary?</a:t>
            </a:r>
            <a:endParaRPr lang="en-US" dirty="0"/>
          </a:p>
        </p:txBody>
      </p:sp>
    </p:spTree>
    <p:extLst>
      <p:ext uri="{BB962C8B-B14F-4D97-AF65-F5344CB8AC3E}">
        <p14:creationId xmlns:p14="http://schemas.microsoft.com/office/powerpoint/2010/main" val="39453386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0508" y="1407709"/>
            <a:ext cx="8755516" cy="5159928"/>
          </a:xfrm>
        </p:spPr>
        <p:txBody>
          <a:bodyPr>
            <a:normAutofit fontScale="92500" lnSpcReduction="20000"/>
          </a:bodyPr>
          <a:lstStyle/>
          <a:p>
            <a:pPr marL="0" indent="0">
              <a:buNone/>
            </a:pPr>
            <a:r>
              <a:rPr lang="en-US" i="1" u="sng" dirty="0"/>
              <a:t>Citizen-representatives of the people…</a:t>
            </a:r>
            <a:endParaRPr lang="en-US" dirty="0"/>
          </a:p>
          <a:p>
            <a:pPr marL="0" indent="0">
              <a:buNone/>
            </a:pPr>
            <a:r>
              <a:rPr lang="en-US" dirty="0" smtClean="0"/>
              <a:t>	…</a:t>
            </a:r>
            <a:r>
              <a:rPr lang="en-US" dirty="0"/>
              <a:t>In order to lay the foundations of democracy among us and to consolidate it, in order to arrive at the peaceful reign of constitutional law, we must finish the war of liberty against tyranny and safely cross through the storms of the revolution: that is the goal of the revolutionary system which you have put in order. You should therefore still base your conduct upon the stormy circumstances in which the republic finds itself…</a:t>
            </a:r>
          </a:p>
          <a:p>
            <a:pPr marL="0" indent="0">
              <a:buNone/>
            </a:pPr>
            <a:r>
              <a:rPr lang="en-US" dirty="0"/>
              <a:t>	</a:t>
            </a:r>
            <a:r>
              <a:rPr lang="en-US" dirty="0" smtClean="0"/>
              <a:t>“</a:t>
            </a:r>
            <a:r>
              <a:rPr lang="en-US" dirty="0"/>
              <a:t>Social protection is due only peaceful citizens; there are no citizens in the Republic but the republicans. The royalists, the conspirators are, in its eyes, only strangers or, rather, enemies… Are not the enemies within the allies of those without? ...</a:t>
            </a:r>
          </a:p>
          <a:p>
            <a:pPr marL="0" indent="0">
              <a:buNone/>
            </a:pPr>
            <a:r>
              <a:rPr lang="en-US" dirty="0"/>
              <a:t>	</a:t>
            </a:r>
            <a:r>
              <a:rPr lang="en-US" dirty="0" smtClean="0"/>
              <a:t>“</a:t>
            </a:r>
            <a:r>
              <a:rPr lang="en-US" dirty="0"/>
              <a:t>We must smother the internal and external enemies of the Republic or perish…”</a:t>
            </a:r>
          </a:p>
          <a:p>
            <a:pPr marL="0" indent="0">
              <a:buNone/>
            </a:pPr>
            <a:r>
              <a:rPr lang="en-US" dirty="0"/>
              <a:t>	</a:t>
            </a:r>
            <a:r>
              <a:rPr lang="en-US" dirty="0" smtClean="0"/>
              <a:t>-</a:t>
            </a:r>
            <a:r>
              <a:rPr lang="en-US" dirty="0"/>
              <a:t>Robespierre</a:t>
            </a:r>
          </a:p>
          <a:p>
            <a:endParaRPr lang="en-US" dirty="0"/>
          </a:p>
        </p:txBody>
      </p:sp>
      <p:sp>
        <p:nvSpPr>
          <p:cNvPr id="4" name="Title 1"/>
          <p:cNvSpPr txBox="1">
            <a:spLocks/>
          </p:cNvSpPr>
          <p:nvPr/>
        </p:nvSpPr>
        <p:spPr>
          <a:xfrm>
            <a:off x="914400" y="138270"/>
            <a:ext cx="7313613" cy="868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r>
              <a:rPr lang="en-US" i="1" dirty="0" smtClean="0"/>
              <a:t>Reign of Terror Worksheet</a:t>
            </a:r>
            <a:endParaRPr lang="en-US" i="1" dirty="0"/>
          </a:p>
        </p:txBody>
      </p:sp>
      <p:sp>
        <p:nvSpPr>
          <p:cNvPr id="5" name="Title 1"/>
          <p:cNvSpPr txBox="1">
            <a:spLocks/>
          </p:cNvSpPr>
          <p:nvPr/>
        </p:nvSpPr>
        <p:spPr>
          <a:xfrm>
            <a:off x="0" y="0"/>
            <a:ext cx="7313613" cy="57245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en-US" sz="2400" dirty="0" smtClean="0"/>
              <a:t>Take out:</a:t>
            </a:r>
            <a:endParaRPr lang="en-US" sz="2400" dirty="0"/>
          </a:p>
        </p:txBody>
      </p:sp>
      <p:sp>
        <p:nvSpPr>
          <p:cNvPr id="6" name="TextBox 5"/>
          <p:cNvSpPr txBox="1"/>
          <p:nvPr/>
        </p:nvSpPr>
        <p:spPr>
          <a:xfrm>
            <a:off x="3645001" y="5644307"/>
            <a:ext cx="4024429"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Discuss:</a:t>
            </a:r>
          </a:p>
          <a:p>
            <a:pPr lvl="0"/>
            <a:r>
              <a:rPr lang="en-US" dirty="0"/>
              <a:t>What must the “Republic” do in order to survive according to Robespierre</a:t>
            </a:r>
            <a:r>
              <a:rPr lang="en-US" dirty="0" smtClean="0"/>
              <a:t>?</a:t>
            </a:r>
            <a:endParaRPr lang="en-US" dirty="0"/>
          </a:p>
        </p:txBody>
      </p:sp>
    </p:spTree>
    <p:extLst>
      <p:ext uri="{BB962C8B-B14F-4D97-AF65-F5344CB8AC3E}">
        <p14:creationId xmlns:p14="http://schemas.microsoft.com/office/powerpoint/2010/main" val="30083463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313613" cy="1033776"/>
          </a:xfrm>
        </p:spPr>
        <p:txBody>
          <a:bodyPr/>
          <a:lstStyle/>
          <a:p>
            <a:r>
              <a:rPr lang="en-US" dirty="0" smtClean="0"/>
              <a:t>Reign of Terror</a:t>
            </a:r>
            <a:br>
              <a:rPr lang="en-US" dirty="0" smtClean="0"/>
            </a:br>
            <a:r>
              <a:rPr lang="en-US" sz="2400" dirty="0" smtClean="0"/>
              <a:t>(1793-1794)</a:t>
            </a:r>
            <a:endParaRPr lang="en-US" sz="2400" dirty="0"/>
          </a:p>
        </p:txBody>
      </p:sp>
      <p:sp>
        <p:nvSpPr>
          <p:cNvPr id="3" name="Content Placeholder 2"/>
          <p:cNvSpPr>
            <a:spLocks noGrp="1"/>
          </p:cNvSpPr>
          <p:nvPr>
            <p:ph idx="1"/>
          </p:nvPr>
        </p:nvSpPr>
        <p:spPr>
          <a:xfrm>
            <a:off x="161323" y="1410237"/>
            <a:ext cx="4209488" cy="5447763"/>
          </a:xfrm>
        </p:spPr>
        <p:txBody>
          <a:bodyPr>
            <a:normAutofit/>
          </a:bodyPr>
          <a:lstStyle/>
          <a:p>
            <a:r>
              <a:rPr lang="en-US" dirty="0" smtClean="0"/>
              <a:t>Guillotine used </a:t>
            </a:r>
            <a:r>
              <a:rPr lang="en-US" i="1" dirty="0" smtClean="0"/>
              <a:t>(see picture)</a:t>
            </a:r>
            <a:endParaRPr lang="en-US" dirty="0" smtClean="0"/>
          </a:p>
          <a:p>
            <a:r>
              <a:rPr lang="en-US" dirty="0" smtClean="0"/>
              <a:t>Started with: </a:t>
            </a:r>
          </a:p>
          <a:p>
            <a:pPr lvl="1"/>
            <a:r>
              <a:rPr lang="en-US" dirty="0" smtClean="0"/>
              <a:t>King Louis XVI executed  (January 1793)</a:t>
            </a:r>
          </a:p>
          <a:p>
            <a:pPr lvl="1"/>
            <a:r>
              <a:rPr lang="en-US" dirty="0" smtClean="0"/>
              <a:t>Queen Marie Antoinette executed (October 1793)</a:t>
            </a:r>
          </a:p>
          <a:p>
            <a:r>
              <a:rPr lang="en-US" dirty="0" smtClean="0"/>
              <a:t>40,000 </a:t>
            </a:r>
            <a:r>
              <a:rPr lang="en-US" dirty="0"/>
              <a:t>people were executed from 1793-</a:t>
            </a:r>
            <a:r>
              <a:rPr lang="en-US" dirty="0" smtClean="0"/>
              <a:t>1794</a:t>
            </a:r>
          </a:p>
          <a:p>
            <a:pPr lvl="1"/>
            <a:r>
              <a:rPr lang="en-US" dirty="0" smtClean="0"/>
              <a:t>Victims:</a:t>
            </a:r>
          </a:p>
          <a:p>
            <a:pPr lvl="2"/>
            <a:r>
              <a:rPr lang="en-US" dirty="0" smtClean="0"/>
              <a:t>Counterrevolutionaries</a:t>
            </a:r>
          </a:p>
          <a:p>
            <a:pPr lvl="2"/>
            <a:r>
              <a:rPr lang="en-US" dirty="0" smtClean="0"/>
              <a:t>Anyone who disagreed OR suspected of disagreeing </a:t>
            </a:r>
          </a:p>
          <a:p>
            <a:pPr lvl="1"/>
            <a:endParaRPr lang="en-US" dirty="0" smtClean="0"/>
          </a:p>
          <a:p>
            <a:endParaRPr lang="en-US" dirty="0"/>
          </a:p>
        </p:txBody>
      </p:sp>
      <p:pic>
        <p:nvPicPr>
          <p:cNvPr id="4" name="Picture 3"/>
          <p:cNvPicPr>
            <a:picLocks noChangeAspect="1"/>
          </p:cNvPicPr>
          <p:nvPr/>
        </p:nvPicPr>
        <p:blipFill>
          <a:blip r:embed="rId3"/>
          <a:stretch>
            <a:fillRect/>
          </a:stretch>
        </p:blipFill>
        <p:spPr>
          <a:xfrm>
            <a:off x="4560079" y="1661298"/>
            <a:ext cx="4421013" cy="3054518"/>
          </a:xfrm>
          <a:prstGeom prst="rect">
            <a:avLst/>
          </a:prstGeom>
        </p:spPr>
      </p:pic>
    </p:spTree>
    <p:extLst>
      <p:ext uri="{BB962C8B-B14F-4D97-AF65-F5344CB8AC3E}">
        <p14:creationId xmlns:p14="http://schemas.microsoft.com/office/powerpoint/2010/main" val="35584806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5315"/>
            <a:ext cx="7313613" cy="566301"/>
          </a:xfrm>
        </p:spPr>
        <p:txBody>
          <a:bodyPr/>
          <a:lstStyle/>
          <a:p>
            <a:r>
              <a:rPr lang="en-US" sz="2400" dirty="0" smtClean="0"/>
              <a:t>Reign of Terror (Continued…)</a:t>
            </a:r>
            <a:endParaRPr lang="en-US" sz="2400" dirty="0"/>
          </a:p>
        </p:txBody>
      </p:sp>
      <p:sp>
        <p:nvSpPr>
          <p:cNvPr id="3" name="Content Placeholder 2"/>
          <p:cNvSpPr>
            <a:spLocks noGrp="1"/>
          </p:cNvSpPr>
          <p:nvPr>
            <p:ph idx="1"/>
          </p:nvPr>
        </p:nvSpPr>
        <p:spPr>
          <a:xfrm>
            <a:off x="4862319" y="5760052"/>
            <a:ext cx="4281682" cy="1018477"/>
          </a:xfrm>
        </p:spPr>
        <p:txBody>
          <a:bodyPr>
            <a:normAutofit/>
          </a:bodyPr>
          <a:lstStyle/>
          <a:p>
            <a:pPr marL="0" indent="0">
              <a:buNone/>
            </a:pPr>
            <a:r>
              <a:rPr lang="en-US" sz="1500" b="1" dirty="0"/>
              <a:t>1819 - </a:t>
            </a:r>
            <a:r>
              <a:rPr lang="en-US" sz="1500" dirty="0"/>
              <a:t>Caricature by Englishman George Cruikshank.</a:t>
            </a:r>
            <a:r>
              <a:rPr lang="en-US" sz="1500" b="1" dirty="0"/>
              <a:t> </a:t>
            </a:r>
            <a:br>
              <a:rPr lang="en-US" sz="1500" b="1" dirty="0"/>
            </a:br>
            <a:r>
              <a:rPr lang="en-US" sz="1500" b="1" dirty="0"/>
              <a:t>Titled: "The Radical's Arms”.</a:t>
            </a:r>
            <a:r>
              <a:rPr lang="en-US" sz="1500" dirty="0"/>
              <a:t> "No God! No Religion! No King! No Constitution!" is written in the republican banner. </a:t>
            </a:r>
          </a:p>
        </p:txBody>
      </p:sp>
      <p:pic>
        <p:nvPicPr>
          <p:cNvPr id="4" name="Picture 3" descr="political cartoon"/>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029410" y="601616"/>
            <a:ext cx="3954352" cy="5175148"/>
          </a:xfrm>
          <a:prstGeom prst="rect">
            <a:avLst/>
          </a:prstGeom>
          <a:noFill/>
          <a:ln>
            <a:noFill/>
          </a:ln>
        </p:spPr>
      </p:pic>
      <p:sp>
        <p:nvSpPr>
          <p:cNvPr id="5" name="AutoShape 9"/>
          <p:cNvSpPr>
            <a:spLocks noChangeArrowheads="1"/>
          </p:cNvSpPr>
          <p:nvPr/>
        </p:nvSpPr>
        <p:spPr bwMode="auto">
          <a:xfrm>
            <a:off x="150946" y="601616"/>
            <a:ext cx="4527574" cy="2312831"/>
          </a:xfrm>
          <a:prstGeom prst="doubleWave">
            <a:avLst>
              <a:gd name="adj1" fmla="val 6500"/>
              <a:gd name="adj2" fmla="val 738"/>
            </a:avLst>
          </a:prstGeom>
          <a:solidFill>
            <a:srgbClr val="FFCC99"/>
          </a:solidFill>
          <a:ln w="9525">
            <a:solidFill>
              <a:srgbClr val="000000"/>
            </a:solidFill>
            <a:miter lim="800000"/>
            <a:headEnd/>
            <a:tailEnd/>
          </a:ln>
        </p:spPr>
        <p:txBody>
          <a:bodyPr rot="0" vert="horz" wrap="square" lIns="91440" tIns="45720" rIns="91440" bIns="45720" anchor="t" anchorCtr="0" upright="1">
            <a:noAutofit/>
          </a:bodyPr>
          <a:lstStyle/>
          <a:p>
            <a:pPr marL="0" marR="0">
              <a:spcBef>
                <a:spcPts val="0"/>
              </a:spcBef>
              <a:spcAft>
                <a:spcPts val="0"/>
              </a:spcAft>
            </a:pPr>
            <a:r>
              <a:rPr lang="en-US" sz="1500" b="1" dirty="0">
                <a:effectLst/>
                <a:latin typeface="Comic Sans MS"/>
                <a:ea typeface="Times New Roman"/>
                <a:cs typeface="Comic Sans MS"/>
              </a:rPr>
              <a:t>A description of The Terror at Bordeaux.</a:t>
            </a:r>
            <a:endParaRPr lang="en-US" sz="1500" dirty="0">
              <a:effectLst/>
              <a:latin typeface="Cambria"/>
              <a:ea typeface="ＭＳ 明朝"/>
              <a:cs typeface="Times New Roman"/>
            </a:endParaRPr>
          </a:p>
          <a:p>
            <a:pPr marL="0" marR="0">
              <a:spcBef>
                <a:spcPts val="0"/>
              </a:spcBef>
              <a:spcAft>
                <a:spcPts val="0"/>
              </a:spcAft>
            </a:pPr>
            <a:r>
              <a:rPr lang="en-US" sz="1500" dirty="0">
                <a:effectLst/>
                <a:latin typeface="Comic Sans MS"/>
                <a:ea typeface="Times New Roman"/>
                <a:cs typeface="Comic Sans MS"/>
              </a:rPr>
              <a:t>“A Woman was charged with the crime of having wept at her husband’s execution…she was condemned to sit for hours under the blade which shed upon her, drop by drop the blood of her dead husband…before she was released by death…”</a:t>
            </a:r>
            <a:endParaRPr lang="en-US" sz="1500" dirty="0">
              <a:effectLst/>
              <a:latin typeface="Cambria"/>
              <a:ea typeface="ＭＳ 明朝"/>
              <a:cs typeface="Times New Roman"/>
            </a:endParaRPr>
          </a:p>
        </p:txBody>
      </p:sp>
      <p:sp>
        <p:nvSpPr>
          <p:cNvPr id="6" name="AutoShape 10"/>
          <p:cNvSpPr>
            <a:spLocks noChangeArrowheads="1"/>
          </p:cNvSpPr>
          <p:nvPr/>
        </p:nvSpPr>
        <p:spPr bwMode="auto">
          <a:xfrm>
            <a:off x="401016" y="5221689"/>
            <a:ext cx="4110414" cy="1203231"/>
          </a:xfrm>
          <a:prstGeom prst="flowChartDocument">
            <a:avLst/>
          </a:prstGeom>
          <a:solidFill>
            <a:srgbClr val="CC99FF"/>
          </a:solidFill>
          <a:ln w="9525">
            <a:solidFill>
              <a:srgbClr val="000000"/>
            </a:solidFill>
            <a:miter lim="800000"/>
            <a:headEnd/>
            <a:tailEnd/>
          </a:ln>
        </p:spPr>
        <p:txBody>
          <a:bodyPr rot="0" vert="horz" wrap="square" lIns="91440" tIns="45720" rIns="91440" bIns="45720" anchor="t" anchorCtr="0" upright="1">
            <a:noAutofit/>
          </a:bodyPr>
          <a:lstStyle/>
          <a:p>
            <a:pPr marL="0" marR="0">
              <a:spcBef>
                <a:spcPts val="0"/>
              </a:spcBef>
              <a:spcAft>
                <a:spcPts val="0"/>
              </a:spcAft>
            </a:pPr>
            <a:r>
              <a:rPr lang="en-US" sz="1500" b="1" dirty="0">
                <a:effectLst/>
                <a:latin typeface="Comic Sans MS"/>
                <a:ea typeface="ＭＳ 明朝"/>
                <a:cs typeface="Times New Roman"/>
              </a:rPr>
              <a:t>Francis Bertrand</a:t>
            </a:r>
            <a:endParaRPr lang="en-US" sz="1500" dirty="0">
              <a:effectLst/>
              <a:latin typeface="Cambria"/>
              <a:ea typeface="ＭＳ 明朝"/>
              <a:cs typeface="Times New Roman"/>
            </a:endParaRPr>
          </a:p>
          <a:p>
            <a:pPr marL="0" marR="0">
              <a:spcBef>
                <a:spcPts val="0"/>
              </a:spcBef>
              <a:spcAft>
                <a:spcPts val="0"/>
              </a:spcAft>
            </a:pPr>
            <a:r>
              <a:rPr lang="en-US" sz="1500" dirty="0">
                <a:effectLst/>
                <a:latin typeface="Comic Sans MS"/>
                <a:ea typeface="ＭＳ 明朝"/>
                <a:cs typeface="Times New Roman"/>
              </a:rPr>
              <a:t>Aged thirty-seven, convicted of producing “sour wine injurious to the health of citizens,” guillotined.</a:t>
            </a:r>
            <a:endParaRPr lang="en-US" sz="1500" dirty="0">
              <a:effectLst/>
              <a:latin typeface="Cambria"/>
              <a:ea typeface="ＭＳ 明朝"/>
              <a:cs typeface="Times New Roman"/>
            </a:endParaRPr>
          </a:p>
        </p:txBody>
      </p:sp>
      <p:grpSp>
        <p:nvGrpSpPr>
          <p:cNvPr id="7" name="Group 6"/>
          <p:cNvGrpSpPr>
            <a:grpSpLocks noChangeAspect="1"/>
          </p:cNvGrpSpPr>
          <p:nvPr/>
        </p:nvGrpSpPr>
        <p:grpSpPr bwMode="auto">
          <a:xfrm>
            <a:off x="150668" y="3160764"/>
            <a:ext cx="6081789" cy="2053239"/>
            <a:chOff x="1385" y="7227"/>
            <a:chExt cx="8234" cy="4600"/>
          </a:xfrm>
        </p:grpSpPr>
        <p:sp>
          <p:nvSpPr>
            <p:cNvPr id="8" name="AutoShape 5"/>
            <p:cNvSpPr>
              <a:spLocks noChangeAspect="1" noChangeArrowheads="1" noTextEdit="1"/>
            </p:cNvSpPr>
            <p:nvPr/>
          </p:nvSpPr>
          <p:spPr bwMode="auto">
            <a:xfrm>
              <a:off x="2419" y="8433"/>
              <a:ext cx="7200" cy="33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sz="1500"/>
            </a:p>
          </p:txBody>
        </p:sp>
        <p:sp>
          <p:nvSpPr>
            <p:cNvPr id="9" name="AutoShape 6"/>
            <p:cNvSpPr>
              <a:spLocks noChangeArrowheads="1"/>
            </p:cNvSpPr>
            <p:nvPr/>
          </p:nvSpPr>
          <p:spPr bwMode="auto">
            <a:xfrm>
              <a:off x="1385" y="7227"/>
              <a:ext cx="6130" cy="3086"/>
            </a:xfrm>
            <a:prstGeom prst="wedgeRoundRectCallout">
              <a:avLst>
                <a:gd name="adj1" fmla="val -36635"/>
                <a:gd name="adj2" fmla="val 83331"/>
                <a:gd name="adj3" fmla="val 16667"/>
              </a:avLst>
            </a:prstGeom>
            <a:solidFill>
              <a:srgbClr val="CCFFFF"/>
            </a:solidFill>
            <a:ln w="9525">
              <a:solidFill>
                <a:srgbClr val="000000"/>
              </a:solidFill>
              <a:miter lim="800000"/>
              <a:headEnd/>
              <a:tailEnd/>
            </a:ln>
          </p:spPr>
          <p:txBody>
            <a:bodyPr rot="0" vert="horz" wrap="square" lIns="91440" tIns="45720" rIns="91440" bIns="45720" anchor="t" anchorCtr="0" upright="1">
              <a:noAutofit/>
            </a:bodyPr>
            <a:lstStyle/>
            <a:p>
              <a:pPr marL="0" marR="0">
                <a:spcBef>
                  <a:spcPts val="0"/>
                </a:spcBef>
                <a:spcAft>
                  <a:spcPts val="0"/>
                </a:spcAft>
              </a:pPr>
              <a:r>
                <a:rPr lang="en-US" sz="1500" b="1" dirty="0">
                  <a:effectLst/>
                  <a:latin typeface="Comic Sans MS"/>
                  <a:ea typeface="Times New Roman"/>
                  <a:cs typeface="Comic Sans MS"/>
                </a:rPr>
                <a:t>Jean-Baptiste Henry </a:t>
              </a:r>
              <a:endParaRPr lang="en-US" sz="1500" dirty="0">
                <a:effectLst/>
                <a:latin typeface="Cambria"/>
                <a:ea typeface="ＭＳ 明朝"/>
                <a:cs typeface="Times New Roman"/>
              </a:endParaRPr>
            </a:p>
            <a:p>
              <a:pPr marL="0" marR="0">
                <a:spcBef>
                  <a:spcPts val="0"/>
                </a:spcBef>
                <a:spcAft>
                  <a:spcPts val="0"/>
                </a:spcAft>
              </a:pPr>
              <a:r>
                <a:rPr lang="en-US" sz="1500" dirty="0">
                  <a:effectLst/>
                  <a:latin typeface="Comic Sans MS"/>
                  <a:ea typeface="Times New Roman"/>
                  <a:cs typeface="Comic Sans MS"/>
                </a:rPr>
                <a:t>A journeyman tailor, aged 18, was convicted of sawing down a tree of liberty.   </a:t>
              </a:r>
              <a:endParaRPr lang="en-US" sz="1500" dirty="0">
                <a:effectLst/>
                <a:latin typeface="Cambria"/>
                <a:ea typeface="ＭＳ 明朝"/>
                <a:cs typeface="Times New Roman"/>
              </a:endParaRPr>
            </a:p>
            <a:p>
              <a:pPr marL="0" marR="0">
                <a:spcBef>
                  <a:spcPts val="0"/>
                </a:spcBef>
                <a:spcAft>
                  <a:spcPts val="0"/>
                </a:spcAft>
              </a:pPr>
              <a:r>
                <a:rPr lang="en-US" sz="1500" dirty="0">
                  <a:effectLst/>
                  <a:latin typeface="Comic Sans MS"/>
                  <a:ea typeface="Times New Roman"/>
                  <a:cs typeface="Comic Sans MS"/>
                </a:rPr>
                <a:t>Executed September 6, 1793.</a:t>
              </a:r>
              <a:endParaRPr lang="en-US" sz="1500" dirty="0">
                <a:effectLst/>
                <a:latin typeface="Cambria"/>
                <a:ea typeface="ＭＳ 明朝"/>
                <a:cs typeface="Times New Roman"/>
              </a:endParaRPr>
            </a:p>
          </p:txBody>
        </p:sp>
      </p:grpSp>
    </p:spTree>
    <p:extLst>
      <p:ext uri="{BB962C8B-B14F-4D97-AF65-F5344CB8AC3E}">
        <p14:creationId xmlns:p14="http://schemas.microsoft.com/office/powerpoint/2010/main" val="24016901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majorFont>
      <a:minorFont>
        <a:latin typeface="Goudy Old Style"/>
        <a:ea typeface=""/>
        <a:cs typeface=""/>
        <a:font script="Jpan" typeface="ＭＳ 明朝"/>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1627</TotalTime>
  <Words>1264</Words>
  <Application>Microsoft Office PowerPoint</Application>
  <PresentationFormat>On-screen Show (4:3)</PresentationFormat>
  <Paragraphs>115</Paragraphs>
  <Slides>11</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Arial</vt:lpstr>
      <vt:lpstr>Calibri</vt:lpstr>
      <vt:lpstr>Cambria</vt:lpstr>
      <vt:lpstr>Comic Sans MS</vt:lpstr>
      <vt:lpstr>Goudy Old Style</vt:lpstr>
      <vt:lpstr>Impact</vt:lpstr>
      <vt:lpstr>ＭＳ 明朝</vt:lpstr>
      <vt:lpstr>Rockwell</vt:lpstr>
      <vt:lpstr>Times New Roman</vt:lpstr>
      <vt:lpstr>Inkwell</vt:lpstr>
      <vt:lpstr>Reign of Terror  (Radical Stage of the French Revolution)</vt:lpstr>
      <vt:lpstr>Sans-Culottes (without culottes: knee breeches)</vt:lpstr>
      <vt:lpstr>Jacobins</vt:lpstr>
      <vt:lpstr>Committee of Public Safety (1793)</vt:lpstr>
      <vt:lpstr>Maximilian Robespierre (1758-1794)</vt:lpstr>
      <vt:lpstr>PowerPoint Presentation</vt:lpstr>
      <vt:lpstr>PowerPoint Presentation</vt:lpstr>
      <vt:lpstr>Reign of Terror (1793-1794)</vt:lpstr>
      <vt:lpstr>Reign of Terror (Continued…)</vt:lpstr>
      <vt:lpstr>End of the Terror (Robespierre’s Downfall)</vt:lpstr>
      <vt:lpstr>Constructed Response (see Reign of Terror Worksheet)</vt:lpstr>
    </vt:vector>
  </TitlesOfParts>
  <Company>RSU 13</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Reign of Terror  (Radical Stage of the French Revolution)</dc:title>
  <dc:creator>Stephen Foster</dc:creator>
  <cp:lastModifiedBy>Aaron Dail</cp:lastModifiedBy>
  <cp:revision>29</cp:revision>
  <cp:lastPrinted>2016-02-11T12:00:51Z</cp:lastPrinted>
  <dcterms:created xsi:type="dcterms:W3CDTF">2016-02-02T12:54:12Z</dcterms:created>
  <dcterms:modified xsi:type="dcterms:W3CDTF">2018-02-08T15:52:20Z</dcterms:modified>
</cp:coreProperties>
</file>