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5" r:id="rId2"/>
    <p:sldId id="256" r:id="rId3"/>
    <p:sldId id="260" r:id="rId4"/>
    <p:sldId id="270" r:id="rId5"/>
    <p:sldId id="261" r:id="rId6"/>
    <p:sldId id="271" r:id="rId7"/>
    <p:sldId id="262" r:id="rId8"/>
    <p:sldId id="272" r:id="rId9"/>
    <p:sldId id="273" r:id="rId10"/>
    <p:sldId id="258" r:id="rId11"/>
    <p:sldId id="263" r:id="rId12"/>
    <p:sldId id="274" r:id="rId13"/>
    <p:sldId id="266" r:id="rId14"/>
    <p:sldId id="269" r:id="rId15"/>
    <p:sldId id="267" r:id="rId16"/>
    <p:sldId id="268" r:id="rId17"/>
    <p:sldId id="257" r:id="rId18"/>
    <p:sldId id="26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91" d="100"/>
          <a:sy n="91" d="100"/>
        </p:scale>
        <p:origin x="29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10/24/2019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78C9F-5D58-4CA5-ACBE-8273FE491D47}"/>
              </a:ext>
            </a:extLst>
          </p:cNvPr>
          <p:cNvSpPr>
            <a:spLocks noGrp="1"/>
          </p:cNvSpPr>
          <p:nvPr>
            <p:ph type="title"/>
          </p:nvPr>
        </p:nvSpPr>
        <p:spPr/>
        <p:txBody>
          <a:bodyPr/>
          <a:lstStyle/>
          <a:p>
            <a:r>
              <a:rPr lang="en-US" dirty="0"/>
              <a:t>W.01</a:t>
            </a:r>
          </a:p>
        </p:txBody>
      </p:sp>
      <p:sp>
        <p:nvSpPr>
          <p:cNvPr id="3" name="Content Placeholder 2">
            <a:extLst>
              <a:ext uri="{FF2B5EF4-FFF2-40B4-BE49-F238E27FC236}">
                <a16:creationId xmlns:a16="http://schemas.microsoft.com/office/drawing/2014/main" id="{B8B2E1AE-D254-4284-A339-E2191036030C}"/>
              </a:ext>
            </a:extLst>
          </p:cNvPr>
          <p:cNvSpPr>
            <a:spLocks noGrp="1"/>
          </p:cNvSpPr>
          <p:nvPr>
            <p:ph idx="1"/>
          </p:nvPr>
        </p:nvSpPr>
        <p:spPr/>
        <p:txBody>
          <a:bodyPr>
            <a:normAutofit/>
          </a:bodyPr>
          <a:lstStyle/>
          <a:p>
            <a:r>
              <a:rPr lang="en-US" sz="4800" dirty="0"/>
              <a:t>Write an argument to support a claim that includes clear reasoning, evidence, counter argument, and rebuttal.</a:t>
            </a:r>
          </a:p>
        </p:txBody>
      </p:sp>
    </p:spTree>
    <p:extLst>
      <p:ext uri="{BB962C8B-B14F-4D97-AF65-F5344CB8AC3E}">
        <p14:creationId xmlns:p14="http://schemas.microsoft.com/office/powerpoint/2010/main" val="300909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Unifier</a:t>
            </a:r>
          </a:p>
        </p:txBody>
      </p:sp>
      <p:sp>
        <p:nvSpPr>
          <p:cNvPr id="3" name="Subtitle 2"/>
          <p:cNvSpPr>
            <a:spLocks noGrp="1"/>
          </p:cNvSpPr>
          <p:nvPr>
            <p:ph type="subTitle" idx="1"/>
          </p:nvPr>
        </p:nvSpPr>
        <p:spPr/>
        <p:txBody>
          <a:bodyPr>
            <a:normAutofit fontScale="92500" lnSpcReduction="20000"/>
          </a:bodyPr>
          <a:lstStyle/>
          <a:p>
            <a:pPr marL="342900" indent="-342900" algn="l">
              <a:buFont typeface="Wingdings" panose="05000000000000000000" pitchFamily="2" charset="2"/>
              <a:buChar char="§"/>
            </a:pPr>
            <a:r>
              <a:rPr lang="en-US" dirty="0"/>
              <a:t>You want your paper to read like a continuous argument which effective transitions help to facilitate.</a:t>
            </a:r>
          </a:p>
          <a:p>
            <a:pPr marL="342900" indent="-342900" algn="l">
              <a:buFont typeface="Wingdings" panose="05000000000000000000" pitchFamily="2" charset="2"/>
              <a:buChar char="§"/>
            </a:pPr>
            <a:r>
              <a:rPr lang="en-US" dirty="0"/>
              <a:t>So, for the concluding sentence of the 1</a:t>
            </a:r>
            <a:r>
              <a:rPr lang="en-US" baseline="30000" dirty="0"/>
              <a:t>st</a:t>
            </a:r>
            <a:r>
              <a:rPr lang="en-US" dirty="0"/>
              <a:t> body paragraph, you want to restate the topic and then mention what’s to come.</a:t>
            </a:r>
          </a:p>
          <a:p>
            <a:pPr marL="342900" indent="-342900" algn="l">
              <a:buFont typeface="Wingdings" panose="05000000000000000000" pitchFamily="2" charset="2"/>
              <a:buChar char="§"/>
            </a:pPr>
            <a:endParaRPr lang="en-US" dirty="0"/>
          </a:p>
        </p:txBody>
      </p:sp>
    </p:spTree>
    <p:extLst>
      <p:ext uri="{BB962C8B-B14F-4D97-AF65-F5344CB8AC3E}">
        <p14:creationId xmlns:p14="http://schemas.microsoft.com/office/powerpoint/2010/main" val="30730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A00E-3222-4BA2-B6AE-C45C7AEA152E}"/>
              </a:ext>
            </a:extLst>
          </p:cNvPr>
          <p:cNvSpPr>
            <a:spLocks noGrp="1"/>
          </p:cNvSpPr>
          <p:nvPr>
            <p:ph type="title"/>
          </p:nvPr>
        </p:nvSpPr>
        <p:spPr/>
        <p:txBody>
          <a:bodyPr/>
          <a:lstStyle/>
          <a:p>
            <a:r>
              <a:rPr lang="en-US" dirty="0"/>
              <a:t>Example of a Unifier</a:t>
            </a:r>
          </a:p>
        </p:txBody>
      </p:sp>
      <p:sp>
        <p:nvSpPr>
          <p:cNvPr id="3" name="Content Placeholder 2">
            <a:extLst>
              <a:ext uri="{FF2B5EF4-FFF2-40B4-BE49-F238E27FC236}">
                <a16:creationId xmlns:a16="http://schemas.microsoft.com/office/drawing/2014/main" id="{198B24FE-6456-4FC8-8A28-4B9FAD95A4C7}"/>
              </a:ext>
            </a:extLst>
          </p:cNvPr>
          <p:cNvSpPr>
            <a:spLocks noGrp="1"/>
          </p:cNvSpPr>
          <p:nvPr>
            <p:ph idx="1"/>
          </p:nvPr>
        </p:nvSpPr>
        <p:spPr/>
        <p:txBody>
          <a:bodyPr>
            <a:normAutofit/>
          </a:bodyPr>
          <a:lstStyle/>
          <a:p>
            <a:r>
              <a:rPr lang="en-US" sz="4800" dirty="0"/>
              <a:t>Not only does football bring people together, but it can also help strengthen cities.</a:t>
            </a:r>
          </a:p>
        </p:txBody>
      </p:sp>
    </p:spTree>
    <p:extLst>
      <p:ext uri="{BB962C8B-B14F-4D97-AF65-F5344CB8AC3E}">
        <p14:creationId xmlns:p14="http://schemas.microsoft.com/office/powerpoint/2010/main" val="224892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example of a Unifier</a:t>
            </a:r>
            <a:endParaRPr lang="en-US" dirty="0"/>
          </a:p>
        </p:txBody>
      </p:sp>
      <p:sp>
        <p:nvSpPr>
          <p:cNvPr id="3" name="Content Placeholder 2"/>
          <p:cNvSpPr>
            <a:spLocks noGrp="1"/>
          </p:cNvSpPr>
          <p:nvPr>
            <p:ph idx="1"/>
          </p:nvPr>
        </p:nvSpPr>
        <p:spPr/>
        <p:txBody>
          <a:bodyPr/>
          <a:lstStyle/>
          <a:p>
            <a:r>
              <a:rPr lang="en-US" dirty="0" smtClean="0"/>
              <a:t>The mighty technological advances of guns gave Spaniards a decisive edge during the battles, however it was disease that would continue to wreak havoc on natives long after the guns fell silent. </a:t>
            </a:r>
            <a:endParaRPr lang="en-US" dirty="0"/>
          </a:p>
        </p:txBody>
      </p:sp>
    </p:spTree>
    <p:extLst>
      <p:ext uri="{BB962C8B-B14F-4D97-AF65-F5344CB8AC3E}">
        <p14:creationId xmlns:p14="http://schemas.microsoft.com/office/powerpoint/2010/main" val="3720608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1471-721E-4408-AF9B-75759A8EE6FE}"/>
              </a:ext>
            </a:extLst>
          </p:cNvPr>
          <p:cNvSpPr>
            <a:spLocks noGrp="1"/>
          </p:cNvSpPr>
          <p:nvPr>
            <p:ph type="title"/>
          </p:nvPr>
        </p:nvSpPr>
        <p:spPr/>
        <p:txBody>
          <a:bodyPr/>
          <a:lstStyle/>
          <a:p>
            <a:r>
              <a:rPr lang="en-US" dirty="0"/>
              <a:t>What is a Counterargument?</a:t>
            </a:r>
          </a:p>
        </p:txBody>
      </p:sp>
      <p:sp>
        <p:nvSpPr>
          <p:cNvPr id="3" name="Content Placeholder 2">
            <a:extLst>
              <a:ext uri="{FF2B5EF4-FFF2-40B4-BE49-F238E27FC236}">
                <a16:creationId xmlns:a16="http://schemas.microsoft.com/office/drawing/2014/main" id="{E65CD2CA-1F28-42B7-AD19-519AD0B9ADFD}"/>
              </a:ext>
            </a:extLst>
          </p:cNvPr>
          <p:cNvSpPr>
            <a:spLocks noGrp="1"/>
          </p:cNvSpPr>
          <p:nvPr>
            <p:ph idx="1"/>
          </p:nvPr>
        </p:nvSpPr>
        <p:spPr/>
        <p:txBody>
          <a:bodyPr>
            <a:normAutofit lnSpcReduction="10000"/>
          </a:bodyPr>
          <a:lstStyle/>
          <a:p>
            <a:r>
              <a:rPr lang="en-US" sz="2800" dirty="0"/>
              <a:t>Counterarguments are part of good persuasive writing and speaking strategy because they show that you've considered other points of view. </a:t>
            </a:r>
          </a:p>
          <a:p>
            <a:r>
              <a:rPr lang="en-US" sz="2800" dirty="0"/>
              <a:t>They also set up the chance to refute the opposition and show why your position is the right one to have. </a:t>
            </a:r>
          </a:p>
          <a:p>
            <a:r>
              <a:rPr lang="en-US" sz="2800" dirty="0"/>
              <a:t>Placing a counterargument in your persuasive essay increases your </a:t>
            </a:r>
            <a:r>
              <a:rPr lang="en-US" sz="2800" b="1" dirty="0"/>
              <a:t>ethos</a:t>
            </a:r>
            <a:r>
              <a:rPr lang="en-US" sz="2800" dirty="0"/>
              <a:t> (credibility) because it shows fairness.</a:t>
            </a:r>
          </a:p>
          <a:p>
            <a:endParaRPr lang="en-US" dirty="0"/>
          </a:p>
        </p:txBody>
      </p:sp>
    </p:spTree>
    <p:extLst>
      <p:ext uri="{BB962C8B-B14F-4D97-AF65-F5344CB8AC3E}">
        <p14:creationId xmlns:p14="http://schemas.microsoft.com/office/powerpoint/2010/main" val="299362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some counterargument sentence starters?</a:t>
            </a:r>
          </a:p>
        </p:txBody>
      </p:sp>
      <p:sp>
        <p:nvSpPr>
          <p:cNvPr id="3" name="Content Placeholder 2"/>
          <p:cNvSpPr>
            <a:spLocks noGrp="1"/>
          </p:cNvSpPr>
          <p:nvPr>
            <p:ph idx="1"/>
          </p:nvPr>
        </p:nvSpPr>
        <p:spPr/>
        <p:txBody>
          <a:bodyPr>
            <a:normAutofit/>
          </a:bodyPr>
          <a:lstStyle/>
          <a:p>
            <a:r>
              <a:rPr lang="en-US" sz="2800" b="1" dirty="0"/>
              <a:t> </a:t>
            </a:r>
            <a:r>
              <a:rPr lang="en-US" sz="2800" b="1" dirty="0" smtClean="0"/>
              <a:t> </a:t>
            </a:r>
            <a:r>
              <a:rPr lang="en-US" sz="2800" b="1" i="1" dirty="0"/>
              <a:t>Critics argue that… </a:t>
            </a:r>
            <a:endParaRPr lang="en-US" sz="2800" b="1" dirty="0"/>
          </a:p>
          <a:p>
            <a:r>
              <a:rPr lang="en-US" sz="2800" b="1" dirty="0"/>
              <a:t> </a:t>
            </a:r>
            <a:r>
              <a:rPr lang="en-US" sz="2800" b="1" i="1" dirty="0"/>
              <a:t>While it may be true that…, still… </a:t>
            </a:r>
            <a:endParaRPr lang="en-US" sz="2800" b="1" dirty="0"/>
          </a:p>
          <a:p>
            <a:r>
              <a:rPr lang="en-US" sz="2800" b="1" dirty="0"/>
              <a:t> </a:t>
            </a:r>
            <a:r>
              <a:rPr lang="en-US" sz="2800" b="1" i="1" dirty="0" smtClean="0"/>
              <a:t>Others may </a:t>
            </a:r>
            <a:r>
              <a:rPr lang="en-US" sz="2800" b="1" i="1" dirty="0"/>
              <a:t>say that… but one could argue… </a:t>
            </a:r>
            <a:endParaRPr lang="en-US" sz="2800" b="1" dirty="0"/>
          </a:p>
          <a:p>
            <a:r>
              <a:rPr lang="en-US" sz="2800" b="1" dirty="0"/>
              <a:t> </a:t>
            </a:r>
            <a:r>
              <a:rPr lang="en-US" sz="2800" b="1" i="1" dirty="0"/>
              <a:t>It may be true…, however…. </a:t>
            </a:r>
            <a:endParaRPr lang="en-US" sz="2800" b="1" dirty="0"/>
          </a:p>
          <a:p>
            <a:r>
              <a:rPr lang="en-US" sz="2800" b="1" dirty="0"/>
              <a:t> </a:t>
            </a:r>
            <a:r>
              <a:rPr lang="en-US" sz="2800" b="1" i="1" dirty="0"/>
              <a:t>It is often thought… </a:t>
            </a:r>
            <a:endParaRPr lang="en-US" sz="2800" b="1" dirty="0"/>
          </a:p>
          <a:p>
            <a:endParaRPr lang="en-US" dirty="0"/>
          </a:p>
        </p:txBody>
      </p:sp>
    </p:spTree>
    <p:extLst>
      <p:ext uri="{BB962C8B-B14F-4D97-AF65-F5344CB8AC3E}">
        <p14:creationId xmlns:p14="http://schemas.microsoft.com/office/powerpoint/2010/main" val="412001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5D514-1AD2-4DFB-8D60-5C1950B526D2}"/>
              </a:ext>
            </a:extLst>
          </p:cNvPr>
          <p:cNvSpPr>
            <a:spLocks noGrp="1"/>
          </p:cNvSpPr>
          <p:nvPr>
            <p:ph type="title"/>
          </p:nvPr>
        </p:nvSpPr>
        <p:spPr/>
        <p:txBody>
          <a:bodyPr/>
          <a:lstStyle/>
          <a:p>
            <a:r>
              <a:rPr lang="en-US" dirty="0"/>
              <a:t>Example Counterargument</a:t>
            </a:r>
          </a:p>
        </p:txBody>
      </p:sp>
      <p:sp>
        <p:nvSpPr>
          <p:cNvPr id="3" name="Content Placeholder 2">
            <a:extLst>
              <a:ext uri="{FF2B5EF4-FFF2-40B4-BE49-F238E27FC236}">
                <a16:creationId xmlns:a16="http://schemas.microsoft.com/office/drawing/2014/main" id="{822910AF-EC75-4B21-819E-36739B20AC4B}"/>
              </a:ext>
            </a:extLst>
          </p:cNvPr>
          <p:cNvSpPr>
            <a:spLocks noGrp="1"/>
          </p:cNvSpPr>
          <p:nvPr>
            <p:ph idx="1"/>
          </p:nvPr>
        </p:nvSpPr>
        <p:spPr/>
        <p:txBody>
          <a:bodyPr>
            <a:normAutofit/>
          </a:bodyPr>
          <a:lstStyle/>
          <a:p>
            <a:r>
              <a:rPr lang="en-US" sz="4400" dirty="0" smtClean="0"/>
              <a:t>Others may say that traffic before and after a game is a huge inconvenience to drivers.</a:t>
            </a:r>
            <a:endParaRPr lang="en-US" sz="4400" dirty="0"/>
          </a:p>
        </p:txBody>
      </p:sp>
    </p:spTree>
    <p:extLst>
      <p:ext uri="{BB962C8B-B14F-4D97-AF65-F5344CB8AC3E}">
        <p14:creationId xmlns:p14="http://schemas.microsoft.com/office/powerpoint/2010/main" val="125417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C4361-4F04-4E5A-A1E0-E9D63AC7D8A2}"/>
              </a:ext>
            </a:extLst>
          </p:cNvPr>
          <p:cNvSpPr>
            <a:spLocks noGrp="1"/>
          </p:cNvSpPr>
          <p:nvPr>
            <p:ph type="title"/>
          </p:nvPr>
        </p:nvSpPr>
        <p:spPr/>
        <p:txBody>
          <a:bodyPr>
            <a:normAutofit/>
          </a:bodyPr>
          <a:lstStyle/>
          <a:p>
            <a:r>
              <a:rPr lang="en-US" sz="6600" dirty="0"/>
              <a:t>What is a rebuttal?</a:t>
            </a:r>
          </a:p>
        </p:txBody>
      </p:sp>
      <p:sp>
        <p:nvSpPr>
          <p:cNvPr id="3" name="Content Placeholder 2">
            <a:extLst>
              <a:ext uri="{FF2B5EF4-FFF2-40B4-BE49-F238E27FC236}">
                <a16:creationId xmlns:a16="http://schemas.microsoft.com/office/drawing/2014/main" id="{602BAC86-2325-481B-91AC-3232DA9231B0}"/>
              </a:ext>
            </a:extLst>
          </p:cNvPr>
          <p:cNvSpPr>
            <a:spLocks noGrp="1"/>
          </p:cNvSpPr>
          <p:nvPr>
            <p:ph idx="1"/>
          </p:nvPr>
        </p:nvSpPr>
        <p:spPr/>
        <p:txBody>
          <a:bodyPr>
            <a:normAutofit fontScale="70000" lnSpcReduction="20000"/>
          </a:bodyPr>
          <a:lstStyle/>
          <a:p>
            <a:r>
              <a:rPr lang="en-US" sz="6000" dirty="0"/>
              <a:t>A refutation or disapproval of the counterargument</a:t>
            </a:r>
            <a:r>
              <a:rPr lang="en-US" sz="6000" dirty="0" smtClean="0"/>
              <a:t>.</a:t>
            </a:r>
          </a:p>
          <a:p>
            <a:r>
              <a:rPr lang="en-US" sz="6000" dirty="0" smtClean="0"/>
              <a:t>Example: However, being able to attend an NFL game is not an opportunity every city gets to experience.</a:t>
            </a:r>
            <a:endParaRPr lang="en-US" sz="6000" dirty="0"/>
          </a:p>
          <a:p>
            <a:endParaRPr lang="en-US" dirty="0"/>
          </a:p>
        </p:txBody>
      </p:sp>
    </p:spTree>
    <p:extLst>
      <p:ext uri="{BB962C8B-B14F-4D97-AF65-F5344CB8AC3E}">
        <p14:creationId xmlns:p14="http://schemas.microsoft.com/office/powerpoint/2010/main" val="359470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How do I write a </a:t>
            </a:r>
            <a:r>
              <a:rPr lang="en-US" sz="4000" dirty="0" smtClean="0"/>
              <a:t>Conclusion?</a:t>
            </a:r>
            <a:endParaRPr lang="en-US" sz="4000" dirty="0"/>
          </a:p>
        </p:txBody>
      </p:sp>
      <p:sp>
        <p:nvSpPr>
          <p:cNvPr id="3" name="Subtitle 2"/>
          <p:cNvSpPr>
            <a:spLocks noGrp="1"/>
          </p:cNvSpPr>
          <p:nvPr>
            <p:ph type="subTitle" idx="1"/>
          </p:nvPr>
        </p:nvSpPr>
        <p:spPr/>
        <p:txBody>
          <a:bodyPr>
            <a:normAutofit fontScale="77500" lnSpcReduction="20000"/>
          </a:bodyPr>
          <a:lstStyle/>
          <a:p>
            <a:pPr marL="342900" indent="-342900" algn="l">
              <a:buFont typeface="Wingdings" panose="05000000000000000000" pitchFamily="2" charset="2"/>
              <a:buChar char="§"/>
            </a:pPr>
            <a:r>
              <a:rPr lang="en-US" b="1" dirty="0"/>
              <a:t>Restate your thesis in one complete sentence</a:t>
            </a:r>
          </a:p>
          <a:p>
            <a:pPr marL="342900" indent="-342900" algn="l">
              <a:buFont typeface="Wingdings" panose="05000000000000000000" pitchFamily="2" charset="2"/>
              <a:buChar char="§"/>
            </a:pPr>
            <a:r>
              <a:rPr lang="en-US" b="1" dirty="0"/>
              <a:t>Restate your </a:t>
            </a:r>
            <a:r>
              <a:rPr lang="en-US" b="1" dirty="0" smtClean="0"/>
              <a:t>two/three </a:t>
            </a:r>
            <a:r>
              <a:rPr lang="en-US" b="1" dirty="0"/>
              <a:t>reasons in one complete sentence.  </a:t>
            </a:r>
          </a:p>
          <a:p>
            <a:pPr marL="342900" indent="-342900" algn="l">
              <a:buFont typeface="Wingdings" panose="05000000000000000000" pitchFamily="2" charset="2"/>
              <a:buChar char="§"/>
            </a:pPr>
            <a:r>
              <a:rPr lang="en-US" b="1" dirty="0"/>
              <a:t>Why is your essay important to readers? Why should they do/believe what your thesis says? </a:t>
            </a:r>
            <a:r>
              <a:rPr lang="en-US" b="1" dirty="0" smtClean="0"/>
              <a:t>Or a call to action or recommendation</a:t>
            </a:r>
            <a:endParaRPr lang="en-US" b="1" dirty="0"/>
          </a:p>
        </p:txBody>
      </p:sp>
    </p:spTree>
    <p:extLst>
      <p:ext uri="{BB962C8B-B14F-4D97-AF65-F5344CB8AC3E}">
        <p14:creationId xmlns:p14="http://schemas.microsoft.com/office/powerpoint/2010/main" val="135467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1D730-324C-4887-A9E1-7B78CB0F900D}"/>
              </a:ext>
            </a:extLst>
          </p:cNvPr>
          <p:cNvSpPr>
            <a:spLocks noGrp="1"/>
          </p:cNvSpPr>
          <p:nvPr>
            <p:ph type="title"/>
          </p:nvPr>
        </p:nvSpPr>
        <p:spPr/>
        <p:txBody>
          <a:bodyPr/>
          <a:lstStyle/>
          <a:p>
            <a:r>
              <a:rPr lang="en-US" dirty="0"/>
              <a:t>Sample Conclusion</a:t>
            </a:r>
          </a:p>
        </p:txBody>
      </p:sp>
      <p:sp>
        <p:nvSpPr>
          <p:cNvPr id="3" name="Content Placeholder 2">
            <a:extLst>
              <a:ext uri="{FF2B5EF4-FFF2-40B4-BE49-F238E27FC236}">
                <a16:creationId xmlns:a16="http://schemas.microsoft.com/office/drawing/2014/main" id="{F9748E7C-2FBF-4509-907C-CCF47C460CA2}"/>
              </a:ext>
            </a:extLst>
          </p:cNvPr>
          <p:cNvSpPr>
            <a:spLocks noGrp="1"/>
          </p:cNvSpPr>
          <p:nvPr>
            <p:ph idx="1"/>
          </p:nvPr>
        </p:nvSpPr>
        <p:spPr/>
        <p:txBody>
          <a:bodyPr>
            <a:normAutofit/>
          </a:bodyPr>
          <a:lstStyle/>
          <a:p>
            <a:r>
              <a:rPr lang="en-US" sz="3200" dirty="0"/>
              <a:t>Watching football is one of America’s favorite past times. It is not only  enormously popular but also incredibly beneficial to society. I look forward to watching this amazing competition every Fall and winning my Fantasy Football league once again!</a:t>
            </a:r>
          </a:p>
        </p:txBody>
      </p:sp>
    </p:spTree>
    <p:extLst>
      <p:ext uri="{BB962C8B-B14F-4D97-AF65-F5344CB8AC3E}">
        <p14:creationId xmlns:p14="http://schemas.microsoft.com/office/powerpoint/2010/main" val="287880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Conclusion</a:t>
            </a:r>
          </a:p>
        </p:txBody>
      </p:sp>
      <p:sp>
        <p:nvSpPr>
          <p:cNvPr id="3" name="Content Placeholder 2"/>
          <p:cNvSpPr>
            <a:spLocks noGrp="1"/>
          </p:cNvSpPr>
          <p:nvPr>
            <p:ph idx="1"/>
          </p:nvPr>
        </p:nvSpPr>
        <p:spPr/>
        <p:txBody>
          <a:bodyPr/>
          <a:lstStyle/>
          <a:p>
            <a:r>
              <a:rPr lang="en-US" dirty="0" smtClean="0"/>
              <a:t>Figures can be deceiving, and advantages can quickly turn. Though grossly outnumbered, the Spaniards were able to overtake the much greater Inca due to their geographic luck- their advances in guns, germs and steel. The next time you think you are guaranteed a victory due to sheer numbers, do not overlook the qualities that enabled smaller foes to topple </a:t>
            </a:r>
            <a:r>
              <a:rPr lang="en-US" smtClean="0"/>
              <a:t>great kingdoms.  </a:t>
            </a:r>
            <a:endParaRPr lang="en-US" dirty="0"/>
          </a:p>
        </p:txBody>
      </p:sp>
    </p:spTree>
    <p:extLst>
      <p:ext uri="{BB962C8B-B14F-4D97-AF65-F5344CB8AC3E}">
        <p14:creationId xmlns:p14="http://schemas.microsoft.com/office/powerpoint/2010/main" val="827364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Introduction</a:t>
            </a:r>
          </a:p>
        </p:txBody>
      </p:sp>
      <p:sp>
        <p:nvSpPr>
          <p:cNvPr id="3" name="Subtitle 2"/>
          <p:cNvSpPr>
            <a:spLocks noGrp="1"/>
          </p:cNvSpPr>
          <p:nvPr>
            <p:ph type="subTitle" idx="1"/>
          </p:nvPr>
        </p:nvSpPr>
        <p:spPr/>
        <p:txBody>
          <a:bodyPr>
            <a:normAutofit fontScale="92500"/>
          </a:bodyPr>
          <a:lstStyle/>
          <a:p>
            <a:pPr marL="342900" indent="-342900" algn="l">
              <a:buFont typeface="Arial" panose="020B0604020202020204" pitchFamily="34" charset="0"/>
              <a:buChar char="•"/>
            </a:pPr>
            <a:r>
              <a:rPr lang="en-US" dirty="0"/>
              <a:t>HOOK</a:t>
            </a:r>
            <a:r>
              <a:rPr lang="en-US" b="1" dirty="0"/>
              <a:t>--Includes an attention getter </a:t>
            </a:r>
          </a:p>
          <a:p>
            <a:pPr marL="342900" indent="-342900" algn="l">
              <a:buFont typeface="Arial" panose="020B0604020202020204" pitchFamily="34" charset="0"/>
              <a:buChar char="•"/>
            </a:pPr>
            <a:r>
              <a:rPr lang="en-US" b="1" dirty="0"/>
              <a:t>Includes details/history that highlight the topic (summary) </a:t>
            </a:r>
          </a:p>
          <a:p>
            <a:pPr marL="342900" indent="-342900" algn="l">
              <a:buFont typeface="Arial" panose="020B0604020202020204" pitchFamily="34" charset="0"/>
              <a:buChar char="•"/>
            </a:pPr>
            <a:r>
              <a:rPr lang="en-US" b="1" dirty="0"/>
              <a:t>states your thesis </a:t>
            </a:r>
            <a:endParaRPr lang="en-US" dirty="0"/>
          </a:p>
        </p:txBody>
      </p:sp>
    </p:spTree>
    <p:extLst>
      <p:ext uri="{BB962C8B-B14F-4D97-AF65-F5344CB8AC3E}">
        <p14:creationId xmlns:p14="http://schemas.microsoft.com/office/powerpoint/2010/main" val="121843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 Football </a:t>
            </a:r>
            <a:r>
              <a:rPr lang="en-US" dirty="0" smtClean="0"/>
              <a:t>Hook—gains </a:t>
            </a:r>
            <a:r>
              <a:rPr lang="en-US" dirty="0"/>
              <a:t>the reader’s attention</a:t>
            </a:r>
          </a:p>
        </p:txBody>
      </p:sp>
      <p:sp>
        <p:nvSpPr>
          <p:cNvPr id="3" name="Content Placeholder 2"/>
          <p:cNvSpPr>
            <a:spLocks noGrp="1"/>
          </p:cNvSpPr>
          <p:nvPr>
            <p:ph idx="1"/>
          </p:nvPr>
        </p:nvSpPr>
        <p:spPr/>
        <p:txBody>
          <a:bodyPr/>
          <a:lstStyle/>
          <a:p>
            <a:r>
              <a:rPr lang="en-US" sz="3600" dirty="0"/>
              <a:t>How can a viewer bear to miss a second of this spectacular sport; receivers fly, defenders block, and quarterbacks scramble.</a:t>
            </a:r>
          </a:p>
          <a:p>
            <a:endParaRPr lang="en-US" dirty="0"/>
          </a:p>
        </p:txBody>
      </p:sp>
    </p:spTree>
    <p:extLst>
      <p:ext uri="{BB962C8B-B14F-4D97-AF65-F5344CB8AC3E}">
        <p14:creationId xmlns:p14="http://schemas.microsoft.com/office/powerpoint/2010/main" val="168140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Hook- example</a:t>
            </a:r>
            <a:endParaRPr lang="en-US" dirty="0"/>
          </a:p>
        </p:txBody>
      </p:sp>
      <p:sp>
        <p:nvSpPr>
          <p:cNvPr id="3" name="Content Placeholder 2"/>
          <p:cNvSpPr>
            <a:spLocks noGrp="1"/>
          </p:cNvSpPr>
          <p:nvPr>
            <p:ph idx="1"/>
          </p:nvPr>
        </p:nvSpPr>
        <p:spPr/>
        <p:txBody>
          <a:bodyPr/>
          <a:lstStyle/>
          <a:p>
            <a:r>
              <a:rPr lang="en-US" dirty="0" smtClean="0"/>
              <a:t>In 1990 Buster Douglass was a 42-1 underdog to the seemingly invincible </a:t>
            </a:r>
            <a:r>
              <a:rPr lang="en-US" dirty="0" smtClean="0"/>
              <a:t>Boxer, Mike </a:t>
            </a:r>
            <a:r>
              <a:rPr lang="en-US" dirty="0" smtClean="0"/>
              <a:t>Tyson.  Although he was knocked down in the eighth round, he got up and eventually knocked Mike Tyson out of the match.  This became one of the biggest upset stories in all of sports history.  That story is amazing but it doesn’t even come close to the story of Pizarro and his 160 Spaniards who conquered a vast empire of 80,000 Inca warriors in what could be known as the largest upset in human history. </a:t>
            </a:r>
            <a:endParaRPr lang="en-US" dirty="0"/>
          </a:p>
        </p:txBody>
      </p:sp>
    </p:spTree>
    <p:extLst>
      <p:ext uri="{BB962C8B-B14F-4D97-AF65-F5344CB8AC3E}">
        <p14:creationId xmlns:p14="http://schemas.microsoft.com/office/powerpoint/2010/main" val="88366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Football Background</a:t>
            </a:r>
            <a:endParaRPr lang="en-US" dirty="0"/>
          </a:p>
        </p:txBody>
      </p:sp>
      <p:sp>
        <p:nvSpPr>
          <p:cNvPr id="3" name="Content Placeholder 2"/>
          <p:cNvSpPr>
            <a:spLocks noGrp="1"/>
          </p:cNvSpPr>
          <p:nvPr>
            <p:ph idx="1"/>
          </p:nvPr>
        </p:nvSpPr>
        <p:spPr/>
        <p:txBody>
          <a:bodyPr>
            <a:normAutofit fontScale="92500"/>
          </a:bodyPr>
          <a:lstStyle/>
          <a:p>
            <a:r>
              <a:rPr lang="en-US" sz="4800" dirty="0"/>
              <a:t>Even though football is idolized by many, recent studies have shown how dangerous it can be, and people question whether or not it should continue. </a:t>
            </a:r>
          </a:p>
        </p:txBody>
      </p:sp>
    </p:spTree>
    <p:extLst>
      <p:ext uri="{BB962C8B-B14F-4D97-AF65-F5344CB8AC3E}">
        <p14:creationId xmlns:p14="http://schemas.microsoft.com/office/powerpoint/2010/main" val="10654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Background</a:t>
            </a:r>
            <a:endParaRPr lang="en-US" dirty="0"/>
          </a:p>
        </p:txBody>
      </p:sp>
      <p:sp>
        <p:nvSpPr>
          <p:cNvPr id="3" name="Content Placeholder 2"/>
          <p:cNvSpPr>
            <a:spLocks noGrp="1"/>
          </p:cNvSpPr>
          <p:nvPr>
            <p:ph idx="1"/>
          </p:nvPr>
        </p:nvSpPr>
        <p:spPr/>
        <p:txBody>
          <a:bodyPr/>
          <a:lstStyle/>
          <a:p>
            <a:r>
              <a:rPr lang="en-US" dirty="0" smtClean="0"/>
              <a:t>Many scholars argue about the reasons why so few Spaniards were able to overtake the vast number of Incas.  Some of those reasons include disease, civil war, as well as technology. </a:t>
            </a:r>
            <a:endParaRPr lang="en-US" dirty="0"/>
          </a:p>
        </p:txBody>
      </p:sp>
    </p:spTree>
    <p:extLst>
      <p:ext uri="{BB962C8B-B14F-4D97-AF65-F5344CB8AC3E}">
        <p14:creationId xmlns:p14="http://schemas.microsoft.com/office/powerpoint/2010/main" val="2019127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Football Thesis</a:t>
            </a:r>
            <a:endParaRPr lang="en-US" dirty="0"/>
          </a:p>
        </p:txBody>
      </p:sp>
      <p:sp>
        <p:nvSpPr>
          <p:cNvPr id="3" name="Content Placeholder 2"/>
          <p:cNvSpPr>
            <a:spLocks noGrp="1"/>
          </p:cNvSpPr>
          <p:nvPr>
            <p:ph idx="1"/>
          </p:nvPr>
        </p:nvSpPr>
        <p:spPr/>
        <p:txBody>
          <a:bodyPr>
            <a:normAutofit/>
          </a:bodyPr>
          <a:lstStyle/>
          <a:p>
            <a:r>
              <a:rPr lang="en-US" sz="4400" dirty="0"/>
              <a:t>However, football has more advantages than disadvantages and will always be </a:t>
            </a:r>
            <a:r>
              <a:rPr lang="en-US" sz="4400" dirty="0" smtClean="0"/>
              <a:t>important to many people.</a:t>
            </a:r>
            <a:endParaRPr lang="en-US" sz="4400" dirty="0"/>
          </a:p>
        </p:txBody>
      </p:sp>
    </p:spTree>
    <p:extLst>
      <p:ext uri="{BB962C8B-B14F-4D97-AF65-F5344CB8AC3E}">
        <p14:creationId xmlns:p14="http://schemas.microsoft.com/office/powerpoint/2010/main" val="377365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Conquest Thesis</a:t>
            </a:r>
            <a:endParaRPr lang="en-US" dirty="0"/>
          </a:p>
        </p:txBody>
      </p:sp>
      <p:sp>
        <p:nvSpPr>
          <p:cNvPr id="3" name="Content Placeholder 2"/>
          <p:cNvSpPr>
            <a:spLocks noGrp="1"/>
          </p:cNvSpPr>
          <p:nvPr>
            <p:ph idx="1"/>
          </p:nvPr>
        </p:nvSpPr>
        <p:spPr/>
        <p:txBody>
          <a:bodyPr/>
          <a:lstStyle/>
          <a:p>
            <a:r>
              <a:rPr lang="en-US" dirty="0" smtClean="0"/>
              <a:t>However, the evidence shows that advantages from latitudinal geography, specifically, guns, germs and steel, played the biggest part in the conquest of the Americas. </a:t>
            </a:r>
            <a:endParaRPr lang="en-US" dirty="0"/>
          </a:p>
        </p:txBody>
      </p:sp>
    </p:spTree>
    <p:extLst>
      <p:ext uri="{BB962C8B-B14F-4D97-AF65-F5344CB8AC3E}">
        <p14:creationId xmlns:p14="http://schemas.microsoft.com/office/powerpoint/2010/main" val="4433054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Intro. Paragraph</a:t>
            </a:r>
            <a:endParaRPr lang="en-US" dirty="0"/>
          </a:p>
        </p:txBody>
      </p:sp>
      <p:sp>
        <p:nvSpPr>
          <p:cNvPr id="3" name="Content Placeholder 2"/>
          <p:cNvSpPr>
            <a:spLocks noGrp="1"/>
          </p:cNvSpPr>
          <p:nvPr>
            <p:ph idx="1"/>
          </p:nvPr>
        </p:nvSpPr>
        <p:spPr/>
        <p:txBody>
          <a:bodyPr>
            <a:normAutofit fontScale="92500" lnSpcReduction="20000"/>
          </a:bodyPr>
          <a:lstStyle/>
          <a:p>
            <a:r>
              <a:rPr lang="en-US" dirty="0"/>
              <a:t>In 1990 Buster Douglass was a 42-1 underdog to the seemingly invincible Mike Tyson.  Although he was knocked down in the eighth round, he got up and eventually knocked Mike Tyson out of the match.  This became one of the biggest upset stories in </a:t>
            </a:r>
            <a:r>
              <a:rPr lang="en-US" dirty="0" smtClean="0"/>
              <a:t>all of sports </a:t>
            </a:r>
            <a:r>
              <a:rPr lang="en-US" dirty="0"/>
              <a:t>history.  That story is amazing but it doesn’t even come close to the story of Pizarro and his 160 Spaniards who conquered a vast empire of 80,000 Inca warriors in what could be known as the largest upset in human history. </a:t>
            </a:r>
            <a:r>
              <a:rPr lang="en-US" dirty="0" smtClean="0"/>
              <a:t>Many </a:t>
            </a:r>
            <a:r>
              <a:rPr lang="en-US" dirty="0"/>
              <a:t>scholars argue about the reasons why so few Spaniards were able to overtake the vast number of Incas.  Some of those reasons include disease, civil war, as well as technology. </a:t>
            </a:r>
            <a:r>
              <a:rPr lang="en-US" dirty="0" smtClean="0"/>
              <a:t>However</a:t>
            </a:r>
            <a:r>
              <a:rPr lang="en-US" dirty="0"/>
              <a:t>, the evidence shows that advantages from latitudinal geography, specifically, guns, germs and steel, played the biggest part in the conquest of the Americas. </a:t>
            </a:r>
          </a:p>
          <a:p>
            <a:endParaRPr lang="en-US" dirty="0"/>
          </a:p>
        </p:txBody>
      </p:sp>
    </p:spTree>
    <p:extLst>
      <p:ext uri="{BB962C8B-B14F-4D97-AF65-F5344CB8AC3E}">
        <p14:creationId xmlns:p14="http://schemas.microsoft.com/office/powerpoint/2010/main" val="31788138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928</TotalTime>
  <Words>829</Words>
  <Application>Microsoft Office PowerPoint</Application>
  <PresentationFormat>Widescreen</PresentationFormat>
  <Paragraphs>50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Garamond</vt:lpstr>
      <vt:lpstr>Wingdings</vt:lpstr>
      <vt:lpstr>Organic</vt:lpstr>
      <vt:lpstr>W.01</vt:lpstr>
      <vt:lpstr>Introduction</vt:lpstr>
      <vt:lpstr>Ex. Football Hook—gains the reader’s attention</vt:lpstr>
      <vt:lpstr>Conquest Hook- example</vt:lpstr>
      <vt:lpstr>Football Background</vt:lpstr>
      <vt:lpstr>Conquest Background</vt:lpstr>
      <vt:lpstr>Football Thesis</vt:lpstr>
      <vt:lpstr>Conquest Thesis</vt:lpstr>
      <vt:lpstr>Complete Intro. Paragraph</vt:lpstr>
      <vt:lpstr>Unifier</vt:lpstr>
      <vt:lpstr>Example of a Unifier</vt:lpstr>
      <vt:lpstr>Conquest example of a Unifier</vt:lpstr>
      <vt:lpstr>What is a Counterargument?</vt:lpstr>
      <vt:lpstr>What are some counterargument sentence starters?</vt:lpstr>
      <vt:lpstr>Example Counterargument</vt:lpstr>
      <vt:lpstr>What is a rebuttal?</vt:lpstr>
      <vt:lpstr>How do I write a Conclusion?</vt:lpstr>
      <vt:lpstr>Sample Conclusion</vt:lpstr>
      <vt:lpstr>Sample Conclusion</vt:lpstr>
    </vt:vector>
  </TitlesOfParts>
  <Company>Troy School District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Joan Cinkovich</dc:creator>
  <cp:lastModifiedBy>Aaron Dail</cp:lastModifiedBy>
  <cp:revision>31</cp:revision>
  <dcterms:created xsi:type="dcterms:W3CDTF">2016-03-24T20:44:27Z</dcterms:created>
  <dcterms:modified xsi:type="dcterms:W3CDTF">2019-10-24T21:33:11Z</dcterms:modified>
</cp:coreProperties>
</file>