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72" r:id="rId4"/>
    <p:sldId id="271" r:id="rId5"/>
    <p:sldId id="273" r:id="rId6"/>
    <p:sldId id="258" r:id="rId7"/>
    <p:sldId id="259" r:id="rId8"/>
    <p:sldId id="260" r:id="rId9"/>
    <p:sldId id="261" r:id="rId10"/>
    <p:sldId id="262" r:id="rId11"/>
    <p:sldId id="275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999E-E6BA-744C-BDF9-AD6EE8A3A06B}" type="datetime1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7ADEA-BC9C-8747-8B92-F416B4DD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59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96A33-4DCB-7840-B027-7A3E7E5DF4AC}" type="datetime1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62D7-3F74-9A43-A439-5A7AB5C8D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3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62D7-3F74-9A43-A439-5A7AB5C8DE1F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 the concept that demand</a:t>
            </a:r>
            <a:r>
              <a:rPr lang="en-US" baseline="0" dirty="0" smtClean="0"/>
              <a:t> can go up or down WITHOUT a change in price.  (Even though the price doesn’t change, people may want more or less of a product)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62D7-3F74-9A43-A439-5A7AB5C8DE1F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6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CEEA-9D24-534A-8C4E-F064AAB224D4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2A71-8762-4664-A126-B08DBC6C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3BFC-7F33-D340-949D-4A7944CCFBC7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E51B-8C74-44EA-A936-BBA39C4C8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EBAC-F77C-554E-848E-9A46B646A0BA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E456-0C86-41DC-9703-BF1263021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8361-AE1F-5B44-9E9E-358F9788FAAD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BCBE-7D0E-4525-9A38-01460ED7F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8084B-38A7-744A-A7E7-C8A0737BF0D7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3C01-946E-4405-B6F3-61F1F1D05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ACEE-62F2-FF4F-886D-50003276CF76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F24B-A089-43AE-BE4F-07C5568F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7186-312D-A448-9BD1-1DC7AE39B0C5}" type="datetime1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AF17-6F83-4CDC-80E8-C8A4CB318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E101-BCB9-2944-BC3B-B4A45581ADA4}" type="datetime1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D7DB6-2B1D-4FC5-80FD-54F9B4CE2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0C2D-B0A4-7048-924A-7D1EF5766EFF}" type="datetime1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B841-3EF8-4BC3-B6E3-BB9EEA23F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FDD0-058E-3246-A9A9-D2E770DBCC36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E9BB-1660-4F35-BFDF-57B041916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60F7-34F4-D347-B51B-2C74BF718B86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D031-EDCE-4661-9F17-3FF9EB06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5E872A-B33D-A24A-B9A6-2E91F7DB1D2F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817C78-13B1-408E-9023-FCBACB5B0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17538" y="777875"/>
            <a:ext cx="7772400" cy="1470025"/>
          </a:xfrm>
        </p:spPr>
        <p:txBody>
          <a:bodyPr/>
          <a:lstStyle/>
          <a:p>
            <a:r>
              <a:rPr lang="en-US" sz="6000" b="1" smtClean="0"/>
              <a:t>DEMAND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9" y="2943143"/>
            <a:ext cx="4909852" cy="3755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86" y="1359645"/>
            <a:ext cx="2599414" cy="244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/>
          <a:srcRect r="27176"/>
          <a:stretch/>
        </p:blipFill>
        <p:spPr>
          <a:xfrm>
            <a:off x="6297707" y="1882587"/>
            <a:ext cx="1599462" cy="219635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08675" y="1531938"/>
            <a:ext cx="2152650" cy="5254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0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19469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849938" y="1381125"/>
            <a:ext cx="2266950" cy="77311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Income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91175" y="3905250"/>
            <a:ext cx="3191878" cy="23622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would happen if your income </a:t>
            </a:r>
            <a:r>
              <a:rPr lang="en-US" sz="2800" dirty="0" smtClean="0">
                <a:ea typeface="ＭＳ 明朝"/>
                <a:cs typeface="Times New Roman"/>
              </a:rPr>
              <a:t>were to </a:t>
            </a:r>
            <a:r>
              <a:rPr lang="en-US" sz="2800" dirty="0">
                <a:ea typeface="ＭＳ 明朝"/>
                <a:cs typeface="Times New Roman"/>
              </a:rPr>
              <a:t>i</a:t>
            </a:r>
            <a:r>
              <a:rPr lang="en-US" sz="2800" dirty="0" smtClean="0">
                <a:ea typeface="ＭＳ 明朝"/>
                <a:cs typeface="Times New Roman"/>
              </a:rPr>
              <a:t>ncrease…BUT demand went down?</a:t>
            </a:r>
            <a:endParaRPr lang="en-US" sz="2800" dirty="0">
              <a:ea typeface="ＭＳ 明朝"/>
              <a:cs typeface="Times New Roman"/>
            </a:endParaRPr>
          </a:p>
        </p:txBody>
      </p:sp>
      <p:sp>
        <p:nvSpPr>
          <p:cNvPr id="45" name="Text Box 90"/>
          <p:cNvSpPr txBox="1"/>
          <p:nvPr/>
        </p:nvSpPr>
        <p:spPr>
          <a:xfrm rot="20670047">
            <a:off x="3494180" y="1655260"/>
            <a:ext cx="2599620" cy="2274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a typeface="ＭＳ 明朝"/>
                <a:cs typeface="Times New Roman"/>
              </a:rPr>
              <a:t>INFERIOR</a:t>
            </a:r>
            <a:endParaRPr lang="en-US" sz="3200" dirty="0">
              <a:ea typeface="ＭＳ 明朝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a typeface="ＭＳ 明朝"/>
                <a:cs typeface="Times New Roman"/>
              </a:rPr>
              <a:t>GOOD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a typeface="ＭＳ 明朝"/>
                <a:cs typeface="Times New Roman"/>
              </a:rPr>
              <a:t>You could buy better coffee</a:t>
            </a:r>
            <a:endParaRPr lang="en-US" sz="3200" dirty="0"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037137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Less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19388" y="4349750"/>
            <a:ext cx="677862" cy="561975"/>
            <a:chOff x="4086787" y="3686663"/>
            <a:chExt cx="676985" cy="563150"/>
          </a:xfrm>
        </p:grpSpPr>
        <p:sp>
          <p:nvSpPr>
            <p:cNvPr id="19481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19482" name="TextBox 48"/>
            <p:cNvSpPr txBox="1">
              <a:spLocks noChangeArrowheads="1"/>
            </p:cNvSpPr>
            <p:nvPr/>
          </p:nvSpPr>
          <p:spPr bwMode="auto">
            <a:xfrm>
              <a:off x="4252992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3" y="3563938"/>
            <a:ext cx="22225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1288" y="5210175"/>
            <a:ext cx="593725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10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113" y="3113088"/>
            <a:ext cx="374650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550" y="3895725"/>
            <a:ext cx="373063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14305" y="1024618"/>
            <a:ext cx="5991225" cy="5264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If you would buy the same amount of a good/service regardless of a change in income you would have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+mn-lt"/>
              </a:rPr>
              <a:t>NEUTRAL GOOD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(perhaps like toilet paper or toothpaste)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00"/>
                            </p:stCondLst>
                            <p:childTnLst>
                              <p:par>
                                <p:cTn id="4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5" grpId="0" animBg="1"/>
      <p:bldP spid="45" grpId="1" animBg="1"/>
      <p:bldP spid="47" grpId="0" animBg="1"/>
      <p:bldP spid="52" grpId="0"/>
      <p:bldP spid="53" grpId="0" animBg="1"/>
      <p:bldP spid="5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08675" y="1531938"/>
            <a:ext cx="2152650" cy="5254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0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19469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849938" y="1381125"/>
            <a:ext cx="2266950" cy="77311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Income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91175" y="3905250"/>
            <a:ext cx="2940050" cy="23622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would happen if your </a:t>
            </a:r>
            <a:r>
              <a:rPr lang="en-US" sz="2800" dirty="0" smtClean="0">
                <a:ea typeface="ＭＳ 明朝"/>
                <a:cs typeface="Times New Roman"/>
              </a:rPr>
              <a:t>incomes </a:t>
            </a:r>
            <a:r>
              <a:rPr lang="en-US" sz="2800" dirty="0">
                <a:ea typeface="ＭＳ 明朝"/>
                <a:cs typeface="Times New Roman"/>
              </a:rPr>
              <a:t>were reduced?</a:t>
            </a: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037137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Less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19388" y="4349750"/>
            <a:ext cx="677862" cy="561975"/>
            <a:chOff x="4086787" y="3686663"/>
            <a:chExt cx="676985" cy="563150"/>
          </a:xfrm>
        </p:grpSpPr>
        <p:sp>
          <p:nvSpPr>
            <p:cNvPr id="19481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19482" name="TextBox 48"/>
            <p:cNvSpPr txBox="1">
              <a:spLocks noChangeArrowheads="1"/>
            </p:cNvSpPr>
            <p:nvPr/>
          </p:nvSpPr>
          <p:spPr bwMode="auto">
            <a:xfrm>
              <a:off x="4252992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3" y="3563938"/>
            <a:ext cx="22225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1288" y="5210175"/>
            <a:ext cx="593725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10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113" y="3113088"/>
            <a:ext cx="374650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550" y="3895725"/>
            <a:ext cx="373063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422" y="2193406"/>
            <a:ext cx="1742225" cy="18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7" grpId="0" animBg="1"/>
      <p:bldP spid="52" grpId="0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122" y="2640744"/>
            <a:ext cx="2060803" cy="206080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56275" y="1296988"/>
            <a:ext cx="2609850" cy="13128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2388" y="3522663"/>
            <a:ext cx="20637" cy="1081087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40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0963" y="2959100"/>
            <a:ext cx="374650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400" y="3741738"/>
            <a:ext cx="373063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6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562600" y="1243013"/>
            <a:ext cx="2997200" cy="13382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Change in Preferences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673725" y="4070350"/>
            <a:ext cx="3172630" cy="163195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if </a:t>
            </a:r>
            <a:r>
              <a:rPr lang="en-US" sz="2800" dirty="0" smtClean="0">
                <a:ea typeface="ＭＳ 明朝"/>
                <a:cs typeface="Times New Roman"/>
              </a:rPr>
              <a:t>   you </a:t>
            </a:r>
            <a:r>
              <a:rPr lang="en-US" sz="2800" dirty="0">
                <a:ea typeface="ＭＳ 明朝"/>
                <a:cs typeface="Times New Roman"/>
              </a:rPr>
              <a:t>began to enjoy coffee more than before?</a:t>
            </a: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368925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More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086225" y="3686175"/>
            <a:ext cx="690563" cy="563563"/>
            <a:chOff x="4086787" y="3686663"/>
            <a:chExt cx="690790" cy="563150"/>
          </a:xfrm>
        </p:grpSpPr>
        <p:sp>
          <p:nvSpPr>
            <p:cNvPr id="20502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0503" name="TextBox 48"/>
            <p:cNvSpPr txBox="1">
              <a:spLocks noChangeArrowheads="1"/>
            </p:cNvSpPr>
            <p:nvPr/>
          </p:nvSpPr>
          <p:spPr bwMode="auto">
            <a:xfrm>
              <a:off x="4266797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2" grpId="0" animBg="1"/>
      <p:bldP spid="33" grpId="0" animBg="1"/>
      <p:bldP spid="42" grpId="0"/>
      <p:bldP spid="44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56275" y="1325563"/>
            <a:ext cx="2622550" cy="1284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0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21517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726113" y="1243013"/>
            <a:ext cx="2681287" cy="77311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Change in Preferences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91175" y="4480338"/>
            <a:ext cx="2940050" cy="16033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if you started to get sick of drinking coffee?</a:t>
            </a: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300662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Less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19388" y="4349750"/>
            <a:ext cx="677862" cy="561975"/>
            <a:chOff x="4086787" y="3686663"/>
            <a:chExt cx="676985" cy="563150"/>
          </a:xfrm>
        </p:grpSpPr>
        <p:sp>
          <p:nvSpPr>
            <p:cNvPr id="21527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1528" name="TextBox 48"/>
            <p:cNvSpPr txBox="1">
              <a:spLocks noChangeArrowheads="1"/>
            </p:cNvSpPr>
            <p:nvPr/>
          </p:nvSpPr>
          <p:spPr bwMode="auto">
            <a:xfrm>
              <a:off x="4252992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3" y="3563938"/>
            <a:ext cx="22225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1288" y="5210175"/>
            <a:ext cx="593725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10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113" y="3113088"/>
            <a:ext cx="374650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550" y="3895725"/>
            <a:ext cx="373063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042" y="2667676"/>
            <a:ext cx="1528269" cy="191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7" grpId="0" animBg="1"/>
      <p:bldP spid="52" grpId="0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7500" y="1435100"/>
            <a:ext cx="3024188" cy="6905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0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22541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383213" y="1366838"/>
            <a:ext cx="3051175" cy="77311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Expectations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618163" y="4098925"/>
            <a:ext cx="2941637" cy="16033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if you knew there was going to be a sale on coffee next week?</a:t>
            </a: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272087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Less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19388" y="4349750"/>
            <a:ext cx="677862" cy="561975"/>
            <a:chOff x="4086787" y="3686663"/>
            <a:chExt cx="676985" cy="563150"/>
          </a:xfrm>
        </p:grpSpPr>
        <p:sp>
          <p:nvSpPr>
            <p:cNvPr id="22552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2553" name="TextBox 48"/>
            <p:cNvSpPr txBox="1">
              <a:spLocks noChangeArrowheads="1"/>
            </p:cNvSpPr>
            <p:nvPr/>
          </p:nvSpPr>
          <p:spPr bwMode="auto">
            <a:xfrm>
              <a:off x="4252992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3" y="3563938"/>
            <a:ext cx="22225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1288" y="5210175"/>
            <a:ext cx="593725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10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113" y="3113088"/>
            <a:ext cx="374650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550" y="3895725"/>
            <a:ext cx="373063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314" t="21133" r="8661" b="17429"/>
          <a:stretch/>
        </p:blipFill>
        <p:spPr>
          <a:xfrm>
            <a:off x="5199530" y="2345763"/>
            <a:ext cx="2633145" cy="1479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64" l="8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57765">
            <a:off x="6843060" y="2893324"/>
            <a:ext cx="1977081" cy="141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42" grpId="0"/>
      <p:bldP spid="44" grpId="0"/>
      <p:bldP spid="47" grpId="0" animBg="1"/>
      <p:bldP spid="52" grpId="0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83213" y="1449388"/>
            <a:ext cx="3121025" cy="6762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2388" y="3522663"/>
            <a:ext cx="20637" cy="1081087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40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0963" y="2959100"/>
            <a:ext cx="374650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400" y="3741738"/>
            <a:ext cx="373063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8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464175" y="1352550"/>
            <a:ext cx="2914650" cy="77311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Expectations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91175" y="3905250"/>
            <a:ext cx="2940050" cy="23622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if you knew that a sale on coffee </a:t>
            </a:r>
            <a:r>
              <a:rPr lang="en-US" sz="2800" dirty="0" smtClean="0">
                <a:ea typeface="ＭＳ 明朝"/>
                <a:cs typeface="Times New Roman"/>
              </a:rPr>
              <a:t>was </a:t>
            </a:r>
            <a:r>
              <a:rPr lang="en-US" sz="2800" dirty="0">
                <a:ea typeface="ＭＳ 明朝"/>
                <a:cs typeface="Times New Roman"/>
              </a:rPr>
              <a:t>ending tonight?</a:t>
            </a: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410200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More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086225" y="3686175"/>
            <a:ext cx="690563" cy="563563"/>
            <a:chOff x="4086787" y="3686663"/>
            <a:chExt cx="690790" cy="563150"/>
          </a:xfrm>
        </p:grpSpPr>
        <p:sp>
          <p:nvSpPr>
            <p:cNvPr id="23574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3575" name="TextBox 48"/>
            <p:cNvSpPr txBox="1">
              <a:spLocks noChangeArrowheads="1"/>
            </p:cNvSpPr>
            <p:nvPr/>
          </p:nvSpPr>
          <p:spPr bwMode="auto">
            <a:xfrm>
              <a:off x="4266797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/>
          <a:srcRect l="9314" t="21133" r="8661" b="17429"/>
          <a:stretch/>
        </p:blipFill>
        <p:spPr>
          <a:xfrm>
            <a:off x="5199530" y="2345763"/>
            <a:ext cx="2633145" cy="1479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730270">
            <a:off x="7455645" y="3092821"/>
            <a:ext cx="1434353" cy="954107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Rounded MT Bold"/>
                <a:cs typeface="Arial Rounded MT Bold"/>
              </a:rPr>
              <a:t>LAST </a:t>
            </a:r>
          </a:p>
          <a:p>
            <a:pPr algn="ctr"/>
            <a:r>
              <a:rPr lang="en-US" sz="2800" b="1" dirty="0" smtClean="0">
                <a:latin typeface="Arial Rounded MT Bold"/>
                <a:cs typeface="Arial Rounded MT Bold"/>
              </a:rPr>
              <a:t>DAY</a:t>
            </a:r>
            <a:endParaRPr lang="en-US" sz="2800" b="1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4" grpId="0"/>
      <p:bldP spid="4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3805" t="18301" r="6137" b="20262"/>
          <a:stretch/>
        </p:blipFill>
        <p:spPr>
          <a:xfrm>
            <a:off x="7230682" y="5498353"/>
            <a:ext cx="1913318" cy="110564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76838" y="1339850"/>
            <a:ext cx="3451225" cy="1282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0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24589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149850" y="1270000"/>
            <a:ext cx="3463925" cy="1284288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Price of Related Goods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688" y="5784850"/>
            <a:ext cx="5245100" cy="6905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Less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19388" y="4349750"/>
            <a:ext cx="677862" cy="561975"/>
            <a:chOff x="4086787" y="3686663"/>
            <a:chExt cx="676985" cy="563150"/>
          </a:xfrm>
        </p:grpSpPr>
        <p:sp>
          <p:nvSpPr>
            <p:cNvPr id="24602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4603" name="TextBox 48"/>
            <p:cNvSpPr txBox="1">
              <a:spLocks noChangeArrowheads="1"/>
            </p:cNvSpPr>
            <p:nvPr/>
          </p:nvSpPr>
          <p:spPr bwMode="auto">
            <a:xfrm>
              <a:off x="4252992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3" y="3563938"/>
            <a:ext cx="22225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1288" y="5210175"/>
            <a:ext cx="593725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10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113" y="3113088"/>
            <a:ext cx="374650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550" y="3895725"/>
            <a:ext cx="373063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76838" y="2624138"/>
            <a:ext cx="3451225" cy="73025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Text Box 70"/>
          <p:cNvSpPr txBox="1"/>
          <p:nvPr/>
        </p:nvSpPr>
        <p:spPr>
          <a:xfrm>
            <a:off x="5164138" y="2595563"/>
            <a:ext cx="3463925" cy="6762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ＭＳ 明朝"/>
                <a:cs typeface="Times New Roman"/>
              </a:rPr>
              <a:t>SUBSTITUTES</a:t>
            </a:r>
            <a:endParaRPr lang="en-US" sz="4000" dirty="0">
              <a:solidFill>
                <a:schemeClr val="bg1"/>
              </a:solidFill>
              <a:ea typeface="ＭＳ 明朝"/>
              <a:cs typeface="Times New Roman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" b="98300" l="30124" r="86382"/>
                    </a14:imgEffect>
                  </a14:imgLayer>
                </a14:imgProps>
              </a:ext>
            </a:extLst>
          </a:blip>
          <a:srcRect l="30101" r="13559" b="2179"/>
          <a:stretch/>
        </p:blipFill>
        <p:spPr>
          <a:xfrm>
            <a:off x="6753412" y="3481295"/>
            <a:ext cx="1076031" cy="256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18" t="9150" r="22280" b="11983"/>
          <a:stretch/>
        </p:blipFill>
        <p:spPr>
          <a:xfrm rot="20489597">
            <a:off x="5915040" y="5038154"/>
            <a:ext cx="854619" cy="1636890"/>
          </a:xfrm>
          <a:prstGeom prst="rect">
            <a:avLst/>
          </a:prstGeom>
        </p:spPr>
      </p:pic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5692775" y="3497263"/>
            <a:ext cx="1155700" cy="1298575"/>
            <a:chOff x="0" y="0"/>
            <a:chExt cx="1155700" cy="1299210"/>
          </a:xfrm>
        </p:grpSpPr>
        <p:pic>
          <p:nvPicPr>
            <p:cNvPr id="61" name="Picture 5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Up Arrow 61"/>
            <p:cNvSpPr/>
            <p:nvPr/>
          </p:nvSpPr>
          <p:spPr>
            <a:xfrm rot="12724500">
              <a:off x="282575" y="792549"/>
              <a:ext cx="327025" cy="25094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42" grpId="0"/>
      <p:bldP spid="47" grpId="0" animBg="1"/>
      <p:bldP spid="52" grpId="0"/>
      <p:bldP spid="53" grpId="0" animBg="1"/>
      <p:bldP spid="54" grpId="0" animBg="1"/>
      <p:bldP spid="56" grpId="0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2388" y="3522663"/>
            <a:ext cx="20637" cy="1081087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40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0963" y="2959100"/>
            <a:ext cx="374650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400" y="3741738"/>
            <a:ext cx="373063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5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341937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More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086225" y="3686175"/>
            <a:ext cx="690563" cy="563563"/>
            <a:chOff x="4086787" y="3686663"/>
            <a:chExt cx="690790" cy="563150"/>
          </a:xfrm>
        </p:grpSpPr>
        <p:sp>
          <p:nvSpPr>
            <p:cNvPr id="25623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5624" name="TextBox 48"/>
            <p:cNvSpPr txBox="1">
              <a:spLocks noChangeArrowheads="1"/>
            </p:cNvSpPr>
            <p:nvPr/>
          </p:nvSpPr>
          <p:spPr bwMode="auto">
            <a:xfrm>
              <a:off x="4266797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6838" y="1339850"/>
            <a:ext cx="3451225" cy="1282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76838" y="2624138"/>
            <a:ext cx="3451225" cy="73025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 Box 70"/>
          <p:cNvSpPr txBox="1"/>
          <p:nvPr/>
        </p:nvSpPr>
        <p:spPr>
          <a:xfrm>
            <a:off x="5164138" y="2595563"/>
            <a:ext cx="3463925" cy="6762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ＭＳ 明朝"/>
                <a:cs typeface="Times New Roman"/>
              </a:rPr>
              <a:t>SUBSTITUTES</a:t>
            </a:r>
            <a:endParaRPr lang="en-US" sz="4000" dirty="0">
              <a:solidFill>
                <a:schemeClr val="bg1"/>
              </a:solidFill>
              <a:ea typeface="ＭＳ 明朝"/>
              <a:cs typeface="Times New Roman"/>
            </a:endParaRPr>
          </a:p>
        </p:txBody>
      </p:sp>
      <p:sp>
        <p:nvSpPr>
          <p:cNvPr id="51" name="Text Box 70"/>
          <p:cNvSpPr txBox="1"/>
          <p:nvPr/>
        </p:nvSpPr>
        <p:spPr>
          <a:xfrm>
            <a:off x="5149850" y="1270000"/>
            <a:ext cx="3463925" cy="1284288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Price of Related Goods</a:t>
            </a:r>
            <a:endParaRPr lang="en-US" sz="4000" dirty="0">
              <a:ea typeface="ＭＳ 明朝"/>
              <a:cs typeface="Times New Roman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/>
          <a:srcRect l="13805" t="18301" r="6137" b="20262"/>
          <a:stretch/>
        </p:blipFill>
        <p:spPr>
          <a:xfrm>
            <a:off x="7230682" y="5498353"/>
            <a:ext cx="1913318" cy="11056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" b="98300" l="30124" r="86382"/>
                    </a14:imgEffect>
                  </a14:imgLayer>
                </a14:imgProps>
              </a:ext>
            </a:extLst>
          </a:blip>
          <a:srcRect l="30101" r="13559" b="2179"/>
          <a:stretch/>
        </p:blipFill>
        <p:spPr>
          <a:xfrm>
            <a:off x="6753412" y="3481295"/>
            <a:ext cx="1076031" cy="25698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18" t="9150" r="22280" b="11983"/>
          <a:stretch/>
        </p:blipFill>
        <p:spPr>
          <a:xfrm rot="20489597">
            <a:off x="5915040" y="5038154"/>
            <a:ext cx="854619" cy="1636890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5429437" y="3653584"/>
            <a:ext cx="3370916" cy="3084886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37412" y="3705412"/>
            <a:ext cx="2898588" cy="2659529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15689" y="4215186"/>
            <a:ext cx="1155700" cy="1300162"/>
            <a:chOff x="0" y="0"/>
            <a:chExt cx="1155700" cy="1299210"/>
          </a:xfrm>
        </p:grpSpPr>
        <p:pic>
          <p:nvPicPr>
            <p:cNvPr id="58" name="Picture 6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Up Arrow 58"/>
            <p:cNvSpPr/>
            <p:nvPr/>
          </p:nvSpPr>
          <p:spPr>
            <a:xfrm rot="1840571">
              <a:off x="306387" y="780478"/>
              <a:ext cx="277813" cy="271263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30" t="7190" r="7679" b="7558"/>
          <a:stretch/>
        </p:blipFill>
        <p:spPr>
          <a:xfrm>
            <a:off x="6484471" y="3559238"/>
            <a:ext cx="2046942" cy="1416174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2388" y="3522663"/>
            <a:ext cx="20637" cy="1081087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40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0963" y="2959100"/>
            <a:ext cx="374650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400" y="3741738"/>
            <a:ext cx="373063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9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368925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More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086225" y="3686175"/>
            <a:ext cx="690563" cy="563563"/>
            <a:chOff x="4086787" y="3686663"/>
            <a:chExt cx="690790" cy="563150"/>
          </a:xfrm>
        </p:grpSpPr>
        <p:sp>
          <p:nvSpPr>
            <p:cNvPr id="26651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6652" name="TextBox 48"/>
            <p:cNvSpPr txBox="1">
              <a:spLocks noChangeArrowheads="1"/>
            </p:cNvSpPr>
            <p:nvPr/>
          </p:nvSpPr>
          <p:spPr bwMode="auto">
            <a:xfrm>
              <a:off x="4266797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6838" y="1339850"/>
            <a:ext cx="3451225" cy="1282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76838" y="2624138"/>
            <a:ext cx="3451225" cy="73025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 Box 70"/>
          <p:cNvSpPr txBox="1"/>
          <p:nvPr/>
        </p:nvSpPr>
        <p:spPr>
          <a:xfrm>
            <a:off x="5164138" y="2595563"/>
            <a:ext cx="3463925" cy="6762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ＭＳ 明朝"/>
                <a:cs typeface="Times New Roman"/>
              </a:rPr>
              <a:t>COMPLIMENTS</a:t>
            </a:r>
            <a:endParaRPr lang="en-US" sz="4000" dirty="0">
              <a:solidFill>
                <a:schemeClr val="bg1"/>
              </a:solidFill>
              <a:ea typeface="ＭＳ 明朝"/>
              <a:cs typeface="Times New Roman"/>
            </a:endParaRPr>
          </a:p>
        </p:txBody>
      </p:sp>
      <p:sp>
        <p:nvSpPr>
          <p:cNvPr id="51" name="Text Box 70"/>
          <p:cNvSpPr txBox="1"/>
          <p:nvPr/>
        </p:nvSpPr>
        <p:spPr>
          <a:xfrm>
            <a:off x="5149850" y="1270000"/>
            <a:ext cx="3463925" cy="1284288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Price of Related Goods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52" name="Text Box 84"/>
          <p:cNvSpPr txBox="1"/>
          <p:nvPr/>
        </p:nvSpPr>
        <p:spPr>
          <a:xfrm>
            <a:off x="5770563" y="4775200"/>
            <a:ext cx="2940050" cy="164465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if the price of donuts went down?</a:t>
            </a: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5692775" y="3497263"/>
            <a:ext cx="1155700" cy="1298575"/>
            <a:chOff x="0" y="0"/>
            <a:chExt cx="1155700" cy="1299210"/>
          </a:xfrm>
        </p:grpSpPr>
        <p:pic>
          <p:nvPicPr>
            <p:cNvPr id="26649" name="Picture 5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Up Arrow 55"/>
            <p:cNvSpPr/>
            <p:nvPr/>
          </p:nvSpPr>
          <p:spPr>
            <a:xfrm rot="12724500">
              <a:off x="282575" y="792549"/>
              <a:ext cx="327025" cy="25094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7" grpId="0" animBg="1"/>
      <p:bldP spid="45" grpId="0" animBg="1"/>
      <p:bldP spid="46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/>
          <a:srcRect l="10130" t="7190" r="7679" b="7558"/>
          <a:stretch/>
        </p:blipFill>
        <p:spPr>
          <a:xfrm flipH="1">
            <a:off x="5573070" y="3559238"/>
            <a:ext cx="2046942" cy="1416174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76838" y="1339850"/>
            <a:ext cx="3451225" cy="1282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0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27661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149850" y="1270000"/>
            <a:ext cx="3463925" cy="1284288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Price of Related Goods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230812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Less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19388" y="4349750"/>
            <a:ext cx="677862" cy="561975"/>
            <a:chOff x="4086787" y="3686663"/>
            <a:chExt cx="676985" cy="563150"/>
          </a:xfrm>
        </p:grpSpPr>
        <p:sp>
          <p:nvSpPr>
            <p:cNvPr id="27676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7677" name="TextBox 48"/>
            <p:cNvSpPr txBox="1">
              <a:spLocks noChangeArrowheads="1"/>
            </p:cNvSpPr>
            <p:nvPr/>
          </p:nvSpPr>
          <p:spPr bwMode="auto">
            <a:xfrm>
              <a:off x="4252992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3" y="3563938"/>
            <a:ext cx="22225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1288" y="5210175"/>
            <a:ext cx="593725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10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113" y="3113088"/>
            <a:ext cx="374650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550" y="3895725"/>
            <a:ext cx="373063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76838" y="2624138"/>
            <a:ext cx="3451225" cy="73025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Text Box 70"/>
          <p:cNvSpPr txBox="1"/>
          <p:nvPr/>
        </p:nvSpPr>
        <p:spPr>
          <a:xfrm>
            <a:off x="5164138" y="2595563"/>
            <a:ext cx="3463925" cy="6762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ＭＳ 明朝"/>
                <a:cs typeface="Times New Roman"/>
              </a:rPr>
              <a:t>COMPLIMENTS</a:t>
            </a:r>
            <a:endParaRPr lang="en-US" sz="4000" dirty="0">
              <a:solidFill>
                <a:schemeClr val="bg1"/>
              </a:solidFill>
              <a:ea typeface="ＭＳ 明朝"/>
              <a:cs typeface="Times New Roman"/>
            </a:endParaRPr>
          </a:p>
        </p:txBody>
      </p:sp>
      <p:sp>
        <p:nvSpPr>
          <p:cNvPr id="61" name="Text Box 84"/>
          <p:cNvSpPr txBox="1"/>
          <p:nvPr/>
        </p:nvSpPr>
        <p:spPr>
          <a:xfrm>
            <a:off x="5618163" y="4775200"/>
            <a:ext cx="2941637" cy="164465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if the price of donuts went up?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7440983" y="3662363"/>
            <a:ext cx="1155700" cy="1300162"/>
            <a:chOff x="0" y="0"/>
            <a:chExt cx="1155700" cy="1299210"/>
          </a:xfrm>
        </p:grpSpPr>
        <p:pic>
          <p:nvPicPr>
            <p:cNvPr id="27674" name="Picture 6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Up Arrow 63"/>
            <p:cNvSpPr/>
            <p:nvPr/>
          </p:nvSpPr>
          <p:spPr>
            <a:xfrm rot="1840571">
              <a:off x="306387" y="780478"/>
              <a:ext cx="277813" cy="271263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  <p:bldP spid="52" grpId="0"/>
      <p:bldP spid="53" grpId="0" animBg="1"/>
      <p:bldP spid="54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97163" y="1473200"/>
            <a:ext cx="6119812" cy="4870450"/>
          </a:xfrm>
        </p:spPr>
        <p:txBody>
          <a:bodyPr/>
          <a:lstStyle/>
          <a:p>
            <a:pPr marL="4763" indent="-4763">
              <a:lnSpc>
                <a:spcPct val="90000"/>
              </a:lnSpc>
              <a:spcAft>
                <a:spcPts val="600"/>
              </a:spcAft>
              <a:buFont typeface="Arial" charset="0"/>
              <a:buNone/>
              <a:tabLst>
                <a:tab pos="2403475" algn="l"/>
              </a:tabLst>
            </a:pPr>
            <a:r>
              <a:rPr lang="en-US" smtClean="0"/>
              <a:t>The quantity of a good or service that buyers are willing and able to buy at all possible prices during a period of time.</a:t>
            </a:r>
          </a:p>
          <a:p>
            <a:pPr marL="4763" indent="-4763">
              <a:lnSpc>
                <a:spcPct val="90000"/>
              </a:lnSpc>
              <a:spcAft>
                <a:spcPts val="600"/>
              </a:spcAft>
              <a:buFont typeface="Arial" charset="0"/>
              <a:buNone/>
              <a:tabLst>
                <a:tab pos="2403475" algn="l"/>
              </a:tabLst>
            </a:pPr>
            <a:endParaRPr lang="en-US" smtClean="0"/>
          </a:p>
          <a:p>
            <a:pPr marL="4763" indent="-4763">
              <a:lnSpc>
                <a:spcPct val="90000"/>
              </a:lnSpc>
              <a:spcAft>
                <a:spcPts val="600"/>
              </a:spcAft>
              <a:buFont typeface="Arial" charset="0"/>
              <a:buNone/>
              <a:tabLst>
                <a:tab pos="2403475" algn="l"/>
              </a:tabLst>
            </a:pPr>
            <a:r>
              <a:rPr lang="en-US" smtClean="0"/>
              <a:t>As the price of a good or service rises (or falls), the quantity of that good or service that people are willing and able to buy during a certain period of time falls (or rises)</a:t>
            </a:r>
          </a:p>
          <a:p>
            <a:pPr marL="4763" indent="-4763">
              <a:lnSpc>
                <a:spcPct val="140000"/>
              </a:lnSpc>
              <a:spcAft>
                <a:spcPts val="600"/>
              </a:spcAft>
              <a:buFont typeface="Arial" charset="0"/>
              <a:buNone/>
              <a:tabLst>
                <a:tab pos="2403475" algn="l"/>
              </a:tabLst>
            </a:pPr>
            <a:r>
              <a:rPr lang="en-US" smtClean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300" y="1417638"/>
            <a:ext cx="2525713" cy="4926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9" name="Content Placeholder 2"/>
          <p:cNvSpPr txBox="1">
            <a:spLocks/>
          </p:cNvSpPr>
          <p:nvPr/>
        </p:nvSpPr>
        <p:spPr bwMode="auto">
          <a:xfrm>
            <a:off x="411163" y="1489075"/>
            <a:ext cx="23098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lnSpc>
                <a:spcPct val="90000"/>
              </a:lnSpc>
              <a:spcBef>
                <a:spcPct val="20000"/>
              </a:spcBef>
              <a:spcAft>
                <a:spcPts val="5400"/>
              </a:spcAft>
              <a:buFont typeface="Arial" charset="0"/>
              <a:buChar char="•"/>
              <a:tabLst>
                <a:tab pos="2403475" algn="l"/>
              </a:tabLst>
            </a:pPr>
            <a:r>
              <a:rPr lang="en-US" sz="3200">
                <a:solidFill>
                  <a:srgbClr val="0000FF"/>
                </a:solidFill>
                <a:latin typeface="Calibri" pitchFamily="34" charset="0"/>
              </a:rPr>
              <a:t>Demand</a:t>
            </a:r>
          </a:p>
          <a:p>
            <a:pPr marL="222250" indent="-222250">
              <a:lnSpc>
                <a:spcPct val="90000"/>
              </a:lnSpc>
              <a:spcBef>
                <a:spcPct val="20000"/>
              </a:spcBef>
              <a:spcAft>
                <a:spcPts val="5400"/>
              </a:spcAft>
              <a:buFont typeface="Arial" charset="0"/>
              <a:buNone/>
              <a:tabLst>
                <a:tab pos="2403475" algn="l"/>
              </a:tabLst>
            </a:pPr>
            <a:endParaRPr lang="en-US" sz="3200">
              <a:solidFill>
                <a:srgbClr val="0000FF"/>
              </a:solidFill>
              <a:latin typeface="Calibri" pitchFamily="34" charset="0"/>
            </a:endParaRPr>
          </a:p>
          <a:p>
            <a:pPr marL="222250" indent="-222250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Font typeface="Arial" charset="0"/>
              <a:buChar char="•"/>
              <a:tabLst>
                <a:tab pos="2403475" algn="l"/>
              </a:tabLst>
            </a:pPr>
            <a:r>
              <a:rPr lang="en-US" sz="3200">
                <a:solidFill>
                  <a:srgbClr val="0000FF"/>
                </a:solidFill>
                <a:latin typeface="Calibri" pitchFamily="34" charset="0"/>
              </a:rPr>
              <a:t>Law of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81" t="8726" r="10641" b="4010"/>
          <a:stretch/>
        </p:blipFill>
        <p:spPr>
          <a:xfrm>
            <a:off x="5743416" y="2438724"/>
            <a:ext cx="2049463" cy="2150115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Law of DEMAND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smtClean="0"/>
              <a:t>All things being equal,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25650" y="2295525"/>
            <a:ext cx="1720850" cy="1998663"/>
            <a:chOff x="0" y="0"/>
            <a:chExt cx="1155700" cy="1299210"/>
          </a:xfrm>
        </p:grpSpPr>
        <p:pic>
          <p:nvPicPr>
            <p:cNvPr id="29701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Up Arrow 5"/>
            <p:cNvSpPr/>
            <p:nvPr/>
          </p:nvSpPr>
          <p:spPr>
            <a:xfrm rot="1840571">
              <a:off x="305984" y="780145"/>
              <a:ext cx="279330" cy="2714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ext Box 11"/>
          <p:cNvSpPr txBox="1"/>
          <p:nvPr/>
        </p:nvSpPr>
        <p:spPr>
          <a:xfrm>
            <a:off x="1108075" y="3198813"/>
            <a:ext cx="660400" cy="5080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halkboard"/>
                <a:ea typeface="ＭＳ 明朝"/>
                <a:cs typeface="Times New Roman"/>
              </a:rPr>
              <a:t>IF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8" name="Text Box 13"/>
          <p:cNvSpPr txBox="1"/>
          <p:nvPr/>
        </p:nvSpPr>
        <p:spPr>
          <a:xfrm>
            <a:off x="4137025" y="3198813"/>
            <a:ext cx="1255713" cy="5080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halkboard"/>
                <a:ea typeface="ＭＳ 明朝"/>
                <a:cs typeface="Times New Roman"/>
              </a:rPr>
              <a:t>THEN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12" name="Text Box 16"/>
          <p:cNvSpPr txBox="1"/>
          <p:nvPr/>
        </p:nvSpPr>
        <p:spPr>
          <a:xfrm>
            <a:off x="2590800" y="4818063"/>
            <a:ext cx="1131888" cy="11271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Chalkboard"/>
                <a:ea typeface="ＭＳ 明朝"/>
                <a:cs typeface="Times New Roman"/>
              </a:rPr>
              <a:t>P</a:t>
            </a:r>
            <a:endParaRPr lang="en-US" sz="7200" dirty="0">
              <a:ea typeface="ＭＳ 明朝"/>
              <a:cs typeface="Times New Roman"/>
            </a:endParaRPr>
          </a:p>
        </p:txBody>
      </p:sp>
      <p:sp>
        <p:nvSpPr>
          <p:cNvPr id="15" name="Text Box 17"/>
          <p:cNvSpPr txBox="1"/>
          <p:nvPr/>
        </p:nvSpPr>
        <p:spPr>
          <a:xfrm>
            <a:off x="4232275" y="4716463"/>
            <a:ext cx="996950" cy="12287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Chalkboard"/>
                <a:ea typeface="ＭＳ 明朝"/>
                <a:cs typeface="Times New Roman"/>
              </a:rPr>
              <a:t>Q</a:t>
            </a:r>
            <a:endParaRPr lang="en-US" sz="7200" dirty="0">
              <a:ea typeface="ＭＳ 明朝"/>
              <a:cs typeface="Times New Roman"/>
            </a:endParaRPr>
          </a:p>
        </p:txBody>
      </p:sp>
      <p:sp>
        <p:nvSpPr>
          <p:cNvPr id="16" name="Text Box 21"/>
          <p:cNvSpPr txBox="1"/>
          <p:nvPr/>
        </p:nvSpPr>
        <p:spPr>
          <a:xfrm>
            <a:off x="4999038" y="5468938"/>
            <a:ext cx="484187" cy="6572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halkboard"/>
                <a:ea typeface="ＭＳ 明朝"/>
                <a:cs typeface="Times New Roman"/>
              </a:rPr>
              <a:t>d</a:t>
            </a:r>
            <a:endParaRPr lang="en-US" sz="3200" dirty="0">
              <a:ea typeface="ＭＳ 明朝"/>
              <a:cs typeface="Times New Roman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497263" y="5002213"/>
            <a:ext cx="500062" cy="817562"/>
          </a:xfrm>
          <a:prstGeom prst="upArrow">
            <a:avLst>
              <a:gd name="adj1" fmla="val 22414"/>
              <a:gd name="adj2" fmla="val 465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 flipV="1">
            <a:off x="5483225" y="5060950"/>
            <a:ext cx="500063" cy="815975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7301" t="26630" r="47760" b="9895"/>
          <a:stretch>
            <a:fillRect/>
          </a:stretch>
        </p:blipFill>
        <p:spPr bwMode="auto">
          <a:xfrm>
            <a:off x="6725804" y="3044308"/>
            <a:ext cx="454117" cy="4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1" t="26630" r="47760" b="9895"/>
          <a:stretch>
            <a:fillRect/>
          </a:stretch>
        </p:blipFill>
        <p:spPr bwMode="auto">
          <a:xfrm rot="1124238">
            <a:off x="7084108" y="2982753"/>
            <a:ext cx="454117" cy="4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Law of DEMAND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smtClean="0"/>
              <a:t>All things being equal,</a:t>
            </a:r>
          </a:p>
        </p:txBody>
      </p:sp>
      <p:sp>
        <p:nvSpPr>
          <p:cNvPr id="7" name="Text Box 11"/>
          <p:cNvSpPr txBox="1"/>
          <p:nvPr/>
        </p:nvSpPr>
        <p:spPr>
          <a:xfrm>
            <a:off x="1108075" y="3198813"/>
            <a:ext cx="660400" cy="5080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halkboard"/>
                <a:ea typeface="ＭＳ 明朝"/>
                <a:cs typeface="Times New Roman"/>
              </a:rPr>
              <a:t>IF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8" name="Text Box 13"/>
          <p:cNvSpPr txBox="1"/>
          <p:nvPr/>
        </p:nvSpPr>
        <p:spPr>
          <a:xfrm>
            <a:off x="4137025" y="3198813"/>
            <a:ext cx="1268413" cy="5080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halkboard"/>
                <a:ea typeface="ＭＳ 明朝"/>
                <a:cs typeface="Times New Roman"/>
              </a:rPr>
              <a:t>THEN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12" name="Text Box 16"/>
          <p:cNvSpPr txBox="1"/>
          <p:nvPr/>
        </p:nvSpPr>
        <p:spPr>
          <a:xfrm>
            <a:off x="2590800" y="4818063"/>
            <a:ext cx="1131888" cy="11271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Chalkboard"/>
                <a:ea typeface="ＭＳ 明朝"/>
                <a:cs typeface="Times New Roman"/>
              </a:rPr>
              <a:t>P</a:t>
            </a:r>
            <a:endParaRPr lang="en-US" sz="7200" dirty="0">
              <a:ea typeface="ＭＳ 明朝"/>
              <a:cs typeface="Times New Roman"/>
            </a:endParaRPr>
          </a:p>
        </p:txBody>
      </p:sp>
      <p:sp>
        <p:nvSpPr>
          <p:cNvPr id="15" name="Text Box 17"/>
          <p:cNvSpPr txBox="1"/>
          <p:nvPr/>
        </p:nvSpPr>
        <p:spPr>
          <a:xfrm>
            <a:off x="4232275" y="4716463"/>
            <a:ext cx="996950" cy="12287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Chalkboard"/>
                <a:ea typeface="ＭＳ 明朝"/>
                <a:cs typeface="Times New Roman"/>
              </a:rPr>
              <a:t>Q</a:t>
            </a:r>
            <a:endParaRPr lang="en-US" sz="7200" dirty="0">
              <a:ea typeface="ＭＳ 明朝"/>
              <a:cs typeface="Times New Roman"/>
            </a:endParaRPr>
          </a:p>
        </p:txBody>
      </p:sp>
      <p:sp>
        <p:nvSpPr>
          <p:cNvPr id="16" name="Text Box 21"/>
          <p:cNvSpPr txBox="1"/>
          <p:nvPr/>
        </p:nvSpPr>
        <p:spPr>
          <a:xfrm>
            <a:off x="4999038" y="5468938"/>
            <a:ext cx="484187" cy="6572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halkboard"/>
                <a:ea typeface="ＭＳ 明朝"/>
                <a:cs typeface="Times New Roman"/>
              </a:rPr>
              <a:t>d</a:t>
            </a:r>
            <a:endParaRPr lang="en-US" sz="3200" dirty="0">
              <a:ea typeface="ＭＳ 明朝"/>
              <a:cs typeface="Times New Roman"/>
            </a:endParaRPr>
          </a:p>
        </p:txBody>
      </p:sp>
      <p:sp>
        <p:nvSpPr>
          <p:cNvPr id="14" name="Up Arrow 13"/>
          <p:cNvSpPr/>
          <p:nvPr/>
        </p:nvSpPr>
        <p:spPr>
          <a:xfrm flipV="1">
            <a:off x="3497263" y="5002213"/>
            <a:ext cx="500062" cy="817562"/>
          </a:xfrm>
          <a:prstGeom prst="upArrow">
            <a:avLst>
              <a:gd name="adj1" fmla="val 22414"/>
              <a:gd name="adj2" fmla="val 465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483225" y="5060950"/>
            <a:ext cx="500063" cy="815975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68475" y="2073275"/>
            <a:ext cx="2038350" cy="2252663"/>
            <a:chOff x="0" y="0"/>
            <a:chExt cx="1155700" cy="1299210"/>
          </a:xfrm>
        </p:grpSpPr>
        <p:pic>
          <p:nvPicPr>
            <p:cNvPr id="28684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Up Arrow 20"/>
            <p:cNvSpPr/>
            <p:nvPr/>
          </p:nvSpPr>
          <p:spPr>
            <a:xfrm rot="12724500">
              <a:off x="283525" y="791978"/>
              <a:ext cx="325828" cy="251785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6181" t="8726" r="10641" b="4010"/>
          <a:stretch/>
        </p:blipFill>
        <p:spPr>
          <a:xfrm>
            <a:off x="5772279" y="2510875"/>
            <a:ext cx="2049463" cy="2150115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7301" t="26630" r="47760" b="9895"/>
          <a:stretch>
            <a:fillRect/>
          </a:stretch>
        </p:blipFill>
        <p:spPr bwMode="auto">
          <a:xfrm>
            <a:off x="6494062" y="3196708"/>
            <a:ext cx="838259" cy="4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1" t="26630" r="47760" b="9895"/>
          <a:stretch>
            <a:fillRect/>
          </a:stretch>
        </p:blipFill>
        <p:spPr bwMode="auto">
          <a:xfrm rot="1124238">
            <a:off x="6862545" y="2986873"/>
            <a:ext cx="838259" cy="4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7301" t="26630" r="47760" b="9895"/>
          <a:stretch>
            <a:fillRect/>
          </a:stretch>
        </p:blipFill>
        <p:spPr bwMode="auto">
          <a:xfrm>
            <a:off x="6328975" y="2858477"/>
            <a:ext cx="838259" cy="4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7301" t="26630" r="47760" b="9895"/>
          <a:stretch>
            <a:fillRect/>
          </a:stretch>
        </p:blipFill>
        <p:spPr bwMode="auto">
          <a:xfrm rot="2403908">
            <a:off x="6491376" y="2516622"/>
            <a:ext cx="986999" cy="5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1" t="26630" r="47760" b="9895"/>
          <a:stretch>
            <a:fillRect/>
          </a:stretch>
        </p:blipFill>
        <p:spPr bwMode="auto">
          <a:xfrm rot="3528146">
            <a:off x="6933699" y="2530218"/>
            <a:ext cx="986999" cy="5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20451253">
            <a:off x="745111" y="3007691"/>
            <a:ext cx="7299325" cy="923925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3366FF"/>
            </a:solidFill>
          </a:ln>
          <a:effectLst>
            <a:outerShdw blurRad="50800" dist="520700" dir="1200000" algn="l" rotWithShape="0">
              <a:schemeClr val="accent1">
                <a:lumMod val="75000"/>
                <a:alpha val="35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5400" b="1" dirty="0">
                <a:solidFill>
                  <a:srgbClr val="3366FF"/>
                </a:solidFill>
                <a:latin typeface="+mn-lt"/>
              </a:rPr>
              <a:t>INVERSE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  <p:bldP spid="14" grpId="0" animBg="1"/>
      <p:bldP spid="1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Role of Consumer –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DEMAND</a:t>
            </a:r>
            <a:r>
              <a:rPr lang="en-US" dirty="0"/>
              <a:t> CURVE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2593975" y="2066925"/>
            <a:ext cx="0" cy="3276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593975" y="5343525"/>
            <a:ext cx="3505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908175" y="1762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403975" y="52673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QTY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8925" y="3006725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Price per Sweater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462338" y="601345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Number of Sweaters</a:t>
            </a:r>
            <a:endParaRPr 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365375" y="46434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365375" y="38957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365375" y="32099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2365375" y="2524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908175" y="4445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27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908175" y="3697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28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908175" y="2995613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29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908175" y="2325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30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3279775" y="5114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117975" y="5114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956175" y="5114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794375" y="5114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898775" y="55864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1000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736975" y="55721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2000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575175" y="55721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3000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413375" y="55721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4000</a:t>
            </a:r>
          </a:p>
        </p:txBody>
      </p:sp>
      <p:sp>
        <p:nvSpPr>
          <p:cNvPr id="28699" name="Freeform 27"/>
          <p:cNvSpPr>
            <a:spLocks/>
          </p:cNvSpPr>
          <p:nvPr/>
        </p:nvSpPr>
        <p:spPr bwMode="auto">
          <a:xfrm rot="4773323">
            <a:off x="3241675" y="2562225"/>
            <a:ext cx="2514600" cy="1981200"/>
          </a:xfrm>
          <a:custGeom>
            <a:avLst/>
            <a:gdLst>
              <a:gd name="T0" fmla="*/ 0 w 1584"/>
              <a:gd name="T1" fmla="*/ 1981200 h 1248"/>
              <a:gd name="T2" fmla="*/ 954088 w 1584"/>
              <a:gd name="T3" fmla="*/ 1654175 h 1248"/>
              <a:gd name="T4" fmla="*/ 1679575 w 1584"/>
              <a:gd name="T5" fmla="*/ 1233487 h 1248"/>
              <a:gd name="T6" fmla="*/ 2187575 w 1584"/>
              <a:gd name="T7" fmla="*/ 739775 h 1248"/>
              <a:gd name="T8" fmla="*/ 2514600 w 1584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248"/>
              <a:gd name="T17" fmla="*/ 1584 w 1584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248">
                <a:moveTo>
                  <a:pt x="0" y="1248"/>
                </a:moveTo>
                <a:lnTo>
                  <a:pt x="601" y="1042"/>
                </a:lnTo>
                <a:lnTo>
                  <a:pt x="1058" y="777"/>
                </a:lnTo>
                <a:lnTo>
                  <a:pt x="1378" y="466"/>
                </a:lnTo>
                <a:lnTo>
                  <a:pt x="1584" y="0"/>
                </a:ln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1984375" y="1762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$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797550" y="4445000"/>
            <a:ext cx="50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24538" y="1857375"/>
          <a:ext cx="23786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06"/>
                <a:gridCol w="1189306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$ 27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54350" y="4643438"/>
            <a:ext cx="2770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00713" y="4445000"/>
            <a:ext cx="0" cy="776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54350" y="3898900"/>
            <a:ext cx="164782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49738" y="3697288"/>
            <a:ext cx="0" cy="1570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21338" y="4533900"/>
            <a:ext cx="184150" cy="1841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56075" y="3810000"/>
            <a:ext cx="184150" cy="1841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2665" y="5180478"/>
            <a:ext cx="1337295" cy="143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  <p:bldP spid="28682" grpId="0" animBg="1"/>
      <p:bldP spid="28683" grpId="0" animBg="1"/>
      <p:bldP spid="28684" grpId="0" animBg="1"/>
      <p:bldP spid="28685" grpId="0" animBg="1"/>
      <p:bldP spid="28686" grpId="0"/>
      <p:bldP spid="28687" grpId="0"/>
      <p:bldP spid="28688" grpId="0"/>
      <p:bldP spid="28689" grpId="0"/>
      <p:bldP spid="28690" grpId="0" animBg="1"/>
      <p:bldP spid="28691" grpId="0" animBg="1"/>
      <p:bldP spid="28692" grpId="0" animBg="1"/>
      <p:bldP spid="28693" grpId="0" animBg="1"/>
      <p:bldP spid="28694" grpId="0"/>
      <p:bldP spid="28695" grpId="0"/>
      <p:bldP spid="28696" grpId="0"/>
      <p:bldP spid="28697" grpId="0"/>
      <p:bldP spid="28699" grpId="0" animBg="1"/>
      <p:bldP spid="28700" grpId="0"/>
      <p:bldP spid="27" grpId="0"/>
      <p:bldP spid="20" grpId="0" animBg="1"/>
      <p:bldP spid="20" grpId="1" animBg="1"/>
      <p:bldP spid="50" grpId="0" animBg="1"/>
      <p:bldP spid="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17" t="20057" r="4118" b="10134"/>
          <a:stretch/>
        </p:blipFill>
        <p:spPr>
          <a:xfrm>
            <a:off x="5301575" y="4568299"/>
            <a:ext cx="2602646" cy="1374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65" b="82335" l="4200" r="89200"/>
                    </a14:imgEffect>
                  </a14:imgLayer>
                </a14:imgProps>
              </a:ext>
            </a:extLst>
          </a:blip>
          <a:srcRect l="4354" t="17770" r="11176" b="17770"/>
          <a:stretch/>
        </p:blipFill>
        <p:spPr>
          <a:xfrm flipH="1">
            <a:off x="5886825" y="2779058"/>
            <a:ext cx="2931083" cy="149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98" b="100000" l="6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0828" y="1195294"/>
            <a:ext cx="2492806" cy="1665194"/>
          </a:xfrm>
          <a:prstGeom prst="rect">
            <a:avLst/>
          </a:prstGeom>
        </p:spPr>
      </p:pic>
      <p:sp>
        <p:nvSpPr>
          <p:cNvPr id="15361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SUBSTITUTION EFFECT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44475" y="3921125"/>
            <a:ext cx="1919288" cy="2132013"/>
            <a:chOff x="0" y="0"/>
            <a:chExt cx="886854" cy="984545"/>
          </a:xfrm>
        </p:grpSpPr>
        <p:sp>
          <p:nvSpPr>
            <p:cNvPr id="29" name="Rectangle 28"/>
            <p:cNvSpPr/>
            <p:nvPr/>
          </p:nvSpPr>
          <p:spPr>
            <a:xfrm rot="2034296">
              <a:off x="229599" y="320362"/>
              <a:ext cx="404182" cy="508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5379" name="Group 29"/>
            <p:cNvGrpSpPr>
              <a:grpSpLocks/>
            </p:cNvGrpSpPr>
            <p:nvPr/>
          </p:nvGrpSpPr>
          <p:grpSpPr bwMode="auto">
            <a:xfrm>
              <a:off x="0" y="0"/>
              <a:ext cx="886854" cy="984545"/>
              <a:chOff x="0" y="0"/>
              <a:chExt cx="1155700" cy="1299210"/>
            </a:xfrm>
          </p:grpSpPr>
          <p:pic>
            <p:nvPicPr>
              <p:cNvPr id="15380" name="Picture 3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55700" cy="1299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Up Arrow 31"/>
              <p:cNvSpPr/>
              <p:nvPr/>
            </p:nvSpPr>
            <p:spPr>
              <a:xfrm rot="1840571">
                <a:off x="305892" y="780687"/>
                <a:ext cx="279127" cy="270870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3" name="Up Arrow 22"/>
          <p:cNvSpPr/>
          <p:nvPr/>
        </p:nvSpPr>
        <p:spPr>
          <a:xfrm rot="14485598" flipV="1">
            <a:off x="4030663" y="2325687"/>
            <a:ext cx="355600" cy="923925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Up Arrow 23"/>
          <p:cNvSpPr/>
          <p:nvPr/>
        </p:nvSpPr>
        <p:spPr>
          <a:xfrm rot="16200000" flipV="1">
            <a:off x="4718844" y="2747169"/>
            <a:ext cx="355600" cy="2112962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Up Arrow 24"/>
          <p:cNvSpPr/>
          <p:nvPr/>
        </p:nvSpPr>
        <p:spPr>
          <a:xfrm rot="17965126" flipV="1">
            <a:off x="4057650" y="4146551"/>
            <a:ext cx="357187" cy="1116012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52775" y="5094288"/>
            <a:ext cx="3529013" cy="1201737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Box 16"/>
          <p:cNvSpPr txBox="1"/>
          <p:nvPr/>
        </p:nvSpPr>
        <p:spPr>
          <a:xfrm>
            <a:off x="3209925" y="5041900"/>
            <a:ext cx="1130300" cy="11271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Chalkboard"/>
                <a:ea typeface="ＭＳ 明朝"/>
                <a:cs typeface="Times New Roman"/>
              </a:rPr>
              <a:t>P</a:t>
            </a:r>
            <a:endParaRPr lang="en-US" sz="7200" dirty="0">
              <a:ea typeface="ＭＳ 明朝"/>
              <a:cs typeface="Times New Roman"/>
            </a:endParaRPr>
          </a:p>
        </p:txBody>
      </p:sp>
      <p:sp>
        <p:nvSpPr>
          <p:cNvPr id="36" name="Text Box 17"/>
          <p:cNvSpPr txBox="1"/>
          <p:nvPr/>
        </p:nvSpPr>
        <p:spPr>
          <a:xfrm>
            <a:off x="4773613" y="4940300"/>
            <a:ext cx="995362" cy="12287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Chalkboard"/>
                <a:ea typeface="ＭＳ 明朝"/>
                <a:cs typeface="Times New Roman"/>
              </a:rPr>
              <a:t>Q</a:t>
            </a:r>
            <a:endParaRPr lang="en-US" sz="7200" dirty="0">
              <a:ea typeface="ＭＳ 明朝"/>
              <a:cs typeface="Times New Roman"/>
            </a:endParaRPr>
          </a:p>
        </p:txBody>
      </p:sp>
      <p:sp>
        <p:nvSpPr>
          <p:cNvPr id="37" name="Text Box 21"/>
          <p:cNvSpPr txBox="1"/>
          <p:nvPr/>
        </p:nvSpPr>
        <p:spPr>
          <a:xfrm>
            <a:off x="5538788" y="5694363"/>
            <a:ext cx="484187" cy="655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halkboard"/>
                <a:ea typeface="ＭＳ 明朝"/>
                <a:cs typeface="Times New Roman"/>
              </a:rPr>
              <a:t>d</a:t>
            </a:r>
            <a:endParaRPr lang="en-US" sz="3200" dirty="0">
              <a:ea typeface="ＭＳ 明朝"/>
              <a:cs typeface="Times New Roman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4148138" y="5268913"/>
            <a:ext cx="500062" cy="815975"/>
          </a:xfrm>
          <a:prstGeom prst="upArrow">
            <a:avLst>
              <a:gd name="adj1" fmla="val 22414"/>
              <a:gd name="adj2" fmla="val 465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5975350" y="5284788"/>
            <a:ext cx="500063" cy="817562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806" b="88194" l="9800" r="91600"/>
                    </a14:imgEffect>
                  </a14:imgLayer>
                </a14:imgProps>
              </a:ext>
            </a:extLst>
          </a:blip>
          <a:srcRect l="9817" t="11961" r="9050" b="12553"/>
          <a:stretch/>
        </p:blipFill>
        <p:spPr>
          <a:xfrm>
            <a:off x="1056130" y="2181412"/>
            <a:ext cx="2862337" cy="230094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751054">
            <a:off x="3497263" y="1885950"/>
            <a:ext cx="2640012" cy="2970213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Box 72"/>
          <p:cNvSpPr txBox="1"/>
          <p:nvPr/>
        </p:nvSpPr>
        <p:spPr>
          <a:xfrm>
            <a:off x="3492500" y="1911350"/>
            <a:ext cx="2878138" cy="2947988"/>
          </a:xfrm>
          <a:prstGeom prst="rect">
            <a:avLst/>
          </a:prstGeom>
          <a:solidFill>
            <a:schemeClr val="bg1"/>
          </a:solidFill>
          <a:ln w="57150" cap="rnd" cmpd="sng">
            <a:solidFill>
              <a:schemeClr val="tx1"/>
            </a:solidFill>
            <a:round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Chalkboard"/>
                <a:ea typeface="ＭＳ 明朝"/>
                <a:cs typeface="Times New Roman"/>
              </a:rPr>
              <a:t>If price goes up for the Big Mac, consumers will simply buy more of another good</a:t>
            </a:r>
            <a:endParaRPr lang="en-US" sz="3000" dirty="0">
              <a:ea typeface="ＭＳ 明朝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0" grpId="0" animBg="1"/>
      <p:bldP spid="35" grpId="0"/>
      <p:bldP spid="36" grpId="0"/>
      <p:bldP spid="37" grpId="0"/>
      <p:bldP spid="38" grpId="0" animBg="1"/>
      <p:bldP spid="39" grpId="0" animBg="1"/>
      <p:bldP spid="3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06" y="1342018"/>
            <a:ext cx="1977199" cy="42461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06" b="88194" l="9800" r="91600"/>
                    </a14:imgEffect>
                  </a14:imgLayer>
                </a14:imgProps>
              </a:ext>
            </a:extLst>
          </a:blip>
          <a:srcRect l="9817" t="11961" r="9050" b="12553"/>
          <a:stretch/>
        </p:blipFill>
        <p:spPr>
          <a:xfrm>
            <a:off x="1056130" y="2181412"/>
            <a:ext cx="2862337" cy="2300942"/>
          </a:xfrm>
          <a:prstGeom prst="rect">
            <a:avLst/>
          </a:prstGeom>
        </p:spPr>
      </p:pic>
      <p:sp>
        <p:nvSpPr>
          <p:cNvPr id="16386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INCOME EFFECT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44475" y="3921125"/>
            <a:ext cx="1919288" cy="2132013"/>
            <a:chOff x="0" y="0"/>
            <a:chExt cx="886854" cy="984545"/>
          </a:xfrm>
        </p:grpSpPr>
        <p:sp>
          <p:nvSpPr>
            <p:cNvPr id="29" name="Rectangle 28"/>
            <p:cNvSpPr/>
            <p:nvPr/>
          </p:nvSpPr>
          <p:spPr>
            <a:xfrm rot="2034296">
              <a:off x="229599" y="320362"/>
              <a:ext cx="404182" cy="508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6399" name="Group 29"/>
            <p:cNvGrpSpPr>
              <a:grpSpLocks/>
            </p:cNvGrpSpPr>
            <p:nvPr/>
          </p:nvGrpSpPr>
          <p:grpSpPr bwMode="auto">
            <a:xfrm>
              <a:off x="0" y="0"/>
              <a:ext cx="886854" cy="984545"/>
              <a:chOff x="0" y="0"/>
              <a:chExt cx="1155700" cy="1299210"/>
            </a:xfrm>
          </p:grpSpPr>
          <p:pic>
            <p:nvPicPr>
              <p:cNvPr id="16400" name="Picture 3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55700" cy="1299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Up Arrow 31"/>
              <p:cNvSpPr/>
              <p:nvPr/>
            </p:nvSpPr>
            <p:spPr>
              <a:xfrm rot="1840571">
                <a:off x="305892" y="780687"/>
                <a:ext cx="279127" cy="270870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4" name="Up Arrow 23"/>
          <p:cNvSpPr/>
          <p:nvPr/>
        </p:nvSpPr>
        <p:spPr>
          <a:xfrm rot="16200000" flipV="1">
            <a:off x="4626769" y="2839244"/>
            <a:ext cx="355600" cy="1928812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rot="751054">
            <a:off x="3452813" y="1719263"/>
            <a:ext cx="2641600" cy="2970212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Box 72"/>
          <p:cNvSpPr txBox="1"/>
          <p:nvPr/>
        </p:nvSpPr>
        <p:spPr>
          <a:xfrm>
            <a:off x="3393573" y="1746250"/>
            <a:ext cx="2769269" cy="2946400"/>
          </a:xfrm>
          <a:prstGeom prst="rect">
            <a:avLst/>
          </a:prstGeom>
          <a:solidFill>
            <a:schemeClr val="bg1"/>
          </a:solidFill>
          <a:ln w="57150" cap="rnd" cmpd="sng">
            <a:solidFill>
              <a:schemeClr val="tx1"/>
            </a:solidFill>
            <a:round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Chalkboard"/>
                <a:ea typeface="ＭＳ 明朝"/>
                <a:cs typeface="Times New Roman"/>
              </a:rPr>
              <a:t>A rise in price for the Big Mac will cause an impact to a person’s income</a:t>
            </a:r>
            <a:endParaRPr lang="en-US" sz="3000" dirty="0">
              <a:ea typeface="ＭＳ 明朝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52775" y="5094288"/>
            <a:ext cx="3529013" cy="1201737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Box 16"/>
          <p:cNvSpPr txBox="1"/>
          <p:nvPr/>
        </p:nvSpPr>
        <p:spPr>
          <a:xfrm>
            <a:off x="3209925" y="5041900"/>
            <a:ext cx="1130300" cy="11271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Chalkboard"/>
                <a:ea typeface="ＭＳ 明朝"/>
                <a:cs typeface="Times New Roman"/>
              </a:rPr>
              <a:t>P</a:t>
            </a:r>
            <a:endParaRPr lang="en-US" sz="7200" dirty="0">
              <a:ea typeface="ＭＳ 明朝"/>
              <a:cs typeface="Times New Roman"/>
            </a:endParaRPr>
          </a:p>
        </p:txBody>
      </p:sp>
      <p:sp>
        <p:nvSpPr>
          <p:cNvPr id="36" name="Text Box 17"/>
          <p:cNvSpPr txBox="1"/>
          <p:nvPr/>
        </p:nvSpPr>
        <p:spPr>
          <a:xfrm>
            <a:off x="4773613" y="4940300"/>
            <a:ext cx="995362" cy="12287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Chalkboard"/>
                <a:ea typeface="ＭＳ 明朝"/>
                <a:cs typeface="Times New Roman"/>
              </a:rPr>
              <a:t>Q</a:t>
            </a:r>
            <a:endParaRPr lang="en-US" sz="7200" dirty="0">
              <a:ea typeface="ＭＳ 明朝"/>
              <a:cs typeface="Times New Roman"/>
            </a:endParaRPr>
          </a:p>
        </p:txBody>
      </p:sp>
      <p:sp>
        <p:nvSpPr>
          <p:cNvPr id="37" name="Text Box 21"/>
          <p:cNvSpPr txBox="1"/>
          <p:nvPr/>
        </p:nvSpPr>
        <p:spPr>
          <a:xfrm>
            <a:off x="5538788" y="5694363"/>
            <a:ext cx="484187" cy="655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halkboard"/>
                <a:ea typeface="ＭＳ 明朝"/>
                <a:cs typeface="Times New Roman"/>
              </a:rPr>
              <a:t>d</a:t>
            </a:r>
            <a:endParaRPr lang="en-US" sz="3200" dirty="0">
              <a:ea typeface="ＭＳ 明朝"/>
              <a:cs typeface="Times New Roman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4121150" y="5268913"/>
            <a:ext cx="500063" cy="815975"/>
          </a:xfrm>
          <a:prstGeom prst="upArrow">
            <a:avLst>
              <a:gd name="adj1" fmla="val 22414"/>
              <a:gd name="adj2" fmla="val 465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5975350" y="5284788"/>
            <a:ext cx="500063" cy="817562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3" grpId="0" animBg="1"/>
      <p:bldP spid="40" grpId="0" animBg="1"/>
      <p:bldP spid="35" grpId="0"/>
      <p:bldP spid="36" grpId="0"/>
      <p:bldP spid="37" grpId="0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54288" y="2208213"/>
            <a:ext cx="1571625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89038" y="3146425"/>
            <a:ext cx="1571625" cy="1570038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2388" y="3522663"/>
            <a:ext cx="20637" cy="1081087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579563" y="3508375"/>
            <a:ext cx="22225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40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31" name="Text Box 29"/>
          <p:cNvSpPr txBox="1"/>
          <p:nvPr/>
        </p:nvSpPr>
        <p:spPr>
          <a:xfrm>
            <a:off x="1411288" y="5154613"/>
            <a:ext cx="593725" cy="37465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10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0963" y="2959100"/>
            <a:ext cx="374650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400" y="3741738"/>
            <a:ext cx="373063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Notched Right Arrow 33"/>
          <p:cNvSpPr/>
          <p:nvPr/>
        </p:nvSpPr>
        <p:spPr>
          <a:xfrm flipH="1">
            <a:off x="1535113" y="3057525"/>
            <a:ext cx="374650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Notched Right Arrow 34"/>
          <p:cNvSpPr/>
          <p:nvPr/>
        </p:nvSpPr>
        <p:spPr>
          <a:xfrm flipH="1">
            <a:off x="2241550" y="3840163"/>
            <a:ext cx="373063" cy="16827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327400" y="4017963"/>
            <a:ext cx="50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1" name="Text Box 71"/>
          <p:cNvSpPr txBox="1"/>
          <p:nvPr/>
        </p:nvSpPr>
        <p:spPr>
          <a:xfrm>
            <a:off x="5426075" y="2027238"/>
            <a:ext cx="3008313" cy="34258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What factors would cause a </a:t>
            </a:r>
            <a:r>
              <a:rPr lang="en-US" sz="4000" b="1" u="sng" dirty="0">
                <a:ea typeface="ＭＳ 明朝"/>
                <a:cs typeface="Times New Roman"/>
              </a:rPr>
              <a:t>SHIFT</a:t>
            </a:r>
            <a:r>
              <a:rPr lang="en-US" sz="4000" b="1" dirty="0">
                <a:ea typeface="ＭＳ 明朝"/>
                <a:cs typeface="Times New Roman"/>
              </a:rPr>
              <a:t> in the demand for coffee?</a:t>
            </a:r>
            <a:endParaRPr lang="en-US" sz="4000" dirty="0">
              <a:ea typeface="ＭＳ 明朝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963" y="4646556"/>
            <a:ext cx="847766" cy="157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7176"/>
          <a:stretch/>
        </p:blipFill>
        <p:spPr>
          <a:xfrm>
            <a:off x="6297707" y="1882587"/>
            <a:ext cx="1599462" cy="219635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824038" y="2649538"/>
            <a:ext cx="1570037" cy="1571625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08675" y="1531938"/>
            <a:ext cx="2152650" cy="5254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SHIFTS</a:t>
            </a:r>
            <a:r>
              <a:rPr lang="en-US" smtClean="0"/>
              <a:t> in the Demand Curve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654050" y="2000250"/>
            <a:ext cx="3740150" cy="3162300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4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1047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719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087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328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9283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99955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375" y="2755347"/>
              <a:ext cx="0" cy="3967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5675" y="2761695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675" y="2760109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2275" y="276645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5975" y="2752172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7775" y="2758521"/>
              <a:ext cx="0" cy="395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075" y="2744237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4375" y="2750586"/>
              <a:ext cx="0" cy="395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50" y="219031"/>
              <a:ext cx="3730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4450" y="339883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ＭＳ 明朝"/>
                <a:cs typeface="Times New Roman"/>
              </a:rPr>
              <a:t>$1.25</a:t>
            </a:r>
            <a:endParaRPr lang="en-US" sz="1200" dirty="0"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013" y="3546475"/>
            <a:ext cx="3040062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388" y="3533775"/>
            <a:ext cx="20637" cy="107950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8100" y="5145088"/>
            <a:ext cx="593725" cy="373062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25</a:t>
            </a:r>
            <a:endParaRPr lang="en-US" sz="1200"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5625" y="2649538"/>
            <a:ext cx="1571625" cy="157003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2388" y="3522663"/>
            <a:ext cx="20637" cy="1081087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213" y="5159375"/>
            <a:ext cx="595312" cy="37306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ea typeface="ＭＳ 明朝"/>
                <a:cs typeface="Times New Roman"/>
              </a:rPr>
              <a:t>40</a:t>
            </a:r>
            <a:endParaRPr lang="en-US" sz="1200"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0963" y="2959100"/>
            <a:ext cx="374650" cy="166688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400" y="3741738"/>
            <a:ext cx="373063" cy="166687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8" name="TextBox 39"/>
          <p:cNvSpPr txBox="1">
            <a:spLocks noChangeArrowheads="1"/>
          </p:cNvSpPr>
          <p:nvPr/>
        </p:nvSpPr>
        <p:spPr bwMode="auto">
          <a:xfrm>
            <a:off x="3354388" y="4059238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D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849938" y="1381125"/>
            <a:ext cx="2266950" cy="77311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ＭＳ 明朝"/>
                <a:cs typeface="Times New Roman"/>
              </a:rPr>
              <a:t>Income</a:t>
            </a:r>
            <a:endParaRPr lang="en-US" sz="4000" dirty="0"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91175" y="3905250"/>
            <a:ext cx="2940050" cy="23622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What would happen if you receive an increase in income?</a:t>
            </a:r>
          </a:p>
        </p:txBody>
      </p:sp>
      <p:sp>
        <p:nvSpPr>
          <p:cNvPr id="47" name="Text Box 84"/>
          <p:cNvSpPr txBox="1"/>
          <p:nvPr/>
        </p:nvSpPr>
        <p:spPr>
          <a:xfrm>
            <a:off x="166688" y="5770563"/>
            <a:ext cx="5300662" cy="6905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ＭＳ 明朝"/>
                <a:cs typeface="Times New Roman"/>
              </a:rPr>
              <a:t>More coffee is demanded at $1.25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086225" y="3686175"/>
            <a:ext cx="690563" cy="563563"/>
            <a:chOff x="4086787" y="3686663"/>
            <a:chExt cx="690790" cy="563150"/>
          </a:xfrm>
        </p:grpSpPr>
        <p:sp>
          <p:nvSpPr>
            <p:cNvPr id="18455" name="TextBox 47"/>
            <p:cNvSpPr txBox="1">
              <a:spLocks noChangeArrowheads="1"/>
            </p:cNvSpPr>
            <p:nvPr/>
          </p:nvSpPr>
          <p:spPr bwMode="auto">
            <a:xfrm>
              <a:off x="4086787" y="3686663"/>
              <a:ext cx="510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18456" name="TextBox 48"/>
            <p:cNvSpPr txBox="1">
              <a:spLocks noChangeArrowheads="1"/>
            </p:cNvSpPr>
            <p:nvPr/>
          </p:nvSpPr>
          <p:spPr bwMode="auto">
            <a:xfrm>
              <a:off x="4266797" y="3880481"/>
              <a:ext cx="510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45" name="Text Box 90"/>
          <p:cNvSpPr txBox="1"/>
          <p:nvPr/>
        </p:nvSpPr>
        <p:spPr>
          <a:xfrm rot="20670047">
            <a:off x="3625509" y="1434465"/>
            <a:ext cx="2484428" cy="2635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a typeface="ＭＳ 明朝"/>
                <a:cs typeface="Times New Roman"/>
              </a:rPr>
              <a:t>NORMAL</a:t>
            </a:r>
            <a:endParaRPr lang="en-US" sz="3200" dirty="0">
              <a:ea typeface="ＭＳ 明朝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a typeface="ＭＳ 明朝"/>
                <a:cs typeface="Times New Roman"/>
              </a:rPr>
              <a:t>GOOD  -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a typeface="ＭＳ 明朝"/>
                <a:cs typeface="Times New Roman"/>
              </a:rPr>
              <a:t>You could buy more coffee</a:t>
            </a:r>
            <a:endParaRPr lang="en-US" sz="3200" dirty="0">
              <a:ea typeface="ＭＳ 明朝"/>
              <a:cs typeface="Times New Roman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69" y="4487822"/>
            <a:ext cx="630489" cy="11724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6" y="1348252"/>
            <a:ext cx="608881" cy="8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2" grpId="0" animBg="1"/>
      <p:bldP spid="33" grpId="0" animBg="1"/>
      <p:bldP spid="42" grpId="0"/>
      <p:bldP spid="44" grpId="0"/>
      <p:bldP spid="47" grpId="0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638</Words>
  <Application>Microsoft Office PowerPoint</Application>
  <PresentationFormat>On-screen Show (4:3)</PresentationFormat>
  <Paragraphs>201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明朝</vt:lpstr>
      <vt:lpstr>Arial</vt:lpstr>
      <vt:lpstr>Arial Rounded MT Bold</vt:lpstr>
      <vt:lpstr>Calibri</vt:lpstr>
      <vt:lpstr>Chalkboard</vt:lpstr>
      <vt:lpstr>Times New Roman</vt:lpstr>
      <vt:lpstr>Office Theme</vt:lpstr>
      <vt:lpstr>DEMAND</vt:lpstr>
      <vt:lpstr>TERMS</vt:lpstr>
      <vt:lpstr>The Law of DEMAND</vt:lpstr>
      <vt:lpstr>The Law of DEMAND</vt:lpstr>
      <vt:lpstr>Role of Consumer –  DEMAND CURVE</vt:lpstr>
      <vt:lpstr>SUBSTITUTION EFFECT</vt:lpstr>
      <vt:lpstr>INCOME EFFECT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Supply and Demand</dc:title>
  <dc:creator>Ron LeBlanc</dc:creator>
  <cp:lastModifiedBy>Aaron Dail</cp:lastModifiedBy>
  <cp:revision>42</cp:revision>
  <dcterms:created xsi:type="dcterms:W3CDTF">2013-02-18T14:30:01Z</dcterms:created>
  <dcterms:modified xsi:type="dcterms:W3CDTF">2015-10-23T19:59:38Z</dcterms:modified>
</cp:coreProperties>
</file>