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2"/>
  </p:sldMasterIdLst>
  <p:notesMasterIdLst>
    <p:notesMasterId r:id="rId51"/>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7" r:id="rId20"/>
    <p:sldId id="278" r:id="rId21"/>
    <p:sldId id="280" r:id="rId22"/>
    <p:sldId id="281" r:id="rId23"/>
    <p:sldId id="282" r:id="rId24"/>
    <p:sldId id="310" r:id="rId25"/>
    <p:sldId id="283" r:id="rId26"/>
    <p:sldId id="284" r:id="rId27"/>
    <p:sldId id="286" r:id="rId28"/>
    <p:sldId id="285" r:id="rId29"/>
    <p:sldId id="287" r:id="rId30"/>
    <p:sldId id="288" r:id="rId31"/>
    <p:sldId id="289" r:id="rId32"/>
    <p:sldId id="290" r:id="rId33"/>
    <p:sldId id="291" r:id="rId34"/>
    <p:sldId id="293" r:id="rId35"/>
    <p:sldId id="292" r:id="rId36"/>
    <p:sldId id="295" r:id="rId37"/>
    <p:sldId id="294" r:id="rId38"/>
    <p:sldId id="296" r:id="rId39"/>
    <p:sldId id="297" r:id="rId40"/>
    <p:sldId id="303" r:id="rId41"/>
    <p:sldId id="298" r:id="rId42"/>
    <p:sldId id="299" r:id="rId43"/>
    <p:sldId id="302" r:id="rId44"/>
    <p:sldId id="300" r:id="rId45"/>
    <p:sldId id="304" r:id="rId46"/>
    <p:sldId id="305" r:id="rId47"/>
    <p:sldId id="306" r:id="rId48"/>
    <p:sldId id="307" r:id="rId49"/>
    <p:sldId id="308"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1041" autoAdjust="0"/>
  </p:normalViewPr>
  <p:slideViewPr>
    <p:cSldViewPr showGuides="1">
      <p:cViewPr varScale="1">
        <p:scale>
          <a:sx n="91" d="100"/>
          <a:sy n="91" d="100"/>
        </p:scale>
        <p:origin x="1404" y="9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5A5963-AF4B-496C-AEFE-B82207452C08}" type="datetimeFigureOut">
              <a:rPr lang="en-US" smtClean="0"/>
              <a:t>11/15/2019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D8C5D9-3547-4831-8633-BF30DE83A73E}" type="slidenum">
              <a:rPr lang="en-US" smtClean="0"/>
              <a:t>‹#›</a:t>
            </a:fld>
            <a:endParaRPr lang="en-US"/>
          </a:p>
        </p:txBody>
      </p:sp>
    </p:spTree>
    <p:extLst>
      <p:ext uri="{BB962C8B-B14F-4D97-AF65-F5344CB8AC3E}">
        <p14:creationId xmlns:p14="http://schemas.microsoft.com/office/powerpoint/2010/main" val="795012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lIns="0" rIns="0" numCol="2" spcCol="274320">
            <a:normAutofit fontScale="25000" lnSpcReduction="20000"/>
          </a:bodyPr>
          <a:lstStyle/>
          <a:p>
            <a:pPr defTabSz="803275"/>
            <a:r>
              <a:rPr lang="en-US" sz="1400" b="1" dirty="0" smtClean="0"/>
              <a:t>Animated picture pans in window</a:t>
            </a:r>
            <a:r>
              <a:rPr lang="en-US" sz="1400" b="1" baseline="0" dirty="0" smtClean="0"/>
              <a:t> with fade-in captions</a:t>
            </a:r>
            <a:endParaRPr lang="en-US" sz="1400" b="1" dirty="0" smtClean="0"/>
          </a:p>
          <a:p>
            <a:pPr defTabSz="803275"/>
            <a:r>
              <a:rPr lang="en-US" sz="1400" dirty="0" smtClean="0"/>
              <a:t>(Advanced)</a:t>
            </a:r>
          </a:p>
          <a:p>
            <a:pPr defTabSz="803275"/>
            <a:endParaRPr lang="en-US" sz="1200" baseline="0" dirty="0" smtClean="0"/>
          </a:p>
          <a:p>
            <a:pPr defTabSz="803275"/>
            <a:endParaRPr lang="en-US" sz="1200" baseline="0" dirty="0" smtClean="0"/>
          </a:p>
          <a:p>
            <a:pPr marL="0" marR="0" indent="0" algn="l" defTabSz="803275" rtl="0" eaLnBrk="1" fontAlgn="auto" latinLnBrk="0" hangingPunct="1">
              <a:lnSpc>
                <a:spcPct val="100000"/>
              </a:lnSpc>
              <a:spcBef>
                <a:spcPts val="0"/>
              </a:spcBef>
              <a:spcAft>
                <a:spcPts val="0"/>
              </a:spcAft>
              <a:buClrTx/>
              <a:buSzTx/>
              <a:buFontTx/>
              <a:buNone/>
              <a:tabLst/>
              <a:defRPr/>
            </a:pPr>
            <a:r>
              <a:rPr lang="en-US" sz="1200" b="1" baseline="0" dirty="0" smtClean="0"/>
              <a:t>Tip</a:t>
            </a:r>
            <a:r>
              <a:rPr lang="en-US" sz="1200" b="0" baseline="0" dirty="0" smtClean="0"/>
              <a:t>: </a:t>
            </a:r>
            <a:r>
              <a:rPr lang="en-US" sz="1200" baseline="0" dirty="0" smtClean="0"/>
              <a:t>For best results, select a high-resolution, vertically oriented picture, where the picture height is larger than the slide height. The picture in the example above is 15” high and 10” wide. (Normal slide dimensions are 7.5” high and 10” wide.)</a:t>
            </a:r>
          </a:p>
          <a:p>
            <a:pPr defTabSz="803275"/>
            <a:endParaRPr lang="en-US" sz="1200" baseline="0" dirty="0" smtClean="0"/>
          </a:p>
          <a:p>
            <a:pPr defTabSz="803275"/>
            <a:endParaRPr lang="en-US" sz="1200" baseline="0" dirty="0" smtClean="0"/>
          </a:p>
          <a:p>
            <a:pPr defTabSz="803275"/>
            <a:r>
              <a:rPr lang="en-US" sz="1200" baseline="0" dirty="0" smtClean="0"/>
              <a:t>To reproduce the picture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Insert tab</a:t>
            </a:r>
            <a:r>
              <a:rPr lang="en-US" sz="1200" b="0" dirty="0" smtClean="0"/>
              <a:t>, in the </a:t>
            </a:r>
            <a:r>
              <a:rPr lang="en-US" sz="1200" b="1" dirty="0" smtClean="0"/>
              <a:t>Images </a:t>
            </a:r>
            <a:r>
              <a:rPr lang="en-US" sz="1200" dirty="0" smtClean="0"/>
              <a:t>group, click </a:t>
            </a:r>
            <a:r>
              <a:rPr lang="en-US" sz="1200" b="1" dirty="0" smtClean="0"/>
              <a:t>Picture</a:t>
            </a:r>
            <a:r>
              <a:rPr lang="en-US" sz="1200" b="0" dirty="0" smtClean="0"/>
              <a:t>.</a:t>
            </a:r>
            <a:r>
              <a:rPr lang="en-US" sz="1200" b="0" baseline="0" dirty="0" smtClean="0"/>
              <a:t> In the </a:t>
            </a:r>
            <a:r>
              <a:rPr lang="en-US" sz="1200" b="1" baseline="0" dirty="0" smtClean="0"/>
              <a:t>Insert Picture</a:t>
            </a:r>
            <a:r>
              <a:rPr lang="en-US" sz="1200" b="0" baseline="0" dirty="0" smtClean="0"/>
              <a:t> dialog box, s</a:t>
            </a:r>
            <a:r>
              <a:rPr lang="en-US" sz="1200" b="0" baseline="0" dirty="0" smtClean="0">
                <a:latin typeface="+mn-lt"/>
              </a:rPr>
              <a:t>elect a picture, and then click </a:t>
            </a:r>
            <a:r>
              <a:rPr lang="en-US" sz="1200" b="1" baseline="0" dirty="0" smtClean="0">
                <a:latin typeface="+mn-lt"/>
              </a:rPr>
              <a:t>Insert</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15”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10”</a:t>
            </a:r>
            <a:r>
              <a:rPr lang="en-US" sz="1200" kern="1200" dirty="0" smtClean="0">
                <a:solidFill>
                  <a:schemeClr val="tx1"/>
                </a:solidFill>
                <a:effectLst/>
                <a:latin typeface="+mn-lt"/>
                <a:ea typeface="+mn-ea"/>
                <a:cs typeface="+mn-cs"/>
              </a:rPr>
              <a:t>. 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0" baseline="0" dirty="0" smtClean="0"/>
              <a:t>,</a:t>
            </a:r>
            <a:r>
              <a:rPr lang="en-US" sz="1200" b="1" baseline="0" dirty="0" smtClean="0"/>
              <a:t> </a:t>
            </a:r>
            <a:r>
              <a:rPr lang="en-US" sz="1200" b="0" baseline="0" dirty="0" smtClean="0"/>
              <a:t>point to </a:t>
            </a:r>
            <a:r>
              <a:rPr lang="en-US" sz="1200" b="1" baseline="0" dirty="0" smtClean="0"/>
              <a:t>Align</a:t>
            </a:r>
            <a:r>
              <a:rPr lang="en-US" sz="1200" b="0" baseline="0" dirty="0" smtClean="0"/>
              <a:t>,</a:t>
            </a:r>
            <a:r>
              <a:rPr lang="en-US" sz="1200" b="1" baseline="0" dirty="0" smtClean="0"/>
              <a:t> </a:t>
            </a:r>
            <a:r>
              <a:rPr lang="en-US" sz="1200" b="0" baseline="0" dirty="0" smtClean="0"/>
              <a:t>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to Slide</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Top</a:t>
            </a:r>
            <a:r>
              <a:rPr lang="en-US" sz="1200" b="0" baseline="0" dirty="0" smtClean="0"/>
              <a:t>.</a:t>
            </a:r>
            <a:endParaRPr lang="en-US" sz="1200" b="1" baseline="0" dirty="0" smtClean="0"/>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Click </a:t>
            </a:r>
            <a:r>
              <a:rPr lang="en-US" sz="1200" b="1" i="0" baseline="0" dirty="0" smtClean="0"/>
              <a:t>Align Center</a:t>
            </a:r>
            <a:r>
              <a:rPr lang="en-US" sz="1200" b="0" i="0" baseline="0" dirty="0" smtClean="0"/>
              <a:t>. </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The remainder of picture will extend beyond the bottom edge of the slide area. You may need to zoom out to view your slide. To zoom out, on the </a:t>
            </a:r>
            <a:r>
              <a:rPr lang="en-US" sz="1200" b="1" baseline="0" dirty="0" smtClean="0"/>
              <a:t>View</a:t>
            </a:r>
            <a:r>
              <a:rPr lang="en-US" sz="1200" baseline="0" dirty="0" smtClean="0"/>
              <a:t> tab, in the </a:t>
            </a:r>
            <a:r>
              <a:rPr lang="en-US" sz="1200" b="1" baseline="0" dirty="0" smtClean="0"/>
              <a:t>Zoom</a:t>
            </a:r>
            <a:r>
              <a:rPr lang="en-US" sz="1200" baseline="0" dirty="0" smtClean="0"/>
              <a:t> group, click </a:t>
            </a:r>
            <a:r>
              <a:rPr lang="en-US" sz="1200" b="1" baseline="0" dirty="0" smtClean="0"/>
              <a:t>Zoom</a:t>
            </a:r>
            <a:r>
              <a:rPr lang="en-US" sz="1200" baseline="0" dirty="0" smtClean="0"/>
              <a:t>. In the </a:t>
            </a:r>
            <a:r>
              <a:rPr lang="en-US" sz="1200" b="1" baseline="0" dirty="0" smtClean="0"/>
              <a:t>Zoom </a:t>
            </a:r>
            <a:r>
              <a:rPr lang="en-US" sz="1200" b="0" baseline="0" dirty="0" smtClean="0"/>
              <a:t>d</a:t>
            </a:r>
            <a:r>
              <a:rPr lang="en-US" sz="1200" baseline="0" dirty="0" smtClean="0"/>
              <a:t>ialog box, select </a:t>
            </a:r>
            <a:r>
              <a:rPr lang="en-US" sz="1200" b="1" baseline="0" dirty="0" smtClean="0"/>
              <a:t>33%</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baseline="0" dirty="0" smtClean="0"/>
              <a:t>To reproduce the shape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Shapes</a:t>
            </a:r>
            <a:r>
              <a:rPr lang="en-US" sz="1200" b="0" baseline="0" dirty="0" smtClean="0"/>
              <a:t>, and then under </a:t>
            </a:r>
            <a:r>
              <a:rPr lang="en-US" sz="1200" b="1" baseline="0" dirty="0" smtClean="0"/>
              <a:t>Rectangles</a:t>
            </a:r>
            <a:r>
              <a:rPr lang="en-US" sz="1200" b="0" baseline="0" dirty="0" smtClean="0"/>
              <a:t> click </a:t>
            </a:r>
            <a:r>
              <a:rPr lang="en-US" sz="1200" b="1" baseline="0" dirty="0" smtClean="0"/>
              <a:t>Rounded</a:t>
            </a:r>
            <a:r>
              <a:rPr lang="en-US" sz="1200" baseline="0" dirty="0" smtClean="0"/>
              <a:t> </a:t>
            </a:r>
            <a:r>
              <a:rPr lang="en-US" sz="1200" b="1" baseline="0" dirty="0" smtClean="0"/>
              <a:t>Rectangle </a:t>
            </a:r>
            <a:r>
              <a:rPr lang="en-US" sz="1200" b="0" baseline="0" dirty="0" smtClean="0"/>
              <a:t>(second option from the left). On the slide, </a:t>
            </a:r>
            <a:r>
              <a:rPr lang="en-US" sz="1200" baseline="0" dirty="0" smtClean="0"/>
              <a:t>drag to draw a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Select the rounded rectangle. Under </a:t>
            </a:r>
            <a:r>
              <a:rPr lang="en-US" sz="1200" b="1" dirty="0" smtClean="0"/>
              <a:t>Drawing</a:t>
            </a:r>
            <a:r>
              <a:rPr lang="en-US" sz="1200" dirty="0" smtClean="0"/>
              <a:t> </a:t>
            </a:r>
            <a:r>
              <a:rPr lang="en-US" sz="1200" b="1" dirty="0" smtClean="0"/>
              <a:t>Tools</a:t>
            </a:r>
            <a:r>
              <a:rPr lang="en-US" sz="1200" b="0" dirty="0" smtClean="0"/>
              <a:t>, on the </a:t>
            </a:r>
            <a:r>
              <a:rPr lang="en-US" sz="1200" b="1" dirty="0" smtClean="0"/>
              <a:t>Format</a:t>
            </a:r>
            <a:r>
              <a:rPr lang="en-US" sz="1200" baseline="0" dirty="0" smtClean="0"/>
              <a:t> tab, in the </a:t>
            </a:r>
            <a:r>
              <a:rPr lang="en-US" sz="1200" b="1" baseline="0" dirty="0" smtClean="0"/>
              <a:t>Size </a:t>
            </a:r>
            <a:r>
              <a:rPr lang="en-US" sz="1200" baseline="0" dirty="0" smtClean="0"/>
              <a:t>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In the </a:t>
            </a:r>
            <a:r>
              <a:rPr lang="en-US" sz="1200" b="1" baseline="0" dirty="0" smtClean="0"/>
              <a:t>Shape Height </a:t>
            </a:r>
            <a:r>
              <a:rPr lang="en-US" sz="1200" baseline="0" dirty="0" smtClean="0"/>
              <a:t>box, enter </a:t>
            </a:r>
            <a:r>
              <a:rPr lang="en-US" sz="1200" b="1" baseline="0" dirty="0" smtClean="0"/>
              <a:t>2.5”</a:t>
            </a:r>
            <a:r>
              <a:rPr lang="en-US" sz="1200" b="0" baseline="0" dirty="0" smtClean="0"/>
              <a:t>.</a:t>
            </a:r>
            <a:endParaRPr lang="en-US" sz="1200" baseline="0" dirty="0" smtClean="0"/>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In the </a:t>
            </a:r>
            <a:r>
              <a:rPr lang="en-US" sz="1200" b="1" baseline="0" dirty="0" smtClean="0"/>
              <a:t>Shape Width </a:t>
            </a:r>
            <a:r>
              <a:rPr lang="en-US" sz="1200" baseline="0" dirty="0" smtClean="0"/>
              <a:t>box, enter </a:t>
            </a:r>
            <a:r>
              <a:rPr lang="en-US" sz="1200" b="1" baseline="0" dirty="0" smtClean="0"/>
              <a:t>8”</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a:t>
            </a:r>
            <a:r>
              <a:rPr lang="en-US" sz="1200" b="0" dirty="0" smtClean="0"/>
              <a:t>on the </a:t>
            </a:r>
            <a:r>
              <a:rPr lang="en-US" sz="1200" b="1" dirty="0" smtClean="0"/>
              <a:t>Format</a:t>
            </a:r>
            <a:r>
              <a:rPr lang="en-US" sz="1200" baseline="0" dirty="0" smtClean="0"/>
              <a:t> tab, in the </a:t>
            </a:r>
            <a:r>
              <a:rPr lang="en-US" sz="1200" b="1" baseline="0" dirty="0" smtClean="0"/>
              <a:t>Shape Styles</a:t>
            </a:r>
            <a:r>
              <a:rPr lang="en-US" sz="120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the arrow next to </a:t>
            </a:r>
            <a:r>
              <a:rPr lang="en-US" sz="1200" b="1" baseline="0" dirty="0" smtClean="0"/>
              <a:t>Shape Fill</a:t>
            </a:r>
            <a:r>
              <a:rPr lang="en-US" sz="1200" baseline="0" dirty="0" smtClean="0"/>
              <a:t>, and then click </a:t>
            </a:r>
            <a:r>
              <a:rPr lang="en-US" sz="1200" b="1" baseline="0" dirty="0" smtClean="0"/>
              <a:t>No Fill</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the arrow next to </a:t>
            </a:r>
            <a:r>
              <a:rPr lang="en-US" sz="1200" b="1" baseline="0" dirty="0" smtClean="0"/>
              <a:t>Shape Outline</a:t>
            </a:r>
            <a:r>
              <a:rPr lang="en-US" sz="1200" baseline="0" dirty="0" smtClean="0"/>
              <a:t>, and then under </a:t>
            </a:r>
            <a:r>
              <a:rPr lang="en-US" sz="1200" b="1" baseline="0" dirty="0" smtClean="0"/>
              <a:t>Theme Colors </a:t>
            </a:r>
            <a:r>
              <a:rPr lang="en-US" sz="1200" baseline="0" dirty="0" smtClean="0"/>
              <a:t>click </a:t>
            </a:r>
            <a:r>
              <a:rPr lang="en-US" sz="1200" b="1" baseline="0" dirty="0" smtClean="0"/>
              <a:t>White, Background 1 </a:t>
            </a:r>
            <a:r>
              <a:rPr lang="en-US" sz="1200" b="0" baseline="0" dirty="0" smtClean="0"/>
              <a:t>(first row, first option from the left)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a:t>
            </a:r>
            <a:r>
              <a:rPr lang="en-US" sz="1200" b="0" dirty="0" smtClean="0"/>
              <a:t>on the </a:t>
            </a:r>
            <a:r>
              <a:rPr lang="en-US" sz="1200" b="1" dirty="0" smtClean="0"/>
              <a:t>Format</a:t>
            </a:r>
            <a:r>
              <a:rPr lang="en-US" sz="1200" baseline="0" dirty="0" smtClean="0"/>
              <a:t> tab, in the bottom right corner of the </a:t>
            </a:r>
            <a:r>
              <a:rPr lang="en-US" sz="1200" b="1" baseline="0" dirty="0" smtClean="0"/>
              <a:t>Shape Styles</a:t>
            </a:r>
            <a:r>
              <a:rPr lang="en-US" sz="1200" baseline="0" dirty="0" smtClean="0"/>
              <a:t> group, click the </a:t>
            </a:r>
            <a:r>
              <a:rPr lang="en-US" sz="1200" b="1" baseline="0" dirty="0" smtClean="0"/>
              <a:t>Format Shape </a:t>
            </a:r>
            <a:r>
              <a:rPr lang="en-US" sz="1200" baseline="0" dirty="0" smtClean="0"/>
              <a:t>dialog box launcher. </a:t>
            </a:r>
            <a:r>
              <a:rPr lang="en-US" sz="1200" b="0" baseline="0" dirty="0" smtClean="0"/>
              <a:t>In the </a:t>
            </a:r>
            <a:r>
              <a:rPr lang="en-US" sz="1200" b="1" baseline="0" dirty="0" smtClean="0"/>
              <a:t>Format Shape </a:t>
            </a:r>
            <a:r>
              <a:rPr lang="en-US" sz="1200" b="0" baseline="0" dirty="0" smtClean="0"/>
              <a:t>dialog box, in the left pane, click </a:t>
            </a:r>
            <a:r>
              <a:rPr lang="en-US" sz="1200" b="1" baseline="0" dirty="0" smtClean="0"/>
              <a:t>Line Style</a:t>
            </a:r>
            <a:r>
              <a:rPr lang="en-US" sz="1200" b="0" baseline="0" dirty="0" smtClean="0"/>
              <a:t>. In the </a:t>
            </a:r>
            <a:r>
              <a:rPr lang="en-US" sz="1200" b="1" baseline="0" dirty="0" smtClean="0"/>
              <a:t>Line Style </a:t>
            </a:r>
            <a:r>
              <a:rPr lang="en-US" sz="1200" b="0" baseline="0" dirty="0" smtClean="0"/>
              <a:t>pane, in the </a:t>
            </a:r>
            <a:r>
              <a:rPr lang="en-US" sz="1200" b="1" baseline="0" dirty="0" smtClean="0"/>
              <a:t>Width </a:t>
            </a:r>
            <a:r>
              <a:rPr lang="en-US" sz="1200" b="0" baseline="0" dirty="0" smtClean="0"/>
              <a:t>box, enter </a:t>
            </a:r>
            <a:r>
              <a:rPr lang="en-US" sz="1200" b="1" baseline="0" dirty="0" smtClean="0"/>
              <a:t>12.5 pt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Also in the </a:t>
            </a:r>
            <a:r>
              <a:rPr lang="en-US" sz="1200" b="1" baseline="0" dirty="0" smtClean="0"/>
              <a:t>Format Shape </a:t>
            </a:r>
            <a:r>
              <a:rPr lang="en-US" sz="1200" b="0" baseline="0" dirty="0" smtClean="0"/>
              <a:t>dialog box, in the left pane, click </a:t>
            </a:r>
            <a:r>
              <a:rPr lang="en-US" sz="1200" b="1" baseline="0" dirty="0" smtClean="0"/>
              <a:t>3-D Format</a:t>
            </a:r>
            <a:r>
              <a:rPr lang="en-US" sz="1200" b="0" baseline="0" dirty="0" smtClean="0"/>
              <a:t>, and then do the following in the </a:t>
            </a:r>
            <a:r>
              <a:rPr lang="en-US" sz="1200" b="1" baseline="0" dirty="0" smtClean="0"/>
              <a:t>3-D Format </a:t>
            </a:r>
            <a:r>
              <a:rPr lang="en-US" sz="1200" b="0" baseline="0" dirty="0" smtClean="0"/>
              <a:t>pane: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Under </a:t>
            </a:r>
            <a:r>
              <a:rPr lang="en-US" sz="1200" b="1" baseline="0" dirty="0" smtClean="0"/>
              <a:t>Bevel</a:t>
            </a:r>
            <a:r>
              <a:rPr lang="en-US" sz="1200" b="0" baseline="0" dirty="0" smtClean="0"/>
              <a:t>, click the button next to </a:t>
            </a:r>
            <a:r>
              <a:rPr lang="en-US" sz="1200" b="1" baseline="0" dirty="0" smtClean="0"/>
              <a:t>Top</a:t>
            </a:r>
            <a:r>
              <a:rPr lang="en-US" sz="1200" b="0" baseline="0" dirty="0" smtClean="0"/>
              <a:t>, and then under </a:t>
            </a:r>
            <a:r>
              <a:rPr lang="en-US" sz="1200" b="1" baseline="0" dirty="0" smtClean="0"/>
              <a:t>Bevel</a:t>
            </a:r>
            <a:r>
              <a:rPr lang="en-US" sz="1200" b="0" baseline="0" dirty="0" smtClean="0"/>
              <a:t> click </a:t>
            </a:r>
            <a:r>
              <a:rPr lang="en-US" sz="1200" b="1" baseline="0" dirty="0" smtClean="0"/>
              <a:t>Circle</a:t>
            </a:r>
            <a:r>
              <a:rPr lang="en-US" sz="1200" b="0" baseline="0" dirty="0" smtClean="0"/>
              <a:t> (first row, first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Under </a:t>
            </a:r>
            <a:r>
              <a:rPr lang="en-US" sz="1200" b="1" baseline="0" dirty="0" smtClean="0"/>
              <a:t>Surface</a:t>
            </a:r>
            <a:r>
              <a:rPr lang="en-US" sz="1200" b="0" baseline="0" dirty="0" smtClean="0"/>
              <a:t>, click the button next to </a:t>
            </a:r>
            <a:r>
              <a:rPr lang="en-US" sz="1200" b="1" baseline="0" dirty="0" smtClean="0"/>
              <a:t>Material</a:t>
            </a:r>
            <a:r>
              <a:rPr lang="en-US" sz="1200" b="0" baseline="0" dirty="0" smtClean="0"/>
              <a:t>, and then under </a:t>
            </a:r>
            <a:r>
              <a:rPr lang="en-US" sz="1200" b="1" baseline="0" dirty="0" smtClean="0"/>
              <a:t>Standard</a:t>
            </a:r>
            <a:r>
              <a:rPr lang="en-US" sz="1200" b="0" baseline="0" dirty="0" smtClean="0"/>
              <a:t> click </a:t>
            </a:r>
            <a:r>
              <a:rPr lang="en-US" sz="1200" b="1" baseline="0" dirty="0" smtClean="0"/>
              <a:t>Warm Matte </a:t>
            </a:r>
            <a:r>
              <a:rPr lang="en-US" sz="1200" b="0" baseline="0" dirty="0" smtClean="0"/>
              <a:t>(second option from the left). Click the button next to </a:t>
            </a:r>
            <a:r>
              <a:rPr lang="en-US" sz="1200" b="1" baseline="0" dirty="0" smtClean="0"/>
              <a:t>Lighting</a:t>
            </a:r>
            <a:r>
              <a:rPr lang="en-US" sz="1200" b="0" baseline="0" dirty="0" smtClean="0"/>
              <a:t>, and then under </a:t>
            </a:r>
            <a:r>
              <a:rPr lang="en-US" sz="1200" b="1" baseline="0" dirty="0" smtClean="0"/>
              <a:t>Cool</a:t>
            </a:r>
            <a:r>
              <a:rPr lang="en-US" sz="1200" b="0" baseline="0" dirty="0" smtClean="0"/>
              <a:t> click </a:t>
            </a:r>
            <a:r>
              <a:rPr lang="en-US" sz="1200" b="1" baseline="0" dirty="0" smtClean="0"/>
              <a:t>Freezing</a:t>
            </a:r>
            <a:r>
              <a:rPr lang="en-US" sz="1200" b="0" baseline="0" dirty="0" smtClean="0"/>
              <a:t> (second option from the left).</a:t>
            </a:r>
            <a:endParaRPr lang="en-US" sz="1200" b="1"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0" baseline="0" dirty="0" smtClean="0"/>
              <a:t>,</a:t>
            </a:r>
            <a:r>
              <a:rPr lang="en-US" sz="1200" b="1" baseline="0" dirty="0" smtClean="0"/>
              <a:t> </a:t>
            </a:r>
            <a:r>
              <a:rPr lang="en-US" sz="1200" b="0" baseline="0" dirty="0" smtClean="0"/>
              <a:t>point to </a:t>
            </a:r>
            <a:r>
              <a:rPr lang="en-US" sz="1200" b="1" baseline="0" dirty="0" smtClean="0"/>
              <a:t>Align</a:t>
            </a:r>
            <a:r>
              <a:rPr lang="en-US" sz="1200" b="0" baseline="0" dirty="0" smtClean="0"/>
              <a:t>,</a:t>
            </a:r>
            <a:r>
              <a:rPr lang="en-US" sz="1200" b="1" baseline="0" dirty="0" smtClean="0"/>
              <a:t> </a:t>
            </a:r>
            <a:r>
              <a:rPr lang="en-US" sz="1200" b="0" baseline="0" dirty="0" smtClean="0"/>
              <a:t>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to Slide</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Middle</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Shapes</a:t>
            </a:r>
            <a:r>
              <a:rPr lang="en-US" sz="1200" baseline="0" dirty="0" smtClean="0"/>
              <a:t>, and then under </a:t>
            </a:r>
            <a:r>
              <a:rPr lang="en-US" sz="1200" b="1" baseline="0" dirty="0" smtClean="0"/>
              <a:t>Rectangles</a:t>
            </a:r>
            <a:r>
              <a:rPr lang="en-US" sz="1200" b="0" baseline="0" dirty="0" smtClean="0"/>
              <a:t> click </a:t>
            </a:r>
            <a:r>
              <a:rPr lang="en-US" sz="1200" b="1" baseline="0" dirty="0" smtClean="0"/>
              <a:t>Rectangle </a:t>
            </a:r>
            <a:r>
              <a:rPr lang="en-US" sz="1200" b="0" baseline="0" dirty="0" smtClean="0"/>
              <a:t>(first option from the left). On the slide, </a:t>
            </a:r>
            <a:r>
              <a:rPr lang="en-US" sz="1200" baseline="0" dirty="0" smtClean="0"/>
              <a:t>drag to draw a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Select the rectangle. Under </a:t>
            </a:r>
            <a:r>
              <a:rPr lang="en-US" sz="1200" b="1" dirty="0" smtClean="0"/>
              <a:t>Drawing</a:t>
            </a:r>
            <a:r>
              <a:rPr lang="en-US" sz="1200" dirty="0" smtClean="0"/>
              <a:t> </a:t>
            </a:r>
            <a:r>
              <a:rPr lang="en-US" sz="1200" b="1" dirty="0" smtClean="0"/>
              <a:t>Tools</a:t>
            </a:r>
            <a:r>
              <a:rPr lang="en-US" sz="1200" b="0" dirty="0" smtClean="0"/>
              <a:t>, on the </a:t>
            </a:r>
            <a:r>
              <a:rPr lang="en-US" sz="1200" b="1" dirty="0" smtClean="0"/>
              <a:t>Format</a:t>
            </a:r>
            <a:r>
              <a:rPr lang="en-US" sz="1200" baseline="0" dirty="0" smtClean="0"/>
              <a:t> tab, in the </a:t>
            </a:r>
            <a:r>
              <a:rPr lang="en-US" sz="1200" b="1" baseline="0" dirty="0" smtClean="0"/>
              <a:t>Size </a:t>
            </a:r>
            <a:r>
              <a:rPr lang="en-US" sz="1200" baseline="0" dirty="0" smtClean="0"/>
              <a:t>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In the </a:t>
            </a:r>
            <a:r>
              <a:rPr lang="en-US" sz="1200" b="1" baseline="0" dirty="0" smtClean="0"/>
              <a:t>Shape Height </a:t>
            </a:r>
            <a:r>
              <a:rPr lang="en-US" sz="1200" baseline="0" dirty="0" smtClean="0"/>
              <a:t>box, enter </a:t>
            </a:r>
            <a:r>
              <a:rPr lang="en-US" sz="1200" b="1" baseline="0" dirty="0" smtClean="0"/>
              <a:t>2.51”</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In the </a:t>
            </a:r>
            <a:r>
              <a:rPr lang="en-US" sz="1200" b="1" baseline="0" dirty="0" smtClean="0"/>
              <a:t>Shape Width </a:t>
            </a:r>
            <a:r>
              <a:rPr lang="en-US" sz="1200" baseline="0" dirty="0" smtClean="0"/>
              <a:t>box, enter </a:t>
            </a:r>
            <a:r>
              <a:rPr lang="en-US" sz="1200" b="1" baseline="0" dirty="0" smtClean="0"/>
              <a:t>10”</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a:t>
            </a:r>
            <a:r>
              <a:rPr lang="en-US" sz="1200" b="0" dirty="0" smtClean="0"/>
              <a:t> on the </a:t>
            </a:r>
            <a:r>
              <a:rPr lang="en-US" sz="1200" b="1" dirty="0" smtClean="0"/>
              <a:t>Format</a:t>
            </a:r>
            <a:r>
              <a:rPr lang="en-US" sz="1200" baseline="0" dirty="0" smtClean="0"/>
              <a:t> tab, in the </a:t>
            </a:r>
            <a:r>
              <a:rPr lang="en-US" sz="1200" b="1" baseline="0" dirty="0" smtClean="0"/>
              <a:t>Shape Styles</a:t>
            </a:r>
            <a:r>
              <a:rPr lang="en-US" sz="1200" baseline="0" dirty="0" smtClean="0"/>
              <a:t> group, click the arrow next to </a:t>
            </a:r>
            <a:r>
              <a:rPr lang="en-US" sz="1200" b="1" baseline="0" dirty="0" smtClean="0"/>
              <a:t>Shape Outline</a:t>
            </a:r>
            <a:r>
              <a:rPr lang="en-US" sz="1200" b="0" baseline="0" dirty="0" smtClean="0"/>
              <a:t>,</a:t>
            </a:r>
            <a:r>
              <a:rPr lang="en-US" sz="1200" baseline="0" dirty="0" smtClean="0"/>
              <a:t> and then click </a:t>
            </a:r>
            <a:r>
              <a:rPr lang="en-US" sz="1200" b="1" baseline="0" dirty="0" smtClean="0"/>
              <a:t>No Outline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a:t>
            </a:r>
            <a:r>
              <a:rPr lang="en-US" sz="1200" b="0" dirty="0" smtClean="0"/>
              <a:t>on the </a:t>
            </a:r>
            <a:r>
              <a:rPr lang="en-US" sz="1200" b="1" dirty="0" smtClean="0"/>
              <a:t>Format</a:t>
            </a:r>
            <a:r>
              <a:rPr lang="en-US" sz="1200" baseline="0" dirty="0" smtClean="0"/>
              <a:t> tab, in the </a:t>
            </a:r>
            <a:r>
              <a:rPr lang="en-US" sz="1200" b="1" baseline="0" dirty="0" smtClean="0"/>
              <a:t>Shape Styles</a:t>
            </a:r>
            <a:r>
              <a:rPr lang="en-US" sz="1200" baseline="0" dirty="0" smtClean="0"/>
              <a:t> group, click the arrow next to </a:t>
            </a:r>
            <a:r>
              <a:rPr lang="en-US" sz="1200" b="1" baseline="0" dirty="0" smtClean="0"/>
              <a:t>Shape Fill</a:t>
            </a:r>
            <a:r>
              <a:rPr lang="en-US" sz="1200" b="0" baseline="0" dirty="0" smtClean="0"/>
              <a:t>,</a:t>
            </a:r>
            <a:r>
              <a:rPr lang="en-US" sz="1200" b="1" baseline="0" dirty="0" smtClean="0"/>
              <a:t> </a:t>
            </a:r>
            <a:r>
              <a:rPr lang="en-US" sz="1200" b="0" baseline="0" dirty="0" smtClean="0"/>
              <a:t>point to </a:t>
            </a:r>
            <a:r>
              <a:rPr lang="en-US" sz="1200" b="1" baseline="0" dirty="0" smtClean="0"/>
              <a:t>Gradient</a:t>
            </a:r>
            <a:r>
              <a:rPr lang="en-US" sz="1200" b="0" baseline="0" dirty="0" smtClean="0"/>
              <a:t>,</a:t>
            </a:r>
            <a:r>
              <a:rPr lang="en-US" sz="1200" b="1" baseline="0" dirty="0" smtClean="0"/>
              <a:t> </a:t>
            </a:r>
            <a:r>
              <a:rPr lang="en-US" sz="1200" b="0" baseline="0" dirty="0" smtClean="0"/>
              <a:t>and then click </a:t>
            </a:r>
            <a:r>
              <a:rPr lang="en-US" sz="1200" b="1" baseline="0" dirty="0" smtClean="0"/>
              <a:t>More Gradients</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In the </a:t>
            </a:r>
            <a:r>
              <a:rPr lang="en-US" sz="1200" b="1" baseline="0" dirty="0" smtClean="0"/>
              <a:t>Format Shape </a:t>
            </a:r>
            <a:r>
              <a:rPr lang="en-US" sz="1200" b="0" baseline="0" dirty="0" smtClean="0"/>
              <a:t>dialog box, click </a:t>
            </a:r>
            <a:r>
              <a:rPr lang="en-US" sz="1200" b="1" baseline="0" dirty="0" smtClean="0"/>
              <a:t>Fill</a:t>
            </a:r>
            <a:r>
              <a:rPr lang="en-US" sz="1200" b="0" baseline="0" dirty="0" smtClean="0"/>
              <a:t> in the left pane, </a:t>
            </a:r>
            <a:r>
              <a:rPr lang="en-US" sz="1200" baseline="0" dirty="0" smtClean="0"/>
              <a:t>select </a:t>
            </a:r>
            <a:r>
              <a:rPr lang="en-US" sz="1200" b="1" baseline="0" dirty="0" smtClean="0"/>
              <a:t>Gradient</a:t>
            </a:r>
            <a:r>
              <a:rPr lang="en-US" sz="1200" baseline="0" dirty="0" smtClean="0"/>
              <a:t> </a:t>
            </a:r>
            <a:r>
              <a:rPr lang="en-US" sz="1200" b="1" baseline="0" dirty="0" smtClean="0"/>
              <a:t>fill</a:t>
            </a:r>
            <a:r>
              <a:rPr lang="en-US" sz="1200" b="0" baseline="0" dirty="0" smtClean="0"/>
              <a:t> in the </a:t>
            </a:r>
            <a:r>
              <a:rPr lang="en-US" sz="1200" b="1" baseline="0" dirty="0" smtClean="0"/>
              <a:t>Fill</a:t>
            </a:r>
            <a:r>
              <a:rPr lang="en-US" sz="1200" b="0" baseline="0" dirty="0" smtClean="0"/>
              <a:t> pane, and then do the following:</a:t>
            </a:r>
            <a:endParaRPr lang="en-US" sz="1200" b="1" baseline="0" dirty="0" smtClean="0"/>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p>
          <a:p>
            <a:pPr marL="228600" indent="-228600">
              <a:buFont typeface="+mj-lt"/>
              <a:buAutoNum type="arabicPeriod"/>
            </a:pPr>
            <a:r>
              <a:rPr lang="en-US" sz="1200" kern="1200" dirty="0" smtClean="0">
                <a:solidFill>
                  <a:schemeClr val="tx1"/>
                </a:solidFill>
                <a:effectLst/>
                <a:latin typeface="+mn-lt"/>
                <a:ea typeface="+mn-ea"/>
                <a:cs typeface="+mn-cs"/>
              </a:rPr>
              <a:t>Also 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customize the gradient stops as follows:</a:t>
            </a:r>
          </a:p>
          <a:p>
            <a:pPr marL="628650" lvl="1" indent="-171450">
              <a:buFont typeface="Arial" pitchFamily="34" charset="0"/>
              <a:buChar char="•"/>
            </a:pPr>
            <a:r>
              <a:rPr lang="en-US" sz="1200" kern="1200" dirty="0" smtClean="0">
                <a:solidFill>
                  <a:schemeClr val="tx1"/>
                </a:solidFill>
                <a:effectLst/>
                <a:latin typeface="+mn-lt"/>
                <a:ea typeface="+mn-ea"/>
                <a:cs typeface="+mn-cs"/>
              </a:rPr>
              <a:t>Select the first stop from the left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the slider,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baseline="0" dirty="0" smtClean="0"/>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Select the second stop from the left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the slider,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baseline="0" dirty="0" smtClean="0"/>
              <a:t>Black, Text 1, Lighter 25%</a:t>
            </a:r>
            <a:r>
              <a:rPr lang="en-US" sz="1200" b="0" baseline="0" dirty="0" smtClean="0"/>
              <a:t> (fourth row, second option from the left)</a:t>
            </a:r>
            <a:r>
              <a:rPr lang="en-US" sz="1200" b="0" kern="1200" baseline="0" dirty="0" smtClean="0">
                <a:solidFill>
                  <a:schemeClr val="tx1"/>
                </a:solidFill>
                <a:latin typeface="+mn-lt"/>
                <a:ea typeface="+mn-ea"/>
                <a:cs typeface="+mn-cs"/>
              </a:rPr>
              <a:t>.</a:t>
            </a:r>
            <a:endParaRPr lang="en-US" sz="1200" b="1" kern="1200" baseline="0" dirty="0" smtClean="0">
              <a:solidFill>
                <a:schemeClr val="tx1"/>
              </a:solidFill>
              <a:latin typeface="+mn-lt"/>
              <a:ea typeface="+mn-ea"/>
              <a:cs typeface="+mn-cs"/>
            </a:endParaRP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 </a:t>
            </a:r>
            <a:endParaRPr lang="en-US" sz="1200" kern="1200" dirty="0" smtClean="0">
              <a:solidFill>
                <a:schemeClr val="tx1"/>
              </a:solidFill>
              <a:latin typeface="+mn-lt"/>
              <a:ea typeface="+mn-ea"/>
              <a:cs typeface="+mn-cs"/>
            </a:endParaRPr>
          </a:p>
          <a:p>
            <a:pPr marL="228600" marR="0" indent="-228600" algn="l" defTabSz="803275" rtl="0" eaLnBrk="1" fontAlgn="auto" latinLnBrk="0" hangingPunct="1">
              <a:lnSpc>
                <a:spcPct val="100000"/>
              </a:lnSpc>
              <a:spcBef>
                <a:spcPts val="0"/>
              </a:spcBef>
              <a:spcAft>
                <a:spcPts val="0"/>
              </a:spcAft>
              <a:buClrTx/>
              <a:buSzTx/>
              <a:buFont typeface="+mj-lt"/>
              <a:buAutoNum type="arabicPeriod" startAt="13"/>
              <a:tabLst/>
              <a:defRPr/>
            </a:pPr>
            <a:r>
              <a:rPr lang="en-US" sz="1200" b="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0" baseline="0" dirty="0" smtClean="0"/>
              <a:t>,</a:t>
            </a:r>
            <a:r>
              <a:rPr lang="en-US" sz="1200" b="1" baseline="0" dirty="0" smtClean="0"/>
              <a:t> </a:t>
            </a:r>
            <a:r>
              <a:rPr lang="en-US" sz="1200" b="0" baseline="0" dirty="0" smtClean="0"/>
              <a:t>point to </a:t>
            </a:r>
            <a:r>
              <a:rPr lang="en-US" sz="1200" b="1" baseline="0" dirty="0" smtClean="0"/>
              <a:t>Align</a:t>
            </a:r>
            <a:r>
              <a:rPr lang="en-US" sz="1200" b="0" baseline="0" dirty="0" smtClean="0"/>
              <a:t>,</a:t>
            </a:r>
            <a:r>
              <a:rPr lang="en-US" sz="1200" b="1" baseline="0" dirty="0" smtClean="0"/>
              <a:t> </a:t>
            </a:r>
            <a:r>
              <a:rPr lang="en-US" sz="1200" b="0" baseline="0" dirty="0" smtClean="0"/>
              <a:t>and then do the following:</a:t>
            </a:r>
          </a:p>
          <a:p>
            <a:pPr marL="685800" marR="0" lvl="1" indent="-228600" algn="l" defTabSz="803275"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to Slide</a:t>
            </a:r>
            <a:r>
              <a:rPr lang="en-US" sz="1200" b="0" baseline="0" dirty="0" smtClean="0"/>
              <a:t>. </a:t>
            </a:r>
          </a:p>
          <a:p>
            <a:pPr marL="685800" marR="0" lvl="1" indent="-228600" algn="l" defTabSz="803275"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Top</a:t>
            </a:r>
            <a:r>
              <a:rPr lang="en-US" sz="1200" b="0" baseline="0" dirty="0" smtClean="0"/>
              <a:t>.</a:t>
            </a:r>
            <a:r>
              <a:rPr lang="en-US" sz="1200" b="1" baseline="0" dirty="0" smtClean="0"/>
              <a:t> </a:t>
            </a:r>
          </a:p>
          <a:p>
            <a:pPr marL="685800" marR="0" lvl="1" indent="-228600" algn="l" defTabSz="803275"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Click </a:t>
            </a:r>
            <a:r>
              <a:rPr lang="en-US" sz="1200" b="1" i="0" baseline="0" dirty="0" smtClean="0"/>
              <a:t>Align Center</a:t>
            </a:r>
            <a:r>
              <a:rPr lang="en-US" sz="1200" b="0" i="0" baseline="0" dirty="0" smtClean="0"/>
              <a:t>.</a:t>
            </a:r>
          </a:p>
          <a:p>
            <a:pPr marL="228600" indent="-228600" defTabSz="803275">
              <a:buFont typeface="+mj-lt"/>
              <a:buAutoNum type="arabicPeriod" startAt="13"/>
            </a:pPr>
            <a:r>
              <a:rPr lang="en-US" sz="1200" b="0" baseline="0" dirty="0" smtClean="0"/>
              <a:t>Select the rectangle.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 </a:t>
            </a:r>
            <a:r>
              <a:rPr lang="en-US" sz="1200" b="0" baseline="0" dirty="0" smtClean="0"/>
              <a:t>and then click </a:t>
            </a:r>
            <a:r>
              <a:rPr lang="en-US" sz="1200" b="1" baseline="0" dirty="0" smtClean="0"/>
              <a:t>Duplicate</a:t>
            </a:r>
            <a:r>
              <a:rPr lang="en-US" sz="1200" b="0" baseline="0" dirty="0" smtClean="0"/>
              <a:t>.</a:t>
            </a:r>
          </a:p>
          <a:p>
            <a:pPr marL="228600" indent="-228600" defTabSz="803275">
              <a:buFont typeface="+mj-lt"/>
              <a:buAutoNum type="arabicPeriod" startAt="13"/>
            </a:pPr>
            <a:r>
              <a:rPr lang="en-US" sz="1200" b="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0" baseline="0" dirty="0" smtClean="0"/>
              <a:t>,</a:t>
            </a:r>
            <a:r>
              <a:rPr lang="en-US" sz="1200" b="1" baseline="0" dirty="0" smtClean="0"/>
              <a:t> </a:t>
            </a:r>
            <a:r>
              <a:rPr lang="en-US" sz="1200" b="0" baseline="0" dirty="0" smtClean="0"/>
              <a:t>point to </a:t>
            </a:r>
            <a:r>
              <a:rPr lang="en-US" sz="1200" b="1" baseline="0" dirty="0" smtClean="0"/>
              <a:t>Rotate</a:t>
            </a:r>
            <a:r>
              <a:rPr lang="en-US" sz="1200" b="0" baseline="0" dirty="0" smtClean="0"/>
              <a:t>,</a:t>
            </a:r>
            <a:r>
              <a:rPr lang="en-US" sz="1200" b="1" baseline="0" dirty="0" smtClean="0"/>
              <a:t> </a:t>
            </a:r>
            <a:r>
              <a:rPr lang="en-US" sz="1200" b="0" baseline="0" dirty="0" smtClean="0"/>
              <a:t>and then click </a:t>
            </a:r>
            <a:r>
              <a:rPr lang="en-US" sz="1200" b="1" baseline="0" dirty="0" smtClean="0"/>
              <a:t>Flip Vertical</a:t>
            </a:r>
            <a:r>
              <a:rPr lang="en-US" sz="1200" b="0" baseline="0" dirty="0" smtClean="0"/>
              <a:t>.</a:t>
            </a:r>
          </a:p>
          <a:p>
            <a:pPr marL="228600" marR="0" indent="-228600" algn="l" defTabSz="803275" rtl="0" eaLnBrk="1" fontAlgn="auto" latinLnBrk="0" hangingPunct="1">
              <a:lnSpc>
                <a:spcPct val="100000"/>
              </a:lnSpc>
              <a:spcBef>
                <a:spcPts val="0"/>
              </a:spcBef>
              <a:spcAft>
                <a:spcPts val="0"/>
              </a:spcAft>
              <a:buClrTx/>
              <a:buSzTx/>
              <a:buFont typeface="+mj-lt"/>
              <a:buAutoNum type="arabicPeriod" startAt="13"/>
              <a:tabLst/>
              <a:defRPr/>
            </a:pPr>
            <a:r>
              <a:rPr lang="en-US" sz="1200" b="0" baseline="0" dirty="0" smtClean="0"/>
              <a:t>Also on the </a:t>
            </a:r>
            <a:r>
              <a:rPr lang="en-US" sz="1200" b="1" baseline="0" dirty="0" smtClean="0"/>
              <a:t>Home</a:t>
            </a:r>
            <a:r>
              <a:rPr lang="en-US" sz="1200" b="0" baseline="0" dirty="0" smtClean="0"/>
              <a:t> tab,</a:t>
            </a:r>
            <a:r>
              <a:rPr lang="en-US" sz="1200" baseline="0" dirty="0" smtClean="0"/>
              <a:t> in the </a:t>
            </a:r>
            <a:r>
              <a:rPr lang="en-US" sz="1200" b="1" baseline="0" dirty="0" smtClean="0"/>
              <a:t>Drawing</a:t>
            </a:r>
            <a:r>
              <a:rPr lang="en-US" sz="1200" baseline="0" dirty="0" smtClean="0"/>
              <a:t> group, click </a:t>
            </a:r>
            <a:r>
              <a:rPr lang="en-US" sz="1200" b="1" baseline="0" dirty="0" smtClean="0"/>
              <a:t>Arrange</a:t>
            </a:r>
            <a:r>
              <a:rPr lang="en-US" sz="1200" b="0" baseline="0" dirty="0" smtClean="0"/>
              <a:t>,</a:t>
            </a:r>
            <a:r>
              <a:rPr lang="en-US" sz="1200" b="1" baseline="0" dirty="0" smtClean="0"/>
              <a:t> </a:t>
            </a:r>
            <a:r>
              <a:rPr lang="en-US" sz="1200" b="0" baseline="0" dirty="0" smtClean="0"/>
              <a:t>point to </a:t>
            </a:r>
            <a:r>
              <a:rPr lang="en-US" sz="1200" b="1" baseline="0" dirty="0" smtClean="0"/>
              <a:t>Align</a:t>
            </a:r>
            <a:r>
              <a:rPr lang="en-US" sz="1200" b="0" baseline="0" dirty="0" smtClean="0"/>
              <a:t>,</a:t>
            </a:r>
            <a:r>
              <a:rPr lang="en-US" sz="1200" b="1" baseline="0" dirty="0" smtClean="0"/>
              <a:t> </a:t>
            </a:r>
            <a:r>
              <a:rPr lang="en-US" sz="1200" b="0" baseline="0" dirty="0" smtClean="0"/>
              <a:t>and then do the following:</a:t>
            </a:r>
          </a:p>
          <a:p>
            <a:pPr marL="685800" marR="0" lvl="1" indent="-228600" algn="l" defTabSz="803275"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to Slide</a:t>
            </a:r>
            <a:r>
              <a:rPr lang="en-US" sz="1200" b="0" baseline="0" dirty="0" smtClean="0"/>
              <a:t>. </a:t>
            </a:r>
          </a:p>
          <a:p>
            <a:pPr marL="685800" marR="0" lvl="1" indent="-228600" algn="l" defTabSz="803275"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Bottom</a:t>
            </a:r>
            <a:r>
              <a:rPr lang="en-US" sz="1200" b="0" baseline="0" dirty="0" smtClean="0"/>
              <a:t>.</a:t>
            </a:r>
            <a:r>
              <a:rPr lang="en-US" sz="1200" b="1" baseline="0" dirty="0" smtClean="0"/>
              <a:t> </a:t>
            </a:r>
          </a:p>
          <a:p>
            <a:pPr marL="685800" marR="0" lvl="1" indent="-228600" algn="l" defTabSz="803275"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Click </a:t>
            </a:r>
            <a:r>
              <a:rPr lang="en-US" sz="1200" b="1" i="0" baseline="0" dirty="0" smtClean="0"/>
              <a:t>Align Center</a:t>
            </a:r>
            <a:r>
              <a:rPr lang="en-US" sz="1200" b="0" i="0" baseline="0" dirty="0" smtClean="0"/>
              <a:t>.</a:t>
            </a:r>
          </a:p>
          <a:p>
            <a:pPr marL="228600" indent="-228600" defTabSz="803275">
              <a:buFont typeface="+mj-lt"/>
              <a:buAutoNum type="arabicPeriod" startAt="13"/>
            </a:pPr>
            <a:r>
              <a:rPr lang="en-US" sz="1200" baseline="0" dirty="0" smtClean="0"/>
              <a:t>Also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Shapes</a:t>
            </a:r>
            <a:r>
              <a:rPr lang="en-US" sz="1200" baseline="0" dirty="0" smtClean="0"/>
              <a:t>, and then under </a:t>
            </a:r>
            <a:r>
              <a:rPr lang="en-US" sz="1200" b="1" baseline="0" dirty="0" smtClean="0"/>
              <a:t>Rectangles</a:t>
            </a:r>
            <a:r>
              <a:rPr lang="en-US" sz="1200" b="0" baseline="0" dirty="0" smtClean="0"/>
              <a:t> click </a:t>
            </a:r>
            <a:r>
              <a:rPr lang="en-US" sz="1200" b="1" baseline="0" dirty="0" smtClean="0"/>
              <a:t>Rectangle </a:t>
            </a:r>
            <a:r>
              <a:rPr lang="en-US" sz="1200" b="0" baseline="0" dirty="0" smtClean="0"/>
              <a:t>(first option from the left). On the slide, </a:t>
            </a:r>
            <a:r>
              <a:rPr lang="en-US" sz="1200" baseline="0" dirty="0" smtClean="0"/>
              <a:t>drag to draw a rectangle.</a:t>
            </a:r>
          </a:p>
          <a:p>
            <a:pPr marL="228600" indent="-228600" defTabSz="803275">
              <a:buFont typeface="+mj-lt"/>
              <a:buAutoNum type="arabicPeriod" startAt="13"/>
            </a:pPr>
            <a:r>
              <a:rPr lang="en-US" sz="1200" baseline="0" dirty="0" smtClean="0"/>
              <a:t>Select the rectangle. Under </a:t>
            </a:r>
            <a:r>
              <a:rPr lang="en-US" sz="1200" b="1" dirty="0" smtClean="0"/>
              <a:t>Drawing</a:t>
            </a:r>
            <a:r>
              <a:rPr lang="en-US" sz="1200" dirty="0" smtClean="0"/>
              <a:t> </a:t>
            </a:r>
            <a:r>
              <a:rPr lang="en-US" sz="1200" b="1" dirty="0" smtClean="0"/>
              <a:t>Tools</a:t>
            </a:r>
            <a:r>
              <a:rPr lang="en-US" sz="1200" b="0" dirty="0" smtClean="0"/>
              <a:t>, on the </a:t>
            </a:r>
            <a:r>
              <a:rPr lang="en-US" sz="1200" b="1" dirty="0" smtClean="0"/>
              <a:t>Format</a:t>
            </a:r>
            <a:r>
              <a:rPr lang="en-US" sz="1200" baseline="0" dirty="0" smtClean="0"/>
              <a:t> tab, in the </a:t>
            </a:r>
            <a:r>
              <a:rPr lang="en-US" sz="1200" b="1" baseline="0" dirty="0" smtClean="0"/>
              <a:t>Size </a:t>
            </a:r>
            <a:r>
              <a:rPr lang="en-US" sz="1200" baseline="0" dirty="0" smtClean="0"/>
              <a:t>group, do the following:</a:t>
            </a:r>
          </a:p>
          <a:p>
            <a:pPr marL="685800" lvl="1" indent="-228600" defTabSz="803275">
              <a:buFont typeface="Arial" pitchFamily="34" charset="0"/>
              <a:buChar char="•"/>
            </a:pPr>
            <a:r>
              <a:rPr lang="en-US" sz="1200" baseline="0" dirty="0" smtClean="0"/>
              <a:t>In the </a:t>
            </a:r>
            <a:r>
              <a:rPr lang="en-US" sz="1200" b="1" baseline="0" dirty="0" smtClean="0"/>
              <a:t>Shape Height </a:t>
            </a:r>
            <a:r>
              <a:rPr lang="en-US" sz="1200" baseline="0" dirty="0" smtClean="0"/>
              <a:t>box, enter </a:t>
            </a:r>
            <a:r>
              <a:rPr lang="en-US" sz="1200" b="1" baseline="0" dirty="0" smtClean="0"/>
              <a:t>2.55”</a:t>
            </a:r>
            <a:r>
              <a:rPr lang="en-US" sz="1200" baseline="0" dirty="0" smtClean="0"/>
              <a:t>.</a:t>
            </a:r>
          </a:p>
          <a:p>
            <a:pPr marL="685800" lvl="1" indent="-228600" defTabSz="803275">
              <a:buFont typeface="Arial" pitchFamily="34" charset="0"/>
              <a:buChar char="•"/>
            </a:pPr>
            <a:r>
              <a:rPr lang="en-US" sz="1200" baseline="0" dirty="0" smtClean="0"/>
              <a:t>In the </a:t>
            </a:r>
            <a:r>
              <a:rPr lang="en-US" sz="1200" b="1" baseline="0" dirty="0" smtClean="0"/>
              <a:t>Shape Width </a:t>
            </a:r>
            <a:r>
              <a:rPr lang="en-US" sz="1200" baseline="0" dirty="0" smtClean="0"/>
              <a:t>box, enter </a:t>
            </a:r>
            <a:r>
              <a:rPr lang="en-US" sz="1200" b="1" baseline="0" dirty="0" smtClean="0"/>
              <a:t>1.06”</a:t>
            </a:r>
            <a:r>
              <a:rPr lang="en-US" sz="1200" baseline="0" dirty="0" smtClean="0"/>
              <a:t>.</a:t>
            </a:r>
          </a:p>
          <a:p>
            <a:pPr marL="228600" indent="-228600" defTabSz="803275">
              <a:buFont typeface="+mj-lt"/>
              <a:buAutoNum type="arabicPeriod" startAt="13"/>
            </a:pPr>
            <a:r>
              <a:rPr lang="en-US" sz="1200" baseline="0" dirty="0" smtClean="0"/>
              <a:t>Under </a:t>
            </a:r>
            <a:r>
              <a:rPr lang="en-US" sz="1200" b="1" dirty="0" smtClean="0"/>
              <a:t>Drawing</a:t>
            </a:r>
            <a:r>
              <a:rPr lang="en-US" sz="1200" dirty="0" smtClean="0"/>
              <a:t> </a:t>
            </a:r>
            <a:r>
              <a:rPr lang="en-US" sz="1200" b="1" dirty="0" smtClean="0"/>
              <a:t>Tools</a:t>
            </a:r>
            <a:r>
              <a:rPr lang="en-US" sz="1200" b="0" dirty="0" smtClean="0"/>
              <a:t>, on the </a:t>
            </a:r>
            <a:r>
              <a:rPr lang="en-US" sz="1200" b="1" dirty="0" smtClean="0"/>
              <a:t>Format</a:t>
            </a:r>
            <a:r>
              <a:rPr lang="en-US" sz="1200" baseline="0" dirty="0" smtClean="0"/>
              <a:t> tab, in the bottom right corner of the </a:t>
            </a:r>
            <a:r>
              <a:rPr lang="en-US" sz="1200" b="1" baseline="0" dirty="0" smtClean="0"/>
              <a:t>Shape Styles</a:t>
            </a:r>
            <a:r>
              <a:rPr lang="en-US" sz="1200" baseline="0" dirty="0" smtClean="0"/>
              <a:t> group, click the </a:t>
            </a:r>
            <a:r>
              <a:rPr lang="en-US" sz="1200" b="1" baseline="0" dirty="0" smtClean="0"/>
              <a:t>Format Shape </a:t>
            </a:r>
            <a:r>
              <a:rPr lang="en-US" sz="1200" baseline="0" dirty="0" smtClean="0"/>
              <a:t>dialog box launcher. In the </a:t>
            </a:r>
            <a:r>
              <a:rPr lang="en-US" sz="1200" b="1" baseline="0" dirty="0" smtClean="0"/>
              <a:t>Format Shape </a:t>
            </a:r>
            <a:r>
              <a:rPr lang="en-US" sz="1200" baseline="0" dirty="0" smtClean="0"/>
              <a:t>dialog box, in the left pane, click </a:t>
            </a:r>
            <a:r>
              <a:rPr lang="en-US" sz="1200" b="1" baseline="0" dirty="0" smtClean="0"/>
              <a:t>Line Color</a:t>
            </a:r>
            <a:r>
              <a:rPr lang="en-US" sz="1200" b="0" baseline="0" dirty="0" smtClean="0"/>
              <a:t>. I</a:t>
            </a:r>
            <a:r>
              <a:rPr lang="en-US" sz="1200" baseline="0" dirty="0" smtClean="0"/>
              <a:t>n the </a:t>
            </a:r>
            <a:r>
              <a:rPr lang="en-US" sz="1200" b="1" baseline="0" dirty="0" smtClean="0"/>
              <a:t>Line Color </a:t>
            </a:r>
            <a:r>
              <a:rPr lang="en-US" sz="1200" baseline="0" dirty="0" smtClean="0"/>
              <a:t>pane, select </a:t>
            </a:r>
            <a:r>
              <a:rPr lang="en-US" sz="1200" b="1" baseline="0" dirty="0" smtClean="0"/>
              <a:t>No line</a:t>
            </a:r>
            <a:r>
              <a:rPr lang="en-US" sz="1200" baseline="0" dirty="0" smtClean="0"/>
              <a:t>.</a:t>
            </a:r>
          </a:p>
          <a:p>
            <a:pPr marL="228600" indent="-228600" defTabSz="803275">
              <a:buFont typeface="+mj-lt"/>
              <a:buAutoNum type="arabicPeriod" startAt="13"/>
            </a:pPr>
            <a:r>
              <a:rPr lang="en-US" sz="1200" b="0" baseline="0" dirty="0" smtClean="0"/>
              <a:t>Also in the </a:t>
            </a:r>
            <a:r>
              <a:rPr lang="en-US" sz="1200" b="1" baseline="0" dirty="0" smtClean="0"/>
              <a:t>Format Shape </a:t>
            </a:r>
            <a:r>
              <a:rPr lang="en-US" sz="1200" baseline="0" dirty="0" smtClean="0"/>
              <a:t>dialog box, in the left pane, </a:t>
            </a:r>
            <a:r>
              <a:rPr lang="en-US" sz="1200" b="0" baseline="0" dirty="0" smtClean="0"/>
              <a:t>click </a:t>
            </a:r>
            <a:r>
              <a:rPr lang="en-US" sz="1200" b="1" baseline="0" dirty="0" smtClean="0"/>
              <a:t>Fill</a:t>
            </a:r>
            <a:r>
              <a:rPr lang="en-US" sz="1200" b="0" baseline="0" dirty="0" smtClean="0"/>
              <a:t>. In the </a:t>
            </a:r>
            <a:r>
              <a:rPr lang="en-US" sz="1200" b="1" baseline="0" dirty="0" smtClean="0"/>
              <a:t>Fill</a:t>
            </a:r>
            <a:r>
              <a:rPr lang="en-US" sz="1200" b="0" baseline="0" dirty="0" smtClean="0"/>
              <a:t> pane,</a:t>
            </a:r>
            <a:r>
              <a:rPr lang="en-US" sz="1200" b="1" baseline="0" dirty="0" smtClean="0"/>
              <a:t> </a:t>
            </a:r>
            <a:r>
              <a:rPr lang="en-US" sz="1200" b="0" baseline="0" dirty="0" smtClean="0"/>
              <a:t>select</a:t>
            </a:r>
            <a:r>
              <a:rPr lang="en-US" sz="1200" b="1" baseline="0" dirty="0" smtClean="0"/>
              <a:t> Solid</a:t>
            </a:r>
            <a:r>
              <a:rPr lang="en-US" sz="1200" baseline="0" dirty="0" smtClean="0"/>
              <a:t> </a:t>
            </a:r>
            <a:r>
              <a:rPr lang="en-US" sz="1200" b="1" baseline="0" dirty="0" smtClean="0"/>
              <a:t>fill</a:t>
            </a:r>
            <a:r>
              <a:rPr lang="en-US" sz="1200" b="0" baseline="0" dirty="0" smtClean="0"/>
              <a:t>, click the button next to </a:t>
            </a:r>
            <a:r>
              <a:rPr lang="en-US" sz="1200" b="1" baseline="0" dirty="0" smtClean="0"/>
              <a:t>Color</a:t>
            </a:r>
            <a:r>
              <a:rPr lang="en-US" sz="1200" b="0" baseline="0" dirty="0" smtClean="0"/>
              <a:t>, and then under </a:t>
            </a:r>
            <a:r>
              <a:rPr lang="en-US" sz="1200" b="1" baseline="0" dirty="0" smtClean="0"/>
              <a:t>Theme Colors </a:t>
            </a:r>
            <a:r>
              <a:rPr lang="en-US" sz="1200" b="0" baseline="0" dirty="0" smtClean="0"/>
              <a:t>click </a:t>
            </a:r>
            <a:r>
              <a:rPr lang="en-US" sz="1200" b="1" baseline="0" dirty="0" smtClean="0"/>
              <a:t>Black, Text 1, Lighter 25%</a:t>
            </a:r>
            <a:r>
              <a:rPr lang="en-US" sz="1200" b="0" i="1" baseline="0" dirty="0" smtClean="0"/>
              <a:t> </a:t>
            </a:r>
            <a:r>
              <a:rPr lang="en-US" sz="1200" b="0" baseline="0" dirty="0" smtClean="0"/>
              <a:t>(fourth row, second option from the left)</a:t>
            </a:r>
            <a:r>
              <a:rPr lang="en-US" sz="1200" baseline="0" dirty="0" smtClean="0"/>
              <a:t>.</a:t>
            </a:r>
            <a:endParaRPr lang="en-US" sz="1200" b="0" baseline="0" dirty="0" smtClean="0"/>
          </a:p>
          <a:p>
            <a:pPr marL="228600" indent="-228600" defTabSz="803275">
              <a:buFont typeface="+mj-lt"/>
              <a:buAutoNum type="arabicPeriod" startAt="13"/>
            </a:pPr>
            <a:r>
              <a:rPr lang="en-US" sz="1200" b="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0" baseline="0" dirty="0" smtClean="0"/>
              <a:t>,</a:t>
            </a:r>
            <a:r>
              <a:rPr lang="en-US" sz="1200" b="1" baseline="0" dirty="0" smtClean="0"/>
              <a:t> </a:t>
            </a:r>
            <a:r>
              <a:rPr lang="en-US" sz="1200" b="0" baseline="0" dirty="0" smtClean="0"/>
              <a:t>point to </a:t>
            </a:r>
            <a:r>
              <a:rPr lang="en-US" sz="1200" b="1" baseline="0" dirty="0" smtClean="0"/>
              <a:t>Align</a:t>
            </a:r>
            <a:r>
              <a:rPr lang="en-US" sz="1200" b="0" baseline="0" dirty="0" smtClean="0"/>
              <a:t>,</a:t>
            </a:r>
            <a:r>
              <a:rPr lang="en-US" sz="1200" b="1" baseline="0" dirty="0" smtClean="0"/>
              <a:t> </a:t>
            </a:r>
            <a:r>
              <a:rPr lang="en-US" sz="1200" b="0" baseline="0" dirty="0" smtClean="0"/>
              <a:t>and then do the following: </a:t>
            </a:r>
          </a:p>
          <a:p>
            <a:pPr marL="685800" lvl="1" indent="-228600" defTabSz="803275">
              <a:buFont typeface="+mj-lt"/>
              <a:buAutoNum type="arabicPeriod"/>
            </a:pPr>
            <a:r>
              <a:rPr lang="en-US" sz="1200" b="0" i="0" baseline="0" dirty="0" smtClean="0"/>
              <a:t>Click </a:t>
            </a:r>
            <a:r>
              <a:rPr lang="en-US" sz="1200" b="1" i="0" baseline="0" dirty="0" smtClean="0"/>
              <a:t>Align to Slide</a:t>
            </a:r>
            <a:r>
              <a:rPr lang="en-US" sz="1200" b="0" i="0" baseline="0" dirty="0" smtClean="0"/>
              <a:t>.</a:t>
            </a:r>
          </a:p>
          <a:p>
            <a:pPr marL="685800" lvl="1" indent="-228600" defTabSz="803275">
              <a:buFont typeface="+mj-lt"/>
              <a:buAutoNum type="arabicPeriod"/>
            </a:pPr>
            <a:r>
              <a:rPr lang="en-US" sz="1200" b="0" i="0" baseline="0" dirty="0" smtClean="0"/>
              <a:t>Click </a:t>
            </a:r>
            <a:r>
              <a:rPr lang="en-US" sz="1200" b="1" i="0" baseline="0" dirty="0" smtClean="0"/>
              <a:t>Align Right</a:t>
            </a:r>
            <a:r>
              <a:rPr lang="en-US" sz="1200" b="0" i="0" baseline="0" dirty="0" smtClean="0"/>
              <a:t>. </a:t>
            </a:r>
          </a:p>
          <a:p>
            <a:pPr marL="685800" lvl="1" indent="-228600" defTabSz="803275">
              <a:buFont typeface="+mj-lt"/>
              <a:buAutoNum type="arabicPeriod"/>
            </a:pPr>
            <a:r>
              <a:rPr lang="en-US" sz="1200" b="0" i="0" baseline="0" dirty="0" smtClean="0"/>
              <a:t>Click </a:t>
            </a:r>
            <a:r>
              <a:rPr lang="en-US" sz="1200" b="1" i="0" baseline="0" dirty="0" smtClean="0"/>
              <a:t>Align Middle</a:t>
            </a:r>
            <a:r>
              <a:rPr lang="en-US" sz="1200" b="0" i="0" baseline="0" dirty="0" smtClean="0"/>
              <a:t>.</a:t>
            </a:r>
          </a:p>
          <a:p>
            <a:pPr marL="228600" indent="-228600" defTabSz="803275">
              <a:buFont typeface="+mj-lt"/>
              <a:buAutoNum type="arabicPeriod" startAt="13"/>
            </a:pPr>
            <a:r>
              <a:rPr lang="en-US" sz="1200" b="0" baseline="0" dirty="0" smtClean="0"/>
              <a:t>Select the rectangle.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 </a:t>
            </a:r>
            <a:r>
              <a:rPr lang="en-US" sz="1200" b="0" baseline="0" dirty="0" smtClean="0"/>
              <a:t>and then click </a:t>
            </a:r>
            <a:r>
              <a:rPr lang="en-US" sz="1200" b="1" baseline="0" dirty="0" smtClean="0"/>
              <a:t>Duplicate</a:t>
            </a:r>
            <a:r>
              <a:rPr lang="en-US" sz="1200" b="0" baseline="0" dirty="0" smtClean="0"/>
              <a:t>.</a:t>
            </a:r>
          </a:p>
          <a:p>
            <a:pPr marL="228600" indent="-228600" defTabSz="803275">
              <a:buFont typeface="+mj-lt"/>
              <a:buAutoNum type="arabicPeriod" startAt="13"/>
            </a:pPr>
            <a:r>
              <a:rPr lang="en-US" sz="1200" b="0" baseline="0" dirty="0" smtClean="0"/>
              <a:t>Select the duplicate rectangle.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0" baseline="0" dirty="0" smtClean="0"/>
              <a:t>,</a:t>
            </a:r>
            <a:r>
              <a:rPr lang="en-US" sz="1200" b="1" baseline="0" dirty="0" smtClean="0"/>
              <a:t> </a:t>
            </a:r>
            <a:r>
              <a:rPr lang="en-US" sz="1200" b="0" baseline="0" dirty="0" smtClean="0"/>
              <a:t>point to </a:t>
            </a:r>
            <a:r>
              <a:rPr lang="en-US" sz="1200" b="1" baseline="0" dirty="0" smtClean="0"/>
              <a:t>Align</a:t>
            </a:r>
            <a:r>
              <a:rPr lang="en-US" sz="1200" b="0" baseline="0" dirty="0" smtClean="0"/>
              <a:t>,</a:t>
            </a:r>
            <a:r>
              <a:rPr lang="en-US" sz="1200" b="1" baseline="0" dirty="0" smtClean="0"/>
              <a:t> </a:t>
            </a:r>
            <a:r>
              <a:rPr lang="en-US" sz="1200" b="0" baseline="0" dirty="0" smtClean="0"/>
              <a:t>and then do the following:</a:t>
            </a:r>
          </a:p>
          <a:p>
            <a:pPr marL="685800" lvl="1" indent="-228600" defTabSz="803275">
              <a:buFont typeface="+mj-lt"/>
              <a:buAutoNum type="arabicPeriod"/>
            </a:pPr>
            <a:r>
              <a:rPr lang="en-US" sz="1200" b="0" baseline="0" dirty="0" smtClean="0"/>
              <a:t>Click </a:t>
            </a:r>
            <a:r>
              <a:rPr lang="en-US" sz="1200" b="1" baseline="0" dirty="0" smtClean="0"/>
              <a:t>Align to Slide</a:t>
            </a:r>
            <a:r>
              <a:rPr lang="en-US" sz="1200" b="0" baseline="0" dirty="0" smtClean="0"/>
              <a:t>.</a:t>
            </a:r>
          </a:p>
          <a:p>
            <a:pPr marL="685800" lvl="1" indent="-228600" defTabSz="803275">
              <a:buFont typeface="+mj-lt"/>
              <a:buAutoNum type="arabicPeriod"/>
            </a:pPr>
            <a:r>
              <a:rPr lang="en-US" sz="1200" b="0" baseline="0" dirty="0" smtClean="0"/>
              <a:t>Click </a:t>
            </a:r>
            <a:r>
              <a:rPr lang="en-US" sz="1200" b="1" baseline="0" dirty="0" smtClean="0"/>
              <a:t>Align</a:t>
            </a:r>
            <a:r>
              <a:rPr lang="en-US" sz="1200" b="0" baseline="0" dirty="0" smtClean="0"/>
              <a:t> </a:t>
            </a:r>
            <a:r>
              <a:rPr lang="en-US" sz="1200" b="1" baseline="0" dirty="0" smtClean="0"/>
              <a:t>Left</a:t>
            </a:r>
            <a:r>
              <a:rPr lang="en-US" sz="1200" b="0" baseline="0" dirty="0" smtClean="0"/>
              <a:t>.</a:t>
            </a:r>
            <a:endParaRPr lang="en-US" sz="1200" b="0" i="1" baseline="0" dirty="0" smtClean="0"/>
          </a:p>
          <a:p>
            <a:pPr marL="685800" lvl="1" indent="-228600" defTabSz="803275">
              <a:buFont typeface="+mj-lt"/>
              <a:buAutoNum type="arabicPeriod"/>
            </a:pPr>
            <a:r>
              <a:rPr lang="en-US" sz="1200" b="0" i="0" baseline="0" dirty="0" smtClean="0"/>
              <a:t>Click </a:t>
            </a:r>
            <a:r>
              <a:rPr lang="en-US" sz="1200" b="1" i="0" baseline="0" dirty="0" smtClean="0"/>
              <a:t>Align Middle</a:t>
            </a:r>
            <a:r>
              <a:rPr lang="en-US" sz="1200" b="0" i="0" baseline="0" dirty="0" smtClean="0"/>
              <a:t>.</a:t>
            </a:r>
            <a:endParaRPr lang="en-US" sz="1200" b="1" i="0" baseline="0" dirty="0" smtClean="0"/>
          </a:p>
          <a:p>
            <a:pPr marL="228600" indent="-228600" defTabSz="803275">
              <a:buFont typeface="+mj-lt"/>
              <a:buAutoNum type="arabicPeriod" startAt="13"/>
            </a:pPr>
            <a:r>
              <a:rPr lang="en-US" sz="1200" b="0" baseline="0" dirty="0" smtClean="0"/>
              <a:t>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Selection</a:t>
            </a:r>
            <a:r>
              <a:rPr lang="en-US" sz="1200" baseline="0" dirty="0" smtClean="0"/>
              <a:t> </a:t>
            </a:r>
            <a:r>
              <a:rPr lang="en-US" sz="1200" b="1" baseline="0" dirty="0" smtClean="0"/>
              <a:t>Pane</a:t>
            </a:r>
            <a:r>
              <a:rPr lang="en-US" sz="1200" baseline="0" dirty="0" smtClean="0"/>
              <a:t>. In the </a:t>
            </a:r>
            <a:r>
              <a:rPr lang="en-US" sz="1200" b="1" baseline="0" dirty="0" smtClean="0"/>
              <a:t>Selection and Visibility </a:t>
            </a:r>
            <a:r>
              <a:rPr lang="en-US" sz="1200" baseline="0" dirty="0" smtClean="0"/>
              <a:t>pane, select the </a:t>
            </a:r>
            <a:r>
              <a:rPr lang="en-US" sz="1200" b="0" baseline="0" dirty="0" smtClean="0"/>
              <a:t>rounded rectangle.</a:t>
            </a:r>
          </a:p>
          <a:p>
            <a:pPr marL="228600" marR="0" indent="-228600" algn="l" defTabSz="803275" rtl="0" eaLnBrk="1" fontAlgn="auto" latinLnBrk="0" hangingPunct="1">
              <a:lnSpc>
                <a:spcPct val="100000"/>
              </a:lnSpc>
              <a:spcBef>
                <a:spcPts val="0"/>
              </a:spcBef>
              <a:spcAft>
                <a:spcPts val="0"/>
              </a:spcAft>
              <a:buClrTx/>
              <a:buSzTx/>
              <a:buFont typeface="+mj-lt"/>
              <a:buAutoNum type="arabicPeriod" startAt="13"/>
              <a:tabLst/>
              <a:defRPr/>
            </a:pPr>
            <a:r>
              <a:rPr lang="en-US" sz="1200" b="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0" baseline="0" dirty="0" smtClean="0"/>
              <a:t>,</a:t>
            </a:r>
            <a:r>
              <a:rPr lang="en-US" sz="1200" b="1" baseline="0" dirty="0" smtClean="0"/>
              <a:t> </a:t>
            </a:r>
            <a:r>
              <a:rPr lang="en-US" sz="1200" b="0" baseline="0" dirty="0" smtClean="0"/>
              <a:t>and then click </a:t>
            </a:r>
            <a:r>
              <a:rPr lang="en-US" sz="1200" b="1" baseline="0" dirty="0" smtClean="0"/>
              <a:t>Bring to Front</a:t>
            </a:r>
            <a:r>
              <a:rPr lang="en-US" sz="1200" b="0" baseline="0" dirty="0" smtClean="0"/>
              <a:t>.</a:t>
            </a:r>
          </a:p>
          <a:p>
            <a:pPr marL="228600" indent="-228600" defTabSz="803275">
              <a:buFont typeface="+mj-lt"/>
              <a:buAutoNum type="arabicPeriod" startAt="13"/>
            </a:pPr>
            <a:r>
              <a:rPr lang="en-US" sz="1200" baseline="0" dirty="0" smtClean="0"/>
              <a:t>In the </a:t>
            </a:r>
            <a:r>
              <a:rPr lang="en-US" sz="1200" b="1" baseline="0" dirty="0" smtClean="0"/>
              <a:t>Selection and Visibility </a:t>
            </a:r>
            <a:r>
              <a:rPr lang="en-US" sz="1200" baseline="0" dirty="0" smtClean="0"/>
              <a:t>pane, press and hold CTRL, and then select the rounded rectangle and four rectangles. </a:t>
            </a:r>
          </a:p>
          <a:p>
            <a:pPr marL="228600" indent="-228600" defTabSz="803275">
              <a:buFont typeface="+mj-lt"/>
              <a:buAutoNum type="arabicPeriod" startAt="13"/>
            </a:pPr>
            <a:r>
              <a:rPr lang="en-US" sz="1200" b="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0" baseline="0" dirty="0" smtClean="0"/>
              <a:t>,</a:t>
            </a:r>
            <a:r>
              <a:rPr lang="en-US" sz="1200" b="1" baseline="0" dirty="0" smtClean="0"/>
              <a:t> </a:t>
            </a:r>
            <a:r>
              <a:rPr lang="en-US" sz="1200" b="0" baseline="0" dirty="0" smtClean="0"/>
              <a:t>and then click </a:t>
            </a:r>
            <a:r>
              <a:rPr lang="en-US" sz="1200" b="1" baseline="0" dirty="0" smtClean="0"/>
              <a:t>Group</a:t>
            </a:r>
            <a:r>
              <a:rPr lang="en-US" sz="1200" b="0" baseline="0" dirty="0" smtClean="0"/>
              <a:t>.</a:t>
            </a:r>
          </a:p>
          <a:p>
            <a:pPr marL="228600" indent="-228600" defTabSz="803275">
              <a:buFont typeface="+mj-lt"/>
              <a:buAutoNum type="arabicPeriod" startAt="13"/>
            </a:pPr>
            <a:endParaRPr lang="en-US" sz="1200" b="0" baseline="0" dirty="0" smtClean="0"/>
          </a:p>
          <a:p>
            <a:pPr marL="228600" indent="-228600" defTabSz="803275">
              <a:buFont typeface="+mj-lt"/>
              <a:buAutoNum type="arabicPeriod" startAt="13"/>
            </a:pPr>
            <a:endParaRPr lang="en-US" sz="1200" b="0" baseline="0" dirty="0" smtClean="0"/>
          </a:p>
          <a:p>
            <a:pPr marL="228600" indent="-228600" defTabSz="803275">
              <a:buFont typeface="+mj-lt"/>
              <a:buNone/>
            </a:pPr>
            <a:r>
              <a:rPr lang="en-US" sz="1200" b="0" baseline="0" dirty="0" smtClean="0"/>
              <a:t>To reproduce the text effects on this slide, do the following:</a:t>
            </a:r>
          </a:p>
          <a:p>
            <a:pPr marL="228600" indent="-228600" defTabSz="803275">
              <a:buFont typeface="+mj-lt"/>
              <a:buAutoNum type="arabicPeriod"/>
            </a:pPr>
            <a:r>
              <a:rPr lang="en-US" sz="1200" b="0" baseline="0" dirty="0" smtClean="0"/>
              <a:t>On the </a:t>
            </a:r>
            <a:r>
              <a:rPr lang="en-US" sz="1200" b="1" baseline="0" dirty="0" smtClean="0"/>
              <a:t>Insert</a:t>
            </a:r>
            <a:r>
              <a:rPr lang="en-US" sz="1200" baseline="0" dirty="0" smtClean="0"/>
              <a:t> tab, in the </a:t>
            </a:r>
            <a:r>
              <a:rPr lang="en-US" sz="1200" b="1" baseline="0" dirty="0" smtClean="0"/>
              <a:t>Text</a:t>
            </a:r>
            <a:r>
              <a:rPr lang="en-US" sz="1200" baseline="0" dirty="0" smtClean="0"/>
              <a:t> group, click </a:t>
            </a:r>
            <a:r>
              <a:rPr lang="en-US" sz="1200" b="1" baseline="0" dirty="0" smtClean="0"/>
              <a:t>Text</a:t>
            </a:r>
            <a:r>
              <a:rPr lang="en-US" sz="1200" baseline="0" dirty="0" smtClean="0"/>
              <a:t> </a:t>
            </a:r>
            <a:r>
              <a:rPr lang="en-US" sz="1200" b="1" baseline="0" dirty="0" smtClean="0"/>
              <a:t>Box</a:t>
            </a:r>
            <a:r>
              <a:rPr lang="en-US" sz="1200" b="0" baseline="0" dirty="0" smtClean="0"/>
              <a:t>. On the slide, </a:t>
            </a:r>
            <a:r>
              <a:rPr lang="en-US" sz="1200" baseline="0" dirty="0" smtClean="0"/>
              <a:t>drag to draw a text box.</a:t>
            </a:r>
          </a:p>
          <a:p>
            <a:pPr marL="228600" marR="0" indent="-228600" algn="l" defTabSz="803275"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Type the text you want to appear in the text box, and then select the text. Format the text in the textbox using the following steps:</a:t>
            </a:r>
          </a:p>
          <a:p>
            <a:pPr marL="685800" marR="0" lvl="1" indent="-228600" algn="l" defTabSz="803275"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Font</a:t>
            </a:r>
            <a:r>
              <a:rPr lang="en-US" sz="1200" i="0" baseline="0" dirty="0" smtClean="0"/>
              <a:t> group, choose the </a:t>
            </a:r>
            <a:r>
              <a:rPr lang="en-US" sz="1200" b="1" baseline="0" dirty="0" smtClean="0"/>
              <a:t>Calibri </a:t>
            </a:r>
            <a:r>
              <a:rPr lang="en-US" sz="1200" i="0" baseline="0" dirty="0" smtClean="0"/>
              <a:t>font and a font size of </a:t>
            </a:r>
            <a:r>
              <a:rPr lang="en-US" sz="1200" b="1" i="0" baseline="0" dirty="0" smtClean="0"/>
              <a:t>26</a:t>
            </a:r>
            <a:r>
              <a:rPr lang="en-US" sz="1200" i="0" baseline="0" dirty="0" smtClean="0"/>
              <a:t>.</a:t>
            </a:r>
          </a:p>
          <a:p>
            <a:pPr marL="685800" marR="0" lvl="1" indent="-228600" algn="l" defTabSz="803275"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Click the arrow next to </a:t>
            </a:r>
            <a:r>
              <a:rPr lang="en-US" sz="1200" b="1" i="0" baseline="0" dirty="0" smtClean="0"/>
              <a:t>Font Color</a:t>
            </a:r>
            <a:r>
              <a:rPr lang="en-US" sz="1200" i="0" baseline="0" dirty="0" smtClean="0"/>
              <a:t>, and then under </a:t>
            </a:r>
            <a:r>
              <a:rPr lang="en-US" sz="1200" b="1" i="0" baseline="0" dirty="0" smtClean="0"/>
              <a:t>Theme Colors </a:t>
            </a:r>
            <a:r>
              <a:rPr lang="en-US" sz="1200" i="0" baseline="0" dirty="0" smtClean="0"/>
              <a:t>click </a:t>
            </a:r>
            <a:r>
              <a:rPr lang="en-US" sz="1200" b="1" baseline="0" dirty="0" smtClean="0"/>
              <a:t>White, Background 1 </a:t>
            </a:r>
            <a:r>
              <a:rPr lang="en-US" sz="1200" b="0" baseline="0" dirty="0" smtClean="0"/>
              <a:t>(first row, first option from the left)</a:t>
            </a:r>
            <a:r>
              <a:rPr lang="en-US" sz="1200" i="0" baseline="0" dirty="0" smtClean="0"/>
              <a:t>.</a:t>
            </a:r>
          </a:p>
          <a:p>
            <a:pPr marL="685800" marR="0" lvl="1" indent="-228600" algn="l" defTabSz="803275"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In the </a:t>
            </a:r>
            <a:r>
              <a:rPr lang="en-US" sz="1200" b="1" i="0" baseline="0" dirty="0" smtClean="0"/>
              <a:t>Paragraph</a:t>
            </a:r>
            <a:r>
              <a:rPr lang="en-US" sz="1200" i="0" baseline="0" dirty="0" smtClean="0"/>
              <a:t> group, click </a:t>
            </a:r>
            <a:r>
              <a:rPr lang="en-US" sz="1200" b="1" i="0" baseline="0" dirty="0" smtClean="0"/>
              <a:t>Align Text Left</a:t>
            </a:r>
            <a:r>
              <a:rPr lang="en-US" sz="1200" i="0" baseline="0" dirty="0" smtClean="0"/>
              <a:t>.</a:t>
            </a:r>
          </a:p>
          <a:p>
            <a:pPr marL="228600" indent="-228600" defTabSz="803275">
              <a:buFont typeface="+mj-lt"/>
              <a:buAutoNum type="arabicPeriod"/>
            </a:pPr>
            <a:r>
              <a:rPr lang="en-US" sz="1200" baseline="0" dirty="0" smtClean="0"/>
              <a:t>Drag the text box</a:t>
            </a:r>
            <a:r>
              <a:rPr lang="en-US" sz="1200" b="0" baseline="0" dirty="0" smtClean="0"/>
              <a:t> to the lower left part of the rounded rectangle. </a:t>
            </a:r>
            <a:endParaRPr lang="en-US" sz="1200" baseline="0" dirty="0" smtClean="0"/>
          </a:p>
          <a:p>
            <a:pPr defTabSz="803275"/>
            <a:endParaRPr lang="en-US" sz="1200" baseline="0" dirty="0" smtClean="0"/>
          </a:p>
          <a:p>
            <a:pPr defTabSz="803275"/>
            <a:endParaRPr lang="en-US" sz="1200" baseline="0" dirty="0" smtClean="0"/>
          </a:p>
          <a:p>
            <a:pPr defTabSz="803275"/>
            <a:r>
              <a:rPr lang="en-US" sz="1200" baseline="0" dirty="0" smtClean="0"/>
              <a:t>To reproduce the animation effects for the picture on this slide, do the following:</a:t>
            </a:r>
          </a:p>
          <a:p>
            <a:pPr marL="228600" indent="-228600">
              <a:buFont typeface="+mj-lt"/>
              <a:buAutoNum type="arabicPeriod"/>
            </a:pPr>
            <a:r>
              <a:rPr lang="en-US" sz="1200" baseline="0" dirty="0" smtClean="0"/>
              <a:t>On the slide, select the picture.</a:t>
            </a:r>
          </a:p>
          <a:p>
            <a:pPr marL="228600"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t>
            </a:r>
            <a:r>
              <a:rPr lang="en-US" sz="1200" b="1" baseline="0" dirty="0" smtClean="0"/>
              <a:t>Add Animation</a:t>
            </a:r>
            <a:r>
              <a:rPr lang="en-US" sz="1200" baseline="0" dirty="0" smtClean="0"/>
              <a:t>, and then, under </a:t>
            </a:r>
            <a:r>
              <a:rPr lang="en-US" sz="1200" b="1" baseline="0" dirty="0" smtClean="0"/>
              <a:t>Entrance</a:t>
            </a:r>
            <a:r>
              <a:rPr lang="en-US" sz="1200" baseline="0" dirty="0" smtClean="0"/>
              <a:t>, click </a:t>
            </a:r>
            <a:r>
              <a:rPr lang="en-US" sz="1200" b="1" baseline="0" dirty="0" smtClean="0"/>
              <a:t>Fade</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in the </a:t>
            </a:r>
            <a:r>
              <a:rPr lang="en-US" sz="1200" b="1" baseline="0" dirty="0" smtClean="0"/>
              <a:t>Start</a:t>
            </a:r>
            <a:r>
              <a:rPr lang="en-US" sz="1200" baseline="0" dirty="0" smtClean="0"/>
              <a:t> list, select </a:t>
            </a:r>
            <a:r>
              <a:rPr lang="en-US" sz="1200" b="1" baseline="0" dirty="0" smtClean="0"/>
              <a:t>With Previous</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in the </a:t>
            </a:r>
            <a:r>
              <a:rPr lang="en-US" sz="1200" b="1" baseline="0" dirty="0" smtClean="0"/>
              <a:t>Duration</a:t>
            </a:r>
            <a:r>
              <a:rPr lang="en-US" sz="1200" baseline="0" dirty="0" smtClean="0"/>
              <a:t> box, type </a:t>
            </a:r>
            <a:r>
              <a:rPr lang="en-US" sz="1200" b="1" baseline="0" dirty="0" smtClean="0"/>
              <a:t>2</a:t>
            </a:r>
            <a:r>
              <a:rPr lang="en-US" sz="120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t>
            </a:r>
            <a:r>
              <a:rPr lang="en-US" sz="1200" b="1" baseline="0" dirty="0" smtClean="0"/>
              <a:t>Add Animation</a:t>
            </a:r>
            <a:r>
              <a:rPr lang="en-US" sz="1200" baseline="0" dirty="0" smtClean="0"/>
              <a:t>, and then click </a:t>
            </a:r>
            <a:r>
              <a:rPr lang="en-US" sz="1200" b="1" baseline="0" dirty="0" smtClean="0"/>
              <a:t>More Motion Paths</a:t>
            </a:r>
            <a:r>
              <a:rPr lang="en-US" sz="120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Add Motion Paths </a:t>
            </a:r>
            <a:r>
              <a:rPr lang="en-US" sz="1200" baseline="0" dirty="0" smtClean="0"/>
              <a:t>dialog box, under </a:t>
            </a:r>
            <a:r>
              <a:rPr lang="en-US" sz="1200" b="1" baseline="0" dirty="0" smtClean="0"/>
              <a:t>Lines and Curves</a:t>
            </a:r>
            <a:r>
              <a:rPr lang="en-US" sz="1200" baseline="0" dirty="0" smtClean="0"/>
              <a:t>, click </a:t>
            </a:r>
            <a:r>
              <a:rPr lang="en-US" sz="1200" b="1" baseline="0" dirty="0" smtClean="0"/>
              <a:t>Up</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in the </a:t>
            </a:r>
            <a:r>
              <a:rPr lang="en-US" sz="1200" b="1" baseline="0" dirty="0" smtClean="0"/>
              <a:t>Start</a:t>
            </a:r>
            <a:r>
              <a:rPr lang="en-US" sz="1200" baseline="0" dirty="0" smtClean="0"/>
              <a:t> list, select </a:t>
            </a:r>
            <a:r>
              <a:rPr lang="en-US" sz="1200" b="1" baseline="0" dirty="0" smtClean="0"/>
              <a:t>With Previous</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in the </a:t>
            </a:r>
            <a:r>
              <a:rPr lang="en-US" sz="1200" b="1" baseline="0" dirty="0" smtClean="0"/>
              <a:t>Duration</a:t>
            </a:r>
            <a:r>
              <a:rPr lang="en-US" sz="1200" baseline="0" dirty="0" smtClean="0"/>
              <a:t> box, type </a:t>
            </a:r>
            <a:r>
              <a:rPr lang="en-US" sz="1200" b="1" baseline="0" dirty="0" smtClean="0"/>
              <a:t>20</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a:t>
            </a:r>
            <a:r>
              <a:rPr lang="en-US" sz="1200" b="1" baseline="0" dirty="0" smtClean="0"/>
              <a:t>Up</a:t>
            </a:r>
            <a:r>
              <a:rPr lang="en-US" sz="1200" baseline="0" dirty="0" smtClean="0"/>
              <a:t> motion path, and then do the following: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Press and hold SHIFT, and then drag the end point (red arrow) of the motion path to the top edge of the slide.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Press and hold Shift, and then drag the starting point (green arrow) of the motion path to the bottom edge of the slide.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baseline="0" dirty="0" smtClean="0"/>
              <a:t>To reproduce the animation effects for the text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text box.</a:t>
            </a:r>
          </a:p>
          <a:p>
            <a:pPr marL="228600"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t>
            </a:r>
            <a:r>
              <a:rPr lang="en-US" sz="1200" b="1" baseline="0" dirty="0" smtClean="0"/>
              <a:t>Add Animation</a:t>
            </a:r>
            <a:r>
              <a:rPr lang="en-US" sz="1200" baseline="0" dirty="0" smtClean="0"/>
              <a:t>, and then, under </a:t>
            </a:r>
            <a:r>
              <a:rPr lang="en-US" sz="1200" b="1" baseline="0" dirty="0" smtClean="0"/>
              <a:t>Entrance</a:t>
            </a:r>
            <a:r>
              <a:rPr lang="en-US" sz="1200" baseline="0" dirty="0" smtClean="0"/>
              <a:t>, click </a:t>
            </a:r>
            <a:r>
              <a:rPr lang="en-US" sz="1200" b="1" baseline="0" dirty="0" smtClean="0"/>
              <a:t>Fade</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in the </a:t>
            </a:r>
            <a:r>
              <a:rPr lang="en-US" sz="1200" b="1" baseline="0" dirty="0" smtClean="0"/>
              <a:t>Start</a:t>
            </a:r>
            <a:r>
              <a:rPr lang="en-US" sz="1200" baseline="0" dirty="0" smtClean="0"/>
              <a:t> list, select </a:t>
            </a:r>
            <a:r>
              <a:rPr lang="en-US" sz="1200" b="1" baseline="0" dirty="0" smtClean="0"/>
              <a:t>With Previous</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in the </a:t>
            </a:r>
            <a:r>
              <a:rPr lang="en-US" sz="1200" b="1" baseline="0" dirty="0" smtClean="0"/>
              <a:t>Duration</a:t>
            </a:r>
            <a:r>
              <a:rPr lang="en-US" sz="1200" baseline="0" dirty="0" smtClean="0"/>
              <a:t> box, type </a:t>
            </a:r>
            <a:r>
              <a:rPr lang="en-US" sz="1200" b="1" baseline="0" dirty="0" smtClean="0"/>
              <a:t>.5</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in the </a:t>
            </a:r>
            <a:r>
              <a:rPr lang="en-US" sz="1200" b="1" baseline="0" dirty="0" smtClean="0"/>
              <a:t>Delay</a:t>
            </a:r>
            <a:r>
              <a:rPr lang="en-US" sz="1200" baseline="0" dirty="0" smtClean="0"/>
              <a:t> box, type </a:t>
            </a:r>
            <a:r>
              <a:rPr lang="en-US" sz="1200" b="1" baseline="0" dirty="0" smtClean="0"/>
              <a:t>3.0</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t>
            </a:r>
            <a:r>
              <a:rPr lang="en-US" sz="1200" b="1" baseline="0" dirty="0" smtClean="0"/>
              <a:t>Add Animation</a:t>
            </a:r>
            <a:r>
              <a:rPr lang="en-US" sz="1200" baseline="0" dirty="0" smtClean="0"/>
              <a:t>, and then, under </a:t>
            </a:r>
            <a:r>
              <a:rPr lang="en-US" sz="1200" b="1" baseline="0" dirty="0" smtClean="0"/>
              <a:t>Exit</a:t>
            </a:r>
            <a:r>
              <a:rPr lang="en-US" sz="1200" baseline="0" dirty="0" smtClean="0"/>
              <a:t>, click </a:t>
            </a:r>
            <a:r>
              <a:rPr lang="en-US" sz="1200" b="1" baseline="0" dirty="0" smtClean="0"/>
              <a:t>Fade</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in the </a:t>
            </a:r>
            <a:r>
              <a:rPr lang="en-US" sz="1200" b="1" baseline="0" dirty="0" smtClean="0"/>
              <a:t>Start</a:t>
            </a:r>
            <a:r>
              <a:rPr lang="en-US" sz="1200" baseline="0" dirty="0" smtClean="0"/>
              <a:t> list, select </a:t>
            </a:r>
            <a:r>
              <a:rPr lang="en-US" sz="1200" b="1" baseline="0" dirty="0" smtClean="0"/>
              <a:t>With Previous</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in the </a:t>
            </a:r>
            <a:r>
              <a:rPr lang="en-US" sz="1200" b="1" baseline="0" dirty="0" smtClean="0"/>
              <a:t>Duration</a:t>
            </a:r>
            <a:r>
              <a:rPr lang="en-US" sz="1200" baseline="0" dirty="0" smtClean="0"/>
              <a:t> box, type </a:t>
            </a:r>
            <a:r>
              <a:rPr lang="en-US" sz="1200" b="1" baseline="0" dirty="0" smtClean="0"/>
              <a:t>.5</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in the </a:t>
            </a:r>
            <a:r>
              <a:rPr lang="en-US" sz="1200" b="1" baseline="0" dirty="0" smtClean="0"/>
              <a:t>Delay</a:t>
            </a:r>
            <a:r>
              <a:rPr lang="en-US" sz="1200" baseline="0" dirty="0" smtClean="0"/>
              <a:t> box, type </a:t>
            </a:r>
            <a:r>
              <a:rPr lang="en-US" sz="1200" b="1" baseline="0" dirty="0" smtClean="0"/>
              <a:t>8.0</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text box. </a:t>
            </a:r>
            <a:r>
              <a:rPr lang="en-US" sz="1200" b="0" baseline="0" dirty="0" smtClean="0"/>
              <a:t>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click in the second text box and edit the text.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t>
            </a:r>
            <a:r>
              <a:rPr lang="en-US" sz="1200" b="1" baseline="0" dirty="0" smtClean="0"/>
              <a:t>Animation Pane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t>
            </a:r>
            <a:r>
              <a:rPr lang="en-US" sz="1200" baseline="0" dirty="0" smtClean="0"/>
              <a:t>ane,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Select the entrance animation on the second text box. Click the arrow to the right of the effect, and then click </a:t>
            </a:r>
            <a:r>
              <a:rPr lang="en-US" sz="1200" b="1" baseline="0" dirty="0" smtClean="0"/>
              <a:t>Timing</a:t>
            </a:r>
            <a:r>
              <a:rPr lang="en-US" sz="1200" baseline="0" dirty="0" smtClean="0"/>
              <a:t>. In the </a:t>
            </a:r>
            <a:r>
              <a:rPr lang="en-US" sz="1200" b="1" baseline="0" dirty="0" smtClean="0"/>
              <a:t>Fade</a:t>
            </a:r>
            <a:r>
              <a:rPr lang="en-US" sz="1200" baseline="0" dirty="0" smtClean="0"/>
              <a:t> dialog box, o</a:t>
            </a:r>
            <a:r>
              <a:rPr lang="en-US" sz="1200" b="0" baseline="0" dirty="0" smtClean="0"/>
              <a:t>n the </a:t>
            </a:r>
            <a:r>
              <a:rPr lang="en-US" sz="1200" b="1" baseline="0" dirty="0" smtClean="0"/>
              <a:t>Timing</a:t>
            </a:r>
            <a:r>
              <a:rPr lang="en-US" sz="1200" baseline="0" dirty="0" smtClean="0"/>
              <a:t> tab, in the </a:t>
            </a:r>
            <a:r>
              <a:rPr lang="en-US" sz="1200" b="1" baseline="0" dirty="0" smtClean="0"/>
              <a:t>Delay</a:t>
            </a:r>
            <a:r>
              <a:rPr lang="en-US" sz="1200" baseline="0" dirty="0" smtClean="0"/>
              <a:t> box, enter </a:t>
            </a:r>
            <a:r>
              <a:rPr lang="en-US" sz="1200" b="1" baseline="0" dirty="0" smtClean="0"/>
              <a:t>8.5</a:t>
            </a:r>
            <a:r>
              <a:rPr lang="en-US" sz="1200" b="0" baseline="0" dirty="0" smtClean="0"/>
              <a:t>, and then click </a:t>
            </a:r>
            <a:r>
              <a:rPr lang="en-US" sz="1200" b="1" baseline="0" dirty="0" smtClean="0"/>
              <a:t>OK</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Select the exit animation on the second text box. Click the arrow to the right of the effect, and then click </a:t>
            </a:r>
            <a:r>
              <a:rPr lang="en-US" sz="1200" b="1" baseline="0" dirty="0" smtClean="0"/>
              <a:t>Timing</a:t>
            </a:r>
            <a:r>
              <a:rPr lang="en-US" sz="1200" baseline="0" dirty="0" smtClean="0"/>
              <a:t>. In the </a:t>
            </a:r>
            <a:r>
              <a:rPr lang="en-US" sz="1200" b="1" baseline="0" dirty="0" smtClean="0"/>
              <a:t>Fade</a:t>
            </a:r>
            <a:r>
              <a:rPr lang="en-US" sz="1200" baseline="0" dirty="0" smtClean="0"/>
              <a:t> dialog box, o</a:t>
            </a:r>
            <a:r>
              <a:rPr lang="en-US" sz="1200" b="0" baseline="0" dirty="0" smtClean="0"/>
              <a:t>n the </a:t>
            </a:r>
            <a:r>
              <a:rPr lang="en-US" sz="1200" b="1" baseline="0" dirty="0" smtClean="0"/>
              <a:t>Timing</a:t>
            </a:r>
            <a:r>
              <a:rPr lang="en-US" sz="1200" baseline="0" dirty="0" smtClean="0"/>
              <a:t> tab, in the </a:t>
            </a:r>
            <a:r>
              <a:rPr lang="en-US" sz="1200" b="1" baseline="0" dirty="0" smtClean="0"/>
              <a:t>Delay</a:t>
            </a:r>
            <a:r>
              <a:rPr lang="en-US" sz="1200" baseline="0" dirty="0" smtClean="0"/>
              <a:t> box, enter </a:t>
            </a:r>
            <a:r>
              <a:rPr lang="en-US" sz="1200" b="1" baseline="0" dirty="0" smtClean="0"/>
              <a:t>13.0</a:t>
            </a:r>
            <a:r>
              <a:rPr lang="en-US" sz="1200" b="0" baseline="0" dirty="0" smtClean="0"/>
              <a:t>, and then click </a:t>
            </a:r>
            <a:r>
              <a:rPr lang="en-US" sz="1200" b="1" baseline="0" dirty="0" smtClean="0"/>
              <a:t>OK</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second text box. </a:t>
            </a:r>
            <a:r>
              <a:rPr lang="en-US" sz="1200" b="0" baseline="0" dirty="0" smtClean="0"/>
              <a:t>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a:t>
            </a:r>
            <a:r>
              <a:rPr lang="en-US" sz="1200" baseline="0" dirty="0" smtClean="0"/>
              <a:t> </a:t>
            </a:r>
            <a:r>
              <a:rPr lang="en-US" sz="1200" b="1" baseline="0" dirty="0" smtClean="0"/>
              <a:t>Duplicate</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click in the third text box and edit the text.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t>
            </a:r>
            <a:r>
              <a:rPr lang="en-US" sz="1200" baseline="0" dirty="0" smtClean="0"/>
              <a:t>ane,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Select the entrance animation on the third text box. Click the arrow to the right of the effect, and then click </a:t>
            </a:r>
            <a:r>
              <a:rPr lang="en-US" sz="1200" b="1" baseline="0" dirty="0" smtClean="0"/>
              <a:t>Timing</a:t>
            </a:r>
            <a:r>
              <a:rPr lang="en-US" sz="1200" baseline="0" dirty="0" smtClean="0"/>
              <a:t>. In the </a:t>
            </a:r>
            <a:r>
              <a:rPr lang="en-US" sz="1200" b="1" baseline="0" dirty="0" smtClean="0"/>
              <a:t>Fade</a:t>
            </a:r>
            <a:r>
              <a:rPr lang="en-US" sz="1200" baseline="0" dirty="0" smtClean="0"/>
              <a:t> dialog box, o</a:t>
            </a:r>
            <a:r>
              <a:rPr lang="en-US" sz="1200" b="0" baseline="0" dirty="0" smtClean="0"/>
              <a:t>n the </a:t>
            </a:r>
            <a:r>
              <a:rPr lang="en-US" sz="1200" b="1" baseline="0" dirty="0" smtClean="0"/>
              <a:t>Timing</a:t>
            </a:r>
            <a:r>
              <a:rPr lang="en-US" sz="1200" baseline="0" dirty="0" smtClean="0"/>
              <a:t> tab, in the </a:t>
            </a:r>
            <a:r>
              <a:rPr lang="en-US" sz="1200" b="1" baseline="0" dirty="0" smtClean="0"/>
              <a:t>Delay</a:t>
            </a:r>
            <a:r>
              <a:rPr lang="en-US" sz="1200" baseline="0" dirty="0" smtClean="0"/>
              <a:t> box, enter </a:t>
            </a:r>
            <a:r>
              <a:rPr lang="en-US" sz="1200" b="1" baseline="0" dirty="0" smtClean="0"/>
              <a:t>13.5</a:t>
            </a:r>
            <a:r>
              <a:rPr lang="en-US" sz="1200" b="0" baseline="0" dirty="0" smtClean="0"/>
              <a:t>, and then click </a:t>
            </a:r>
            <a:r>
              <a:rPr lang="en-US" sz="1200" b="1" baseline="0" dirty="0" smtClean="0"/>
              <a:t>OK</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Select the exit animation on the third text box. Click the arrow to the right of the effect, and then click </a:t>
            </a:r>
            <a:r>
              <a:rPr lang="en-US" sz="1200" b="1" baseline="0" dirty="0" smtClean="0"/>
              <a:t>Timing</a:t>
            </a:r>
            <a:r>
              <a:rPr lang="en-US" sz="1200" baseline="0" dirty="0" smtClean="0"/>
              <a:t>. In the </a:t>
            </a:r>
            <a:r>
              <a:rPr lang="en-US" sz="1200" b="1" baseline="0" dirty="0" smtClean="0"/>
              <a:t>Fade</a:t>
            </a:r>
            <a:r>
              <a:rPr lang="en-US" sz="1200" baseline="0" dirty="0" smtClean="0"/>
              <a:t> dialog box, o</a:t>
            </a:r>
            <a:r>
              <a:rPr lang="en-US" sz="1200" b="0" baseline="0" dirty="0" smtClean="0"/>
              <a:t>n the </a:t>
            </a:r>
            <a:r>
              <a:rPr lang="en-US" sz="1200" b="1" baseline="0" dirty="0" smtClean="0"/>
              <a:t>Timing</a:t>
            </a:r>
            <a:r>
              <a:rPr lang="en-US" sz="1200" baseline="0" dirty="0" smtClean="0"/>
              <a:t> tab, in the </a:t>
            </a:r>
            <a:r>
              <a:rPr lang="en-US" sz="1200" b="1" baseline="0" dirty="0" smtClean="0"/>
              <a:t>Delay</a:t>
            </a:r>
            <a:r>
              <a:rPr lang="en-US" sz="1200" baseline="0" dirty="0" smtClean="0"/>
              <a:t> box, enter </a:t>
            </a:r>
            <a:r>
              <a:rPr lang="en-US" sz="1200" b="1" baseline="0" dirty="0" smtClean="0"/>
              <a:t>19.5</a:t>
            </a:r>
            <a:r>
              <a:rPr lang="en-US" sz="1200" b="0" baseline="0" dirty="0" smtClean="0"/>
              <a:t>, and then click </a:t>
            </a:r>
            <a:r>
              <a:rPr lang="en-US" sz="1200" b="1" baseline="0" dirty="0" smtClean="0"/>
              <a:t>OK</a:t>
            </a:r>
            <a:r>
              <a:rPr lang="en-US" sz="1200" b="0" baseline="0" dirty="0" smtClean="0"/>
              <a:t>.</a:t>
            </a:r>
            <a:endParaRPr lang="en-US" sz="1200" baseline="0" dirty="0" smtClean="0"/>
          </a:p>
          <a:p>
            <a:pPr marL="228600" marR="0" indent="-228600" algn="l" defTabSz="803275"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press and hold CTRL, and then select the three text boxes. </a:t>
            </a:r>
            <a:r>
              <a:rPr lang="en-US" sz="1200" b="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0" baseline="0" dirty="0" smtClean="0"/>
              <a:t>, point to </a:t>
            </a:r>
            <a:r>
              <a:rPr lang="en-US" sz="1200" b="1" baseline="0" dirty="0" smtClean="0"/>
              <a:t>Align</a:t>
            </a:r>
            <a:r>
              <a:rPr lang="en-US" sz="1200" b="0" baseline="0" dirty="0" smtClean="0"/>
              <a:t>, and then do the following:</a:t>
            </a:r>
          </a:p>
          <a:p>
            <a:pPr marL="685800" marR="0" lvl="1" indent="-228600" algn="l" defTabSz="803275"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a:t>
            </a:r>
            <a:r>
              <a:rPr lang="en-US" sz="1200" baseline="0" dirty="0" smtClean="0"/>
              <a:t> </a:t>
            </a:r>
            <a:r>
              <a:rPr lang="en-US" sz="1200" b="1" baseline="0" dirty="0" smtClean="0"/>
              <a:t>Selected Objects</a:t>
            </a:r>
            <a:r>
              <a:rPr lang="en-US" sz="1200" b="0" baseline="0" dirty="0" smtClean="0"/>
              <a:t>.</a:t>
            </a:r>
          </a:p>
          <a:p>
            <a:pPr marL="685800" marR="0" lvl="1" indent="-228600" algn="l" defTabSz="803275" rtl="0" eaLnBrk="1" fontAlgn="auto" latinLnBrk="0" hangingPunct="1">
              <a:lnSpc>
                <a:spcPct val="90000"/>
              </a:lnSpc>
              <a:spcBef>
                <a:spcPts val="0"/>
              </a:spcBef>
              <a:spcAft>
                <a:spcPts val="600"/>
              </a:spcAft>
              <a:buClrTx/>
              <a:buSzTx/>
              <a:buFont typeface="+mj-lt"/>
              <a:buAutoNum type="arabicPeriod"/>
              <a:tabLst/>
              <a:defRPr/>
            </a:pPr>
            <a:r>
              <a:rPr lang="en-US" sz="1200" b="0" baseline="0" dirty="0" smtClean="0"/>
              <a:t>Click </a:t>
            </a:r>
            <a:r>
              <a:rPr lang="en-US" sz="1200" b="1" baseline="0" dirty="0" smtClean="0"/>
              <a:t>Align</a:t>
            </a:r>
            <a:r>
              <a:rPr lang="en-US" sz="1200" baseline="0" dirty="0" smtClean="0"/>
              <a:t> </a:t>
            </a:r>
            <a:r>
              <a:rPr lang="en-US" sz="1200" b="1" baseline="0" dirty="0" smtClean="0"/>
              <a:t>Middle</a:t>
            </a:r>
            <a:r>
              <a:rPr lang="en-US" sz="1200" baseline="0" dirty="0" smtClean="0"/>
              <a:t>.</a:t>
            </a:r>
            <a:endParaRPr lang="en-US" sz="1200" b="1" baseline="0" dirty="0" smtClean="0"/>
          </a:p>
          <a:p>
            <a:pPr marL="685800" marR="0" lvl="1" indent="-228600" algn="l" defTabSz="803275" rtl="0" eaLnBrk="1" fontAlgn="auto" latinLnBrk="0" hangingPunct="1">
              <a:lnSpc>
                <a:spcPct val="90000"/>
              </a:lnSpc>
              <a:spcBef>
                <a:spcPts val="0"/>
              </a:spcBef>
              <a:spcAft>
                <a:spcPts val="600"/>
              </a:spcAft>
              <a:buClrTx/>
              <a:buSzTx/>
              <a:buFont typeface="+mj-lt"/>
              <a:buAutoNum type="arabicPeriod"/>
              <a:tabLst/>
              <a:defRPr/>
            </a:pPr>
            <a:r>
              <a:rPr lang="en-US" sz="1200" b="0" baseline="0" dirty="0" smtClean="0"/>
              <a:t>Click </a:t>
            </a:r>
            <a:r>
              <a:rPr lang="en-US" sz="1200" b="1" baseline="0" dirty="0" smtClean="0"/>
              <a:t>Align</a:t>
            </a:r>
            <a:r>
              <a:rPr lang="en-US" sz="1200" baseline="0" dirty="0" smtClean="0"/>
              <a:t> </a:t>
            </a:r>
            <a:r>
              <a:rPr lang="en-US" sz="1200" b="1" baseline="0" dirty="0" smtClean="0"/>
              <a:t>Center</a:t>
            </a:r>
            <a:r>
              <a:rPr lang="en-US" sz="1200" baseline="0" dirty="0" smtClean="0"/>
              <a:t>.</a:t>
            </a:r>
            <a:endParaRPr lang="en-US" sz="1200" b="1" baseline="0" dirty="0" smtClean="0"/>
          </a:p>
          <a:p>
            <a:pPr marL="228600" marR="0" indent="-228600" algn="l" defTabSz="803275" rtl="0" eaLnBrk="1" fontAlgn="auto" latinLnBrk="0" hangingPunct="1">
              <a:lnSpc>
                <a:spcPct val="90000"/>
              </a:lnSpc>
              <a:spcBef>
                <a:spcPts val="0"/>
              </a:spcBef>
              <a:spcAft>
                <a:spcPts val="600"/>
              </a:spcAft>
              <a:buClrTx/>
              <a:buSzTx/>
              <a:buFont typeface="+mj-lt"/>
              <a:buAutoNum type="arabicPeriod" startAt="11"/>
              <a:tabLst/>
              <a:defRPr/>
            </a:pPr>
            <a:endParaRPr lang="en-US" sz="1200" b="0" baseline="0" dirty="0" smtClean="0"/>
          </a:p>
          <a:p>
            <a:pPr marL="228600" marR="0" indent="-228600" algn="l" defTabSz="803275" rtl="0" eaLnBrk="1" fontAlgn="auto" latinLnBrk="0" hangingPunct="1">
              <a:lnSpc>
                <a:spcPct val="90000"/>
              </a:lnSpc>
              <a:spcBef>
                <a:spcPts val="0"/>
              </a:spcBef>
              <a:spcAft>
                <a:spcPts val="600"/>
              </a:spcAft>
              <a:buClrTx/>
              <a:buSzTx/>
              <a:buFont typeface="+mj-lt"/>
              <a:buNone/>
              <a:tabLst/>
              <a:defRPr/>
            </a:pPr>
            <a:r>
              <a:rPr lang="en-US" sz="1200" b="0" baseline="0" dirty="0" smtClean="0"/>
              <a:t>To reproduce the animation effects for the shapes on this slide, do the following:</a:t>
            </a:r>
            <a:endParaRPr lang="en-US" sz="1200" baseline="0" dirty="0" smtClean="0"/>
          </a:p>
          <a:p>
            <a:pPr marL="228600" marR="0" indent="-228600" algn="l" defTabSz="803275" rtl="0" eaLnBrk="1" fontAlgn="auto" latinLnBrk="0" hangingPunct="1">
              <a:lnSpc>
                <a:spcPct val="90000"/>
              </a:lnSpc>
              <a:spcBef>
                <a:spcPts val="0"/>
              </a:spcBef>
              <a:spcAft>
                <a:spcPts val="600"/>
              </a:spcAft>
              <a:buClrTx/>
              <a:buSzTx/>
              <a:buFont typeface="+mj-lt"/>
              <a:buAutoNum type="arabicPeriod"/>
              <a:tabLst/>
              <a:defRPr/>
            </a:pPr>
            <a:r>
              <a:rPr lang="en-US" sz="1200" baseline="0" dirty="0" smtClean="0"/>
              <a:t>On the slide, select the rounded rectangle and the group of shapes that form the background of the slide. </a:t>
            </a:r>
          </a:p>
          <a:p>
            <a:pPr marL="228600"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t>
            </a:r>
            <a:r>
              <a:rPr lang="en-US" sz="1200" b="1" baseline="0" dirty="0" smtClean="0"/>
              <a:t>Add Animation</a:t>
            </a:r>
            <a:r>
              <a:rPr lang="en-US" sz="1200" baseline="0" dirty="0" smtClean="0"/>
              <a:t>, and then click </a:t>
            </a:r>
            <a:r>
              <a:rPr lang="en-US" sz="1200" b="1" baseline="0" dirty="0" smtClean="0"/>
              <a:t>More Emphasis Effects</a:t>
            </a:r>
            <a:r>
              <a:rPr lang="en-US" sz="1200" baseline="0" dirty="0" smtClean="0"/>
              <a:t>. In the </a:t>
            </a:r>
            <a:r>
              <a:rPr lang="en-US" sz="1200" b="1" baseline="0" dirty="0" smtClean="0"/>
              <a:t>Add Emphasis Effect</a:t>
            </a:r>
            <a:r>
              <a:rPr lang="en-US" sz="1200" baseline="0" dirty="0" smtClean="0"/>
              <a:t> dialog box, under </a:t>
            </a:r>
            <a:r>
              <a:rPr lang="en-US" sz="1200" b="1" baseline="0" dirty="0" smtClean="0"/>
              <a:t>Basic</a:t>
            </a:r>
            <a:r>
              <a:rPr lang="en-US" sz="1200" baseline="0" dirty="0" smtClean="0"/>
              <a:t>, click </a:t>
            </a:r>
            <a:r>
              <a:rPr lang="en-US" sz="1200" b="1" baseline="0" dirty="0" smtClean="0"/>
              <a:t>Grow/Shrink</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in the </a:t>
            </a:r>
            <a:r>
              <a:rPr lang="en-US" sz="1200" b="1" baseline="0" dirty="0" smtClean="0"/>
              <a:t>Start</a:t>
            </a:r>
            <a:r>
              <a:rPr lang="en-US" sz="1200" baseline="0" dirty="0" smtClean="0"/>
              <a:t> list, select </a:t>
            </a:r>
            <a:r>
              <a:rPr lang="en-US" sz="1200" b="1" baseline="0" dirty="0" smtClean="0"/>
              <a:t>After Previous</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in the </a:t>
            </a:r>
            <a:r>
              <a:rPr lang="en-US" sz="1200" b="1" baseline="0" dirty="0" smtClean="0"/>
              <a:t>Duration</a:t>
            </a:r>
            <a:r>
              <a:rPr lang="en-US" sz="1200" baseline="0" dirty="0" smtClean="0"/>
              <a:t> box, type </a:t>
            </a:r>
            <a:r>
              <a:rPr lang="en-US" sz="1200" b="1" baseline="0" dirty="0" smtClean="0"/>
              <a:t>2</a:t>
            </a:r>
            <a:r>
              <a:rPr lang="en-US" sz="1200" baseline="0" dirty="0" smtClean="0"/>
              <a:t>.</a:t>
            </a: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Effect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Options</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Horizontal</a:t>
            </a:r>
            <a:r>
              <a:rPr lang="en-US" sz="1200" kern="1200" dirty="0" smtClean="0">
                <a:solidFill>
                  <a:schemeClr val="tx1"/>
                </a:solidFill>
                <a:effectLst/>
                <a:latin typeface="+mn-lt"/>
                <a:ea typeface="+mn-ea"/>
                <a:cs typeface="+mn-cs"/>
              </a:rPr>
              <a:t>.</a:t>
            </a:r>
            <a:endParaRPr lang="en-US" sz="1200" baseline="0" dirty="0" smtClean="0"/>
          </a:p>
          <a:p>
            <a:pPr marL="228600"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t>
            </a:r>
            <a:r>
              <a:rPr lang="en-US" sz="1200" b="1" baseline="0" dirty="0" smtClean="0"/>
              <a:t>Add Animation</a:t>
            </a:r>
            <a:r>
              <a:rPr lang="en-US" sz="1200" baseline="0" dirty="0" smtClean="0"/>
              <a:t>, and then click </a:t>
            </a:r>
            <a:r>
              <a:rPr lang="en-US" sz="1200" b="1" baseline="0" dirty="0" smtClean="0"/>
              <a:t>More Exit Effects</a:t>
            </a:r>
            <a:r>
              <a:rPr lang="en-US" sz="1200" baseline="0" dirty="0" smtClean="0"/>
              <a:t>. In the </a:t>
            </a:r>
            <a:r>
              <a:rPr lang="en-US" sz="1200" b="1" baseline="0" dirty="0" smtClean="0"/>
              <a:t>Add Emphasis Effect</a:t>
            </a:r>
            <a:r>
              <a:rPr lang="en-US" sz="1200" baseline="0" dirty="0" smtClean="0"/>
              <a:t> dialog box, under </a:t>
            </a:r>
            <a:r>
              <a:rPr lang="en-US" sz="1200" b="1" baseline="0" dirty="0" smtClean="0"/>
              <a:t>Basic</a:t>
            </a:r>
            <a:r>
              <a:rPr lang="en-US" sz="1200" baseline="0" dirty="0" smtClean="0"/>
              <a:t>, click </a:t>
            </a:r>
            <a:r>
              <a:rPr lang="en-US" sz="1200" b="1" baseline="0" dirty="0" smtClean="0"/>
              <a:t>Fade</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in the </a:t>
            </a:r>
            <a:r>
              <a:rPr lang="en-US" sz="1200" b="1" baseline="0" dirty="0" smtClean="0"/>
              <a:t>Start</a:t>
            </a:r>
            <a:r>
              <a:rPr lang="en-US" sz="1200" baseline="0" dirty="0" smtClean="0"/>
              <a:t> list, select </a:t>
            </a:r>
            <a:r>
              <a:rPr lang="en-US" sz="1200" b="1" baseline="0" dirty="0" smtClean="0"/>
              <a:t>With Previous</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in the </a:t>
            </a:r>
            <a:r>
              <a:rPr lang="en-US" sz="1200" b="1" baseline="0" dirty="0" smtClean="0"/>
              <a:t>Duration</a:t>
            </a:r>
            <a:r>
              <a:rPr lang="en-US" sz="1200" baseline="0" dirty="0" smtClean="0"/>
              <a:t> box, type </a:t>
            </a:r>
            <a:r>
              <a:rPr lang="en-US" sz="1200" b="1" baseline="0" dirty="0" smtClean="0"/>
              <a:t>1</a:t>
            </a:r>
            <a:r>
              <a:rPr lang="en-US" sz="1200" baseline="0" dirty="0" smtClean="0"/>
              <a:t>.</a:t>
            </a:r>
          </a:p>
          <a:p>
            <a:pPr marL="228600" marR="0" indent="-228600" algn="l" defTabSz="803275" rtl="0" eaLnBrk="1" fontAlgn="auto" latinLnBrk="0" hangingPunct="1">
              <a:lnSpc>
                <a:spcPct val="90000"/>
              </a:lnSpc>
              <a:spcBef>
                <a:spcPts val="0"/>
              </a:spcBef>
              <a:spcAft>
                <a:spcPts val="600"/>
              </a:spcAft>
              <a:buClrTx/>
              <a:buSzTx/>
              <a:buFont typeface="+mj-lt"/>
              <a:buAutoNum type="arabicPeriod"/>
              <a:tabLst/>
              <a:defRPr/>
            </a:pPr>
            <a:endParaRPr lang="en-US" sz="1200" baseline="0" dirty="0" smtClean="0"/>
          </a:p>
          <a:p>
            <a:pPr defTabSz="803275"/>
            <a:endParaRPr lang="en-US" sz="1200" baseline="0"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4"/>
            <a:ext cx="5275772" cy="4268965"/>
          </a:xfrm>
        </p:spPr>
        <p:txBody>
          <a:bodyPr anchor="t">
            <a:normAutofit/>
          </a:bodyPr>
          <a:lstStyle>
            <a:lvl1pPr algn="l">
              <a:lnSpc>
                <a:spcPct val="85000"/>
              </a:lnSpc>
              <a:defRPr sz="58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16685" y="5537926"/>
            <a:ext cx="5275772" cy="706355"/>
          </a:xfrm>
        </p:spPr>
        <p:txBody>
          <a:bodyPr>
            <a:normAutofit/>
          </a:bodyPr>
          <a:lstStyle>
            <a:lvl1pPr marL="0" indent="0" algn="l">
              <a:lnSpc>
                <a:spcPct val="114000"/>
              </a:lnSpc>
              <a:spcBef>
                <a:spcPts val="0"/>
              </a:spcBef>
              <a:buNone/>
              <a:defRPr sz="18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16685" y="6314441"/>
            <a:ext cx="1197467" cy="365125"/>
          </a:xfrm>
        </p:spPr>
        <p:txBody>
          <a:bodyPr/>
          <a:lstStyle>
            <a:lvl1pPr algn="l">
              <a:defRPr sz="900">
                <a:solidFill>
                  <a:schemeClr val="tx2"/>
                </a:solidFill>
              </a:defRPr>
            </a:lvl1pPr>
          </a:lstStyle>
          <a:p>
            <a:fld id="{EDC52E8A-5609-40D1-8F08-A0176E3690F1}" type="datetime1">
              <a:rPr lang="en-US" smtClean="0">
                <a:solidFill>
                  <a:prstClr val="black">
                    <a:tint val="75000"/>
                  </a:prstClr>
                </a:solidFill>
              </a:rPr>
              <a:t>11/15/2019</a:t>
            </a:fld>
            <a:endParaRPr lang="en-US">
              <a:solidFill>
                <a:prstClr val="black">
                  <a:tint val="75000"/>
                </a:prstClr>
              </a:solidFill>
            </a:endParaRPr>
          </a:p>
        </p:txBody>
      </p:sp>
      <p:sp>
        <p:nvSpPr>
          <p:cNvPr id="5" name="Footer Placeholder 4"/>
          <p:cNvSpPr>
            <a:spLocks noGrp="1"/>
          </p:cNvSpPr>
          <p:nvPr>
            <p:ph type="ftr" sz="quarter" idx="11"/>
          </p:nvPr>
        </p:nvSpPr>
        <p:spPr>
          <a:xfrm>
            <a:off x="2250444" y="6314441"/>
            <a:ext cx="3842012" cy="365125"/>
          </a:xfrm>
        </p:spPr>
        <p:txBody>
          <a:bodyPr/>
          <a:lstStyle>
            <a:lvl1pPr algn="l">
              <a:defRPr b="0">
                <a:solidFill>
                  <a:schemeClr val="tx2"/>
                </a:solidFill>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6012" y="1416217"/>
            <a:ext cx="407987" cy="365125"/>
          </a:xfrm>
        </p:spPr>
        <p:txBody>
          <a:bodyPr/>
          <a:lstStyle>
            <a:lvl1pPr algn="r">
              <a:defRPr>
                <a:solidFill>
                  <a:schemeClr val="accent6">
                    <a:lumMod val="50000"/>
                  </a:schemeClr>
                </a:solidFill>
              </a:defRPr>
            </a:lvl1p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23046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86200" y="640080"/>
            <a:ext cx="4686299" cy="558414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257064-14FC-42E2-9900-BA6AF3839578}" type="datetime1">
              <a:rPr lang="en-US" smtClean="0">
                <a:solidFill>
                  <a:prstClr val="black">
                    <a:tint val="75000"/>
                  </a:prstClr>
                </a:solidFill>
              </a:rPr>
              <a:t>11/15/2019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078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4" y="642931"/>
            <a:ext cx="1835003"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42933"/>
            <a:ext cx="5303009" cy="46781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902140" y="5927132"/>
            <a:ext cx="2861142" cy="365125"/>
          </a:xfrm>
        </p:spPr>
        <p:txBody>
          <a:bodyPr/>
          <a:lstStyle/>
          <a:p>
            <a:fld id="{748950C6-3C7C-4D6A-AFA2-BE697CF7E4CA}" type="datetime1">
              <a:rPr lang="en-US" smtClean="0">
                <a:solidFill>
                  <a:prstClr val="black">
                    <a:tint val="75000"/>
                  </a:prstClr>
                </a:solidFill>
              </a:rPr>
              <a:t>11/15/2019</a:t>
            </a:fld>
            <a:endParaRPr lang="en-US">
              <a:solidFill>
                <a:prstClr val="black">
                  <a:tint val="75000"/>
                </a:prstClr>
              </a:solidFill>
            </a:endParaRPr>
          </a:p>
        </p:txBody>
      </p:sp>
      <p:sp>
        <p:nvSpPr>
          <p:cNvPr id="5" name="Footer Placeholder 4"/>
          <p:cNvSpPr>
            <a:spLocks noGrp="1"/>
          </p:cNvSpPr>
          <p:nvPr>
            <p:ph type="ftr" sz="quarter" idx="11"/>
          </p:nvPr>
        </p:nvSpPr>
        <p:spPr>
          <a:xfrm>
            <a:off x="4902140" y="6315950"/>
            <a:ext cx="2861142" cy="365125"/>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6012" y="5607593"/>
            <a:ext cx="407987" cy="365125"/>
          </a:xfrm>
        </p:spPr>
        <p:txBody>
          <a:body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2037117"/>
      </p:ext>
    </p:extLst>
  </p:cSld>
  <p:clrMapOvr>
    <a:masterClrMapping/>
  </p:clrMapOvr>
  <p:extLst mod="1">
    <p:ext uri="{DCECCB84-F9BA-43D5-87BE-67443E8EF086}">
      <p15:sldGuideLst xmlns:p15="http://schemas.microsoft.com/office/powerpoint/2012/main">
        <p15:guide id="1" pos="6456">
          <p15:clr>
            <a:srgbClr val="FBAE40"/>
          </p15:clr>
        </p15:guide>
        <p15:guide id="0" pos="484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592A39-A48C-4A18-861C-16FFED875B99}" type="datetime1">
              <a:rPr lang="en-US" smtClean="0">
                <a:solidFill>
                  <a:prstClr val="black">
                    <a:tint val="75000"/>
                  </a:prstClr>
                </a:solidFill>
              </a:rPr>
              <a:t>11/15/2019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40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5" y="2571723"/>
            <a:ext cx="6222491" cy="3286153"/>
          </a:xfrm>
        </p:spPr>
        <p:txBody>
          <a:bodyPr anchor="t">
            <a:normAutofit/>
          </a:bodyPr>
          <a:lstStyle>
            <a:lvl1pPr>
              <a:lnSpc>
                <a:spcPct val="85000"/>
              </a:lnSpc>
              <a:defRPr sz="5800" cap="all" baseline="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800" b="0" i="1" baseline="0">
                <a:solidFill>
                  <a:schemeClr val="tx1">
                    <a:lumMod val="85000"/>
                    <a:lumOff val="1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557216" y="6314440"/>
            <a:ext cx="1197467" cy="365125"/>
          </a:xfrm>
        </p:spPr>
        <p:txBody>
          <a:bodyPr/>
          <a:lstStyle>
            <a:lvl1pPr>
              <a:defRPr sz="900">
                <a:solidFill>
                  <a:schemeClr val="tx1">
                    <a:lumMod val="85000"/>
                    <a:lumOff val="15000"/>
                  </a:schemeClr>
                </a:solidFill>
              </a:defRPr>
            </a:lvl1pPr>
          </a:lstStyle>
          <a:p>
            <a:fld id="{F75C7049-94BE-406F-BCE3-155C91C417DC}" type="datetime1">
              <a:rPr lang="en-US" smtClean="0">
                <a:solidFill>
                  <a:prstClr val="black">
                    <a:tint val="75000"/>
                  </a:prstClr>
                </a:solidFill>
              </a:rPr>
              <a:t>11/15/2019</a:t>
            </a:fld>
            <a:endParaRPr lang="en-US">
              <a:solidFill>
                <a:prstClr val="black">
                  <a:tint val="75000"/>
                </a:prstClr>
              </a:solidFill>
            </a:endParaRPr>
          </a:p>
        </p:txBody>
      </p:sp>
      <p:sp>
        <p:nvSpPr>
          <p:cNvPr id="5" name="Footer Placeholder 4"/>
          <p:cNvSpPr>
            <a:spLocks noGrp="1"/>
          </p:cNvSpPr>
          <p:nvPr>
            <p:ph type="ftr" sz="quarter" idx="11"/>
          </p:nvPr>
        </p:nvSpPr>
        <p:spPr>
          <a:xfrm>
            <a:off x="1460755" y="6314441"/>
            <a:ext cx="4860170" cy="365125"/>
          </a:xfrm>
        </p:spPr>
        <p:txBody>
          <a:bodyPr/>
          <a:lstStyle>
            <a:lvl1pPr>
              <a:defRPr b="0">
                <a:solidFill>
                  <a:schemeClr val="tx1">
                    <a:lumMod val="85000"/>
                    <a:lumOff val="1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6012" y="1620761"/>
            <a:ext cx="407987" cy="365125"/>
          </a:xfrm>
        </p:spPr>
        <p:txBody>
          <a:bodyPr/>
          <a:lstStyle>
            <a:lvl1pPr>
              <a:defRPr>
                <a:solidFill>
                  <a:schemeClr val="bg2"/>
                </a:solidFill>
              </a:defRPr>
            </a:lvl1p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cxnSp>
        <p:nvCxnSpPr>
          <p:cNvPr id="10" name="Straight Connector 9"/>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973137"/>
      </p:ext>
    </p:extLst>
  </p:cSld>
  <p:clrMapOvr>
    <a:masterClrMapping/>
  </p:clrMapOvr>
  <p:extLst mod="1">
    <p:ext uri="{DCECCB84-F9BA-43D5-87BE-67443E8EF086}">
      <p15:sldGuideLst xmlns:p15="http://schemas.microsoft.com/office/powerpoint/2012/main">
        <p15:guide id="1" pos="6456">
          <p15:clr>
            <a:srgbClr val="FBAE40"/>
          </p15:clr>
        </p15:guide>
        <p15:guide id="0" pos="484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2734BA-10EC-41E5-90E9-E9D8B5BE1A26}" type="datetime1">
              <a:rPr lang="en-US" smtClean="0">
                <a:solidFill>
                  <a:prstClr val="black">
                    <a:tint val="75000"/>
                  </a:prstClr>
                </a:solidFill>
              </a:rPr>
              <a:t>11/15/2019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1027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3886200" y="1526122"/>
            <a:ext cx="4690872" cy="175153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86200" y="3700828"/>
            <a:ext cx="4690872" cy="913759"/>
          </a:xfrm>
        </p:spPr>
        <p:txBody>
          <a:bodyPr anchor="b">
            <a:normAutofit/>
          </a:bodyPr>
          <a:lstStyle>
            <a:lvl1pPr marL="0" indent="0">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FFD035-FD86-474B-8297-22C66C9D03B4}" type="datetime1">
              <a:rPr lang="en-US" smtClean="0">
                <a:solidFill>
                  <a:prstClr val="black">
                    <a:tint val="75000"/>
                  </a:prstClr>
                </a:solidFill>
              </a:rPr>
              <a:t>11/15/2019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4085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22A20B3-0231-4634-A113-D078FEB3DE73}" type="datetime1">
              <a:rPr lang="en-US" smtClean="0">
                <a:solidFill>
                  <a:prstClr val="black">
                    <a:tint val="75000"/>
                  </a:prstClr>
                </a:solidFill>
              </a:rPr>
              <a:t>11/15/2019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055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254B73-193A-42AC-8D8F-73F2EBAD7CE1}" type="datetime1">
              <a:rPr lang="en-US" smtClean="0">
                <a:solidFill>
                  <a:prstClr val="black">
                    <a:tint val="75000"/>
                  </a:prstClr>
                </a:solidFill>
              </a:rPr>
              <a:t>11/15/2019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84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3000"/>
            </a:lvl1pPr>
          </a:lstStyle>
          <a:p>
            <a:r>
              <a:rPr lang="en-US" smtClean="0"/>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 y="2621513"/>
            <a:ext cx="2879082" cy="3239537"/>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83504D0D-16E2-448E-8C5A-4933726BD0FC}" type="datetime1">
              <a:rPr lang="en-US" smtClean="0">
                <a:solidFill>
                  <a:prstClr val="black">
                    <a:tint val="75000"/>
                  </a:prstClr>
                </a:solidFill>
              </a:rPr>
              <a:t>11/15/2019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4661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2"/>
            <a:ext cx="2882528" cy="1919239"/>
          </a:xfrm>
        </p:spPr>
        <p:txBody>
          <a:bodyPr anchor="t">
            <a:noAutofit/>
          </a:bodyPr>
          <a:lstStyle>
            <a:lvl1pPr>
              <a:lnSpc>
                <a:spcPct val="93000"/>
              </a:lnSpc>
              <a:defRPr sz="30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943350" y="1"/>
            <a:ext cx="4629150"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E6993AF-BE7D-4137-BCA2-4018E8ABA5DC}" type="datetime1">
              <a:rPr lang="en-US" smtClean="0">
                <a:solidFill>
                  <a:prstClr val="black">
                    <a:tint val="75000"/>
                  </a:prstClr>
                </a:solidFill>
              </a:rPr>
              <a:t>11/15/2019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78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0" y="559678"/>
            <a:ext cx="2875430"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886200" y="569066"/>
            <a:ext cx="4686299" cy="565515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1501" y="5930061"/>
            <a:ext cx="2861142" cy="365125"/>
          </a:xfrm>
          <a:prstGeom prst="rect">
            <a:avLst/>
          </a:prstGeom>
        </p:spPr>
        <p:txBody>
          <a:bodyPr vert="horz" lIns="91440" tIns="45720" rIns="91440" bIns="45720" rtlCol="0" anchor="t"/>
          <a:lstStyle>
            <a:lvl1pPr algn="r">
              <a:defRPr sz="750" b="0" i="1" baseline="0">
                <a:solidFill>
                  <a:schemeClr val="tx1">
                    <a:lumMod val="85000"/>
                    <a:lumOff val="15000"/>
                  </a:schemeClr>
                </a:solidFill>
                <a:latin typeface="+mj-lt"/>
              </a:defRPr>
            </a:lvl1pPr>
          </a:lstStyle>
          <a:p>
            <a:fld id="{9A9343F4-81DE-4A5F-9883-E5465EF7C92E}" type="datetime1">
              <a:rPr lang="en-US" smtClean="0">
                <a:solidFill>
                  <a:prstClr val="black">
                    <a:tint val="75000"/>
                  </a:prstClr>
                </a:solidFill>
              </a:rPr>
              <a:t>11/15/2019</a:t>
            </a:fld>
            <a:endParaRPr lang="en-US">
              <a:solidFill>
                <a:prstClr val="black">
                  <a:tint val="75000"/>
                </a:prstClr>
              </a:solidFill>
            </a:endParaRPr>
          </a:p>
        </p:txBody>
      </p:sp>
      <p:sp>
        <p:nvSpPr>
          <p:cNvPr id="5" name="Footer Placeholder 4"/>
          <p:cNvSpPr>
            <a:spLocks noGrp="1"/>
          </p:cNvSpPr>
          <p:nvPr>
            <p:ph type="ftr" sz="quarter" idx="3"/>
          </p:nvPr>
        </p:nvSpPr>
        <p:spPr>
          <a:xfrm>
            <a:off x="571501" y="6314441"/>
            <a:ext cx="2861142" cy="365125"/>
          </a:xfrm>
          <a:prstGeom prst="rect">
            <a:avLst/>
          </a:prstGeom>
        </p:spPr>
        <p:txBody>
          <a:bodyPr vert="horz" lIns="91440" tIns="45720" rIns="91440" bIns="45720" rtlCol="0" anchor="t"/>
          <a:lstStyle>
            <a:lvl1pPr algn="r">
              <a:defRPr sz="1100" b="1" i="1" baseline="0">
                <a:solidFill>
                  <a:schemeClr val="tx1">
                    <a:lumMod val="85000"/>
                    <a:lumOff val="15000"/>
                  </a:schemeClr>
                </a:solidFill>
                <a:latin typeface="+mj-lt"/>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6012" y="5607593"/>
            <a:ext cx="407987" cy="365125"/>
          </a:xfrm>
          <a:prstGeom prst="rect">
            <a:avLst/>
          </a:prstGeom>
        </p:spPr>
        <p:txBody>
          <a:bodyPr vert="horz" lIns="91440" tIns="45720" rIns="91440" bIns="45720" rtlCol="0" anchor="ctr"/>
          <a:lstStyle>
            <a:lvl1pPr algn="r">
              <a:defRPr sz="1100" b="0" i="1" baseline="0">
                <a:solidFill>
                  <a:schemeClr val="bg2"/>
                </a:solidFill>
                <a:latin typeface="+mj-lt"/>
              </a:defRPr>
            </a:lvl1p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603568"/>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fade/>
  </p:transition>
  <p:timing>
    <p:tnLst>
      <p:par>
        <p:cTn id="1" dur="indefinite" restart="never" nodeType="tmRoot"/>
      </p:par>
    </p:tnLst>
  </p:timing>
  <p:hf hdr="0" ftr="0" dt="0"/>
  <p:txStyles>
    <p:title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p:titleStyle>
    <p:bodyStyle>
      <a:lvl1pPr marL="283464" indent="-283464" algn="l" defTabSz="6858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6858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6858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6858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6858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685800" rtl="0" eaLnBrk="1" latinLnBrk="0" hangingPunct="1">
        <a:lnSpc>
          <a:spcPct val="112000"/>
        </a:lnSpc>
        <a:spcBef>
          <a:spcPts val="975"/>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0" pos="2124">
          <p15:clr>
            <a:srgbClr val="F26B43"/>
          </p15:clr>
        </p15:guide>
        <p15:guide id="5" pos="360">
          <p15:clr>
            <a:srgbClr val="F26B43"/>
          </p15:clr>
        </p15:guide>
        <p15:guide id="6" orient="horz" pos="432">
          <p15:clr>
            <a:srgbClr val="F26B43"/>
          </p15:clr>
        </p15:guide>
        <p15:guide id="7" pos="5400">
          <p15:clr>
            <a:srgbClr val="F26B43"/>
          </p15:clr>
        </p15:guide>
        <p15:guide id="8" pos="24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youtube.com/watch?v=v3JaosE-gZE"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4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lumMod val="50000"/>
                <a:lumOff val="50000"/>
              </a:schemeClr>
            </a:gs>
          </a:gsLst>
          <a:lin ang="5400000" scaled="1"/>
          <a:tileRect/>
        </a:gradFill>
        <a:effectLst/>
      </p:bgPr>
    </p:bg>
    <p:spTree>
      <p:nvGrpSpPr>
        <p:cNvPr id="1" name=""/>
        <p:cNvGrpSpPr/>
        <p:nvPr/>
      </p:nvGrpSpPr>
      <p:grpSpPr>
        <a:xfrm>
          <a:off x="0" y="0"/>
          <a:ext cx="0" cy="0"/>
          <a:chOff x="0" y="0"/>
          <a:chExt cx="0" cy="0"/>
        </a:xfrm>
      </p:grpSpPr>
      <p:grpSp>
        <p:nvGrpSpPr>
          <p:cNvPr id="16" name="Group 16"/>
          <p:cNvGrpSpPr/>
          <p:nvPr/>
        </p:nvGrpSpPr>
        <p:grpSpPr>
          <a:xfrm>
            <a:off x="2070568" y="4441448"/>
            <a:ext cx="4719641" cy="2437498"/>
            <a:chOff x="0" y="105157"/>
            <a:chExt cx="9144000" cy="6878946"/>
          </a:xfrm>
        </p:grpSpPr>
        <p:sp>
          <p:nvSpPr>
            <p:cNvPr id="17" name="Rectangle 16"/>
            <p:cNvSpPr/>
            <p:nvPr/>
          </p:nvSpPr>
          <p:spPr>
            <a:xfrm>
              <a:off x="0" y="105157"/>
              <a:ext cx="9144000" cy="2295144"/>
            </a:xfrm>
            <a:prstGeom prst="rect">
              <a:avLst/>
            </a:prstGeom>
            <a:gradFill>
              <a:gsLst>
                <a:gs pos="0">
                  <a:schemeClr val="bg1"/>
                </a:gs>
                <a:gs pos="100000">
                  <a:schemeClr val="bg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0" y="4688959"/>
              <a:ext cx="9144000" cy="2295144"/>
            </a:xfrm>
            <a:prstGeom prst="rect">
              <a:avLst/>
            </a:prstGeom>
            <a:gradFill flip="none" rotWithShape="1">
              <a:gsLst>
                <a:gs pos="0">
                  <a:schemeClr val="bg1"/>
                </a:gs>
                <a:gs pos="100000">
                  <a:schemeClr val="bg1">
                    <a:lumMod val="75000"/>
                    <a:lumOff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0" y="2391157"/>
              <a:ext cx="967563" cy="233172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p:nvSpPr>
          <p:spPr>
            <a:xfrm>
              <a:off x="8176438" y="2391157"/>
              <a:ext cx="967562" cy="233172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ounded Rectangle 20"/>
            <p:cNvSpPr/>
            <p:nvPr/>
          </p:nvSpPr>
          <p:spPr>
            <a:xfrm>
              <a:off x="914400" y="2400301"/>
              <a:ext cx="7315200" cy="2286000"/>
            </a:xfrm>
            <a:prstGeom prst="roundRect">
              <a:avLst>
                <a:gd name="adj" fmla="val 11933"/>
              </a:avLst>
            </a:prstGeom>
            <a:noFill/>
            <a:ln w="127000">
              <a:solidFill>
                <a:srgbClr val="FFFFFF"/>
              </a:solidFill>
            </a:ln>
            <a:scene3d>
              <a:camera prst="orthographicFront"/>
              <a:lightRig rig="freezing"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22" name="Picture 2" descr="Image result for civil w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242" y="617155"/>
            <a:ext cx="8302625" cy="467303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6"/>
          <p:cNvGrpSpPr/>
          <p:nvPr/>
        </p:nvGrpSpPr>
        <p:grpSpPr>
          <a:xfrm>
            <a:off x="0" y="-9144"/>
            <a:ext cx="9156058" cy="6888090"/>
            <a:chOff x="0" y="96013"/>
            <a:chExt cx="9156058" cy="6888090"/>
          </a:xfrm>
        </p:grpSpPr>
        <p:sp>
          <p:nvSpPr>
            <p:cNvPr id="6" name="Rectangle 5"/>
            <p:cNvSpPr/>
            <p:nvPr/>
          </p:nvSpPr>
          <p:spPr>
            <a:xfrm>
              <a:off x="12058" y="96013"/>
              <a:ext cx="9144000" cy="2295144"/>
            </a:xfrm>
            <a:prstGeom prst="rect">
              <a:avLst/>
            </a:prstGeom>
            <a:gradFill>
              <a:gsLst>
                <a:gs pos="0">
                  <a:schemeClr val="bg1"/>
                </a:gs>
                <a:gs pos="100000">
                  <a:schemeClr val="bg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Castellar" panose="020A0402060406010301" pitchFamily="18" charset="0"/>
                </a:rPr>
                <a:t>THE</a:t>
              </a:r>
              <a:r>
                <a:rPr lang="en-US" sz="4000" dirty="0" smtClean="0">
                  <a:solidFill>
                    <a:srgbClr val="FF0000"/>
                  </a:solidFill>
                  <a:latin typeface="Castellar" panose="020A0402060406010301" pitchFamily="18" charset="0"/>
                </a:rPr>
                <a:t> CIVIL </a:t>
              </a:r>
              <a:r>
                <a:rPr lang="en-US" sz="4000" dirty="0" smtClean="0">
                  <a:solidFill>
                    <a:srgbClr val="00B0F0"/>
                  </a:solidFill>
                  <a:latin typeface="Castellar" panose="020A0402060406010301" pitchFamily="18" charset="0"/>
                </a:rPr>
                <a:t>WAR</a:t>
              </a:r>
              <a:endParaRPr lang="en-US" sz="4000" dirty="0">
                <a:solidFill>
                  <a:srgbClr val="00B0F0"/>
                </a:solidFill>
                <a:latin typeface="Castellar" panose="020A0402060406010301" pitchFamily="18" charset="0"/>
              </a:endParaRPr>
            </a:p>
          </p:txBody>
        </p:sp>
        <p:sp>
          <p:nvSpPr>
            <p:cNvPr id="7" name="Rectangle 6"/>
            <p:cNvSpPr/>
            <p:nvPr/>
          </p:nvSpPr>
          <p:spPr>
            <a:xfrm>
              <a:off x="0" y="4688959"/>
              <a:ext cx="9144000" cy="2295144"/>
            </a:xfrm>
            <a:prstGeom prst="rect">
              <a:avLst/>
            </a:prstGeom>
            <a:gradFill flip="none" rotWithShape="1">
              <a:gsLst>
                <a:gs pos="0">
                  <a:schemeClr val="bg1"/>
                </a:gs>
                <a:gs pos="100000">
                  <a:schemeClr val="bg1">
                    <a:lumMod val="75000"/>
                    <a:lumOff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0" y="2391157"/>
              <a:ext cx="967563" cy="233172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8176438" y="2391157"/>
              <a:ext cx="967562" cy="233172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ounded Rectangle 3"/>
            <p:cNvSpPr/>
            <p:nvPr/>
          </p:nvSpPr>
          <p:spPr>
            <a:xfrm>
              <a:off x="914400" y="2400301"/>
              <a:ext cx="7315200" cy="2286000"/>
            </a:xfrm>
            <a:prstGeom prst="roundRect">
              <a:avLst>
                <a:gd name="adj" fmla="val 11933"/>
              </a:avLst>
            </a:prstGeom>
            <a:noFill/>
            <a:ln w="127000">
              <a:solidFill>
                <a:srgbClr val="FFFFFF"/>
              </a:solidFill>
            </a:ln>
            <a:scene3d>
              <a:camera prst="orthographicFront"/>
              <a:lightRig rig="freezing"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4" name="TextBox 13"/>
          <p:cNvSpPr txBox="1"/>
          <p:nvPr/>
        </p:nvSpPr>
        <p:spPr>
          <a:xfrm>
            <a:off x="2503741" y="4908789"/>
            <a:ext cx="4136517" cy="492443"/>
          </a:xfrm>
          <a:prstGeom prst="rect">
            <a:avLst/>
          </a:prstGeom>
          <a:noFill/>
        </p:spPr>
        <p:txBody>
          <a:bodyPr wrap="none" rtlCol="0">
            <a:spAutoFit/>
          </a:bodyPr>
          <a:lstStyle/>
          <a:p>
            <a:r>
              <a:rPr lang="en-US" sz="2600" dirty="0" smtClean="0"/>
              <a:t>The Birth of Modern America</a:t>
            </a:r>
            <a:endParaRPr lang="en-US" sz="2600" dirty="0"/>
          </a:p>
        </p:txBody>
      </p:sp>
      <p:sp>
        <p:nvSpPr>
          <p:cNvPr id="3" name="Slide Number Placeholder 2"/>
          <p:cNvSpPr>
            <a:spLocks noGrp="1"/>
          </p:cNvSpPr>
          <p:nvPr>
            <p:ph type="sldNum" sz="quarter" idx="12"/>
          </p:nvPr>
        </p:nvSpPr>
        <p:spPr/>
        <p:txBody>
          <a:bodyPr/>
          <a:lstStyle/>
          <a:p>
            <a:fld id="{248A5C28-A9AF-48F7-A492-117CD84F551A}"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val="315489285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8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xit" presetSubtype="0" fill="hold" grpId="1" nodeType="withEffect">
                                  <p:stCondLst>
                                    <p:cond delay="13000"/>
                                  </p:stCondLst>
                                  <p:childTnLst>
                                    <p:animEffect transition="out" filter="fad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childTnLst>
                          </p:cTn>
                        </p:par>
                        <p:par>
                          <p:cTn id="11" fill="hold">
                            <p:stCondLst>
                              <p:cond delay="13500"/>
                            </p:stCondLst>
                            <p:childTnLst>
                              <p:par>
                                <p:cTn id="12" presetID="6" presetClass="emph" presetSubtype="0" fill="hold" nodeType="afterEffect">
                                  <p:stCondLst>
                                    <p:cond delay="0"/>
                                  </p:stCondLst>
                                  <p:childTnLst>
                                    <p:animScale>
                                      <p:cBhvr>
                                        <p:cTn id="13" dur="2000" fill="hold"/>
                                        <p:tgtEl>
                                          <p:spTgt spid="2"/>
                                        </p:tgtEl>
                                      </p:cBhvr>
                                      <p:by x="150000" y="100000"/>
                                    </p:animScale>
                                  </p:childTnLst>
                                </p:cTn>
                              </p:par>
                              <p:par>
                                <p:cTn id="14" presetID="10" presetClass="exit" presetSubtype="0" fill="hold" nodeType="withEffect">
                                  <p:stCondLst>
                                    <p:cond delay="0"/>
                                  </p:stCondLst>
                                  <p:childTnLst>
                                    <p:animEffect transition="out" filter="fade">
                                      <p:cBhvr>
                                        <p:cTn id="15" dur="1000"/>
                                        <p:tgtEl>
                                          <p:spTgt spid="2"/>
                                        </p:tgtEl>
                                      </p:cBhvr>
                                    </p:animEffect>
                                    <p:set>
                                      <p:cBhvr>
                                        <p:cTn id="16" dur="1" fill="hold">
                                          <p:stCondLst>
                                            <p:cond delay="999"/>
                                          </p:stCondLst>
                                        </p:cTn>
                                        <p:tgtEl>
                                          <p:spTgt spid="2"/>
                                        </p:tgtEl>
                                        <p:attrNameLst>
                                          <p:attrName>style.visibility</p:attrName>
                                        </p:attrNameLst>
                                      </p:cBhvr>
                                      <p:to>
                                        <p:strVal val="hidden"/>
                                      </p:to>
                                    </p:set>
                                  </p:childTnLst>
                                </p:cTn>
                              </p:par>
                            </p:childTnLst>
                          </p:cTn>
                        </p:par>
                        <p:par>
                          <p:cTn id="17" fill="hold">
                            <p:stCondLst>
                              <p:cond delay="15500"/>
                            </p:stCondLst>
                            <p:childTnLst>
                              <p:par>
                                <p:cTn id="18" presetID="6" presetClass="emph" presetSubtype="0" fill="hold" nodeType="afterEffect">
                                  <p:stCondLst>
                                    <p:cond delay="0"/>
                                  </p:stCondLst>
                                  <p:childTnLst>
                                    <p:animScale>
                                      <p:cBhvr>
                                        <p:cTn id="19" dur="2000" fill="hold"/>
                                        <p:tgtEl>
                                          <p:spTgt spid="16"/>
                                        </p:tgtEl>
                                      </p:cBhvr>
                                      <p:by x="150000" y="100000"/>
                                    </p:animScale>
                                  </p:childTnLst>
                                </p:cTn>
                              </p:par>
                              <p:par>
                                <p:cTn id="20" presetID="10" presetClass="exit" presetSubtype="0" fill="hold" nodeType="withEffect">
                                  <p:stCondLst>
                                    <p:cond delay="0"/>
                                  </p:stCondLst>
                                  <p:childTnLst>
                                    <p:animEffect transition="out" filter="fade">
                                      <p:cBhvr>
                                        <p:cTn id="21" dur="1000"/>
                                        <p:tgtEl>
                                          <p:spTgt spid="16"/>
                                        </p:tgtEl>
                                      </p:cBhvr>
                                    </p:animEffect>
                                    <p:set>
                                      <p:cBhvr>
                                        <p:cTn id="22"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16684" y="1143294"/>
            <a:ext cx="7412915" cy="4268965"/>
          </a:xfrm>
        </p:spPr>
        <p:txBody>
          <a:bodyPr/>
          <a:lstStyle/>
          <a:p>
            <a:pPr algn="ctr"/>
            <a:r>
              <a:rPr lang="en-US" sz="5400" dirty="0"/>
              <a:t>Ken Burn’s </a:t>
            </a:r>
            <a:r>
              <a:rPr lang="en-US" dirty="0"/>
              <a:t/>
            </a:r>
            <a:br>
              <a:rPr lang="en-US" dirty="0"/>
            </a:br>
            <a:r>
              <a:rPr lang="en-US" dirty="0"/>
              <a:t/>
            </a:r>
            <a:br>
              <a:rPr lang="en-US" dirty="0"/>
            </a:br>
            <a:r>
              <a:rPr lang="en-US" sz="8800" dirty="0">
                <a:solidFill>
                  <a:srgbClr val="FF0000"/>
                </a:solidFill>
              </a:rPr>
              <a:t>Civil</a:t>
            </a:r>
            <a:r>
              <a:rPr lang="en-US" sz="8800" dirty="0"/>
              <a:t> </a:t>
            </a:r>
            <a:r>
              <a:rPr lang="en-US" sz="8800" dirty="0">
                <a:solidFill>
                  <a:srgbClr val="0070C0"/>
                </a:solidFill>
              </a:rPr>
              <a:t>War</a:t>
            </a:r>
            <a:endParaRPr lang="en-US" dirty="0"/>
          </a:p>
        </p:txBody>
      </p:sp>
      <p:sp>
        <p:nvSpPr>
          <p:cNvPr id="5" name="Subtitle 4"/>
          <p:cNvSpPr>
            <a:spLocks noGrp="1"/>
          </p:cNvSpPr>
          <p:nvPr>
            <p:ph type="subTitle" idx="1"/>
          </p:nvPr>
        </p:nvSpPr>
        <p:spPr/>
        <p:txBody>
          <a:bodyPr>
            <a:normAutofit lnSpcReduction="10000"/>
          </a:bodyPr>
          <a:lstStyle/>
          <a:p>
            <a:r>
              <a:rPr lang="en-US" i="0" dirty="0" smtClean="0"/>
              <a:t>Disc 2 Episode 2: Prologue (5:00)</a:t>
            </a:r>
          </a:p>
          <a:p>
            <a:r>
              <a:rPr lang="en-US" i="0" dirty="0"/>
              <a:t>Disc </a:t>
            </a:r>
            <a:r>
              <a:rPr lang="en-US" i="0" dirty="0" smtClean="0"/>
              <a:t>2 </a:t>
            </a:r>
            <a:r>
              <a:rPr lang="en-US" i="0" dirty="0"/>
              <a:t>Episode 2: Politics (5:15)</a:t>
            </a:r>
            <a:endParaRPr lang="en-US" dirty="0"/>
          </a:p>
          <a:p>
            <a:endParaRPr lang="en-US" dirty="0"/>
          </a:p>
          <a:p>
            <a:endParaRPr lang="en-US" dirty="0"/>
          </a:p>
        </p:txBody>
      </p:sp>
      <p:sp>
        <p:nvSpPr>
          <p:cNvPr id="2" name="Slide Number Placeholder 1"/>
          <p:cNvSpPr>
            <a:spLocks noGrp="1"/>
          </p:cNvSpPr>
          <p:nvPr>
            <p:ph type="sldNum" sz="quarter" idx="12"/>
          </p:nvPr>
        </p:nvSpPr>
        <p:spPr/>
        <p:txBody>
          <a:bodyPr/>
          <a:lstStyle/>
          <a:p>
            <a:fld id="{248A5C28-A9AF-48F7-A492-117CD84F551A}"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159552605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67" y="152400"/>
            <a:ext cx="2875430" cy="1143000"/>
          </a:xfrm>
        </p:spPr>
        <p:txBody>
          <a:bodyPr/>
          <a:lstStyle/>
          <a:p>
            <a:r>
              <a:rPr lang="en-US" dirty="0" smtClean="0"/>
              <a:t>The Battle of Shiloh</a:t>
            </a:r>
            <a:endParaRPr lang="en-US" dirty="0"/>
          </a:p>
        </p:txBody>
      </p:sp>
      <p:sp>
        <p:nvSpPr>
          <p:cNvPr id="3" name="Content Placeholder 2"/>
          <p:cNvSpPr>
            <a:spLocks noGrp="1"/>
          </p:cNvSpPr>
          <p:nvPr>
            <p:ph idx="1"/>
          </p:nvPr>
        </p:nvSpPr>
        <p:spPr>
          <a:xfrm>
            <a:off x="3886200" y="228600"/>
            <a:ext cx="4876800" cy="5995622"/>
          </a:xfrm>
        </p:spPr>
        <p:txBody>
          <a:bodyPr>
            <a:normAutofit fontScale="85000" lnSpcReduction="20000"/>
          </a:bodyPr>
          <a:lstStyle/>
          <a:p>
            <a:r>
              <a:rPr lang="en-US" dirty="0"/>
              <a:t>Fought in early April.  </a:t>
            </a:r>
            <a:r>
              <a:rPr lang="en-US" dirty="0" smtClean="0"/>
              <a:t>This </a:t>
            </a:r>
            <a:r>
              <a:rPr lang="en-US" dirty="0"/>
              <a:t>was a dirty, fistfight of a battle with men whirling at each other. </a:t>
            </a:r>
            <a:endParaRPr lang="en-US" dirty="0" smtClean="0"/>
          </a:p>
          <a:p>
            <a:r>
              <a:rPr lang="en-US" dirty="0" smtClean="0"/>
              <a:t>Confederates </a:t>
            </a:r>
            <a:r>
              <a:rPr lang="en-US" dirty="0"/>
              <a:t>poured out of the woods to attack the Union front near </a:t>
            </a:r>
            <a:r>
              <a:rPr lang="en-US" dirty="0">
                <a:solidFill>
                  <a:schemeClr val="tx1"/>
                </a:solidFill>
              </a:rPr>
              <a:t>Pittsburg Landing on the </a:t>
            </a:r>
            <a:r>
              <a:rPr lang="en-US" dirty="0">
                <a:solidFill>
                  <a:srgbClr val="0070C0"/>
                </a:solidFill>
              </a:rPr>
              <a:t>Tennessee River</a:t>
            </a:r>
            <a:r>
              <a:rPr lang="en-US" dirty="0"/>
              <a:t>. </a:t>
            </a:r>
            <a:endParaRPr lang="en-US" dirty="0" smtClean="0"/>
          </a:p>
          <a:p>
            <a:r>
              <a:rPr lang="en-US" dirty="0" smtClean="0"/>
              <a:t>Led </a:t>
            </a:r>
            <a:r>
              <a:rPr lang="en-US" dirty="0"/>
              <a:t>by General </a:t>
            </a:r>
            <a:r>
              <a:rPr lang="en-US" dirty="0">
                <a:solidFill>
                  <a:srgbClr val="FF0000"/>
                </a:solidFill>
              </a:rPr>
              <a:t>Sidney Johnston</a:t>
            </a:r>
            <a:r>
              <a:rPr lang="en-US" dirty="0"/>
              <a:t>, the rebels drove the Union, led by </a:t>
            </a:r>
            <a:r>
              <a:rPr lang="en-US" dirty="0">
                <a:solidFill>
                  <a:srgbClr val="0070C0"/>
                </a:solidFill>
              </a:rPr>
              <a:t>U.S. Grant</a:t>
            </a:r>
            <a:r>
              <a:rPr lang="en-US" dirty="0"/>
              <a:t>, back towards the river.  </a:t>
            </a:r>
            <a:endParaRPr lang="en-US" dirty="0" smtClean="0"/>
          </a:p>
          <a:p>
            <a:r>
              <a:rPr lang="en-US" dirty="0" smtClean="0"/>
              <a:t>The </a:t>
            </a:r>
            <a:r>
              <a:rPr lang="en-US" dirty="0"/>
              <a:t>fighting happened over a 3-mile front.  The worst was in the middle, known as the “</a:t>
            </a:r>
            <a:r>
              <a:rPr lang="en-US" dirty="0">
                <a:solidFill>
                  <a:srgbClr val="FF0000"/>
                </a:solidFill>
              </a:rPr>
              <a:t>Hornet’s Nest</a:t>
            </a:r>
            <a:r>
              <a:rPr lang="en-US" dirty="0"/>
              <a:t>.” The rebels had the Union backed up to the Tennessee river. </a:t>
            </a:r>
            <a:endParaRPr lang="en-US" dirty="0" smtClean="0"/>
          </a:p>
          <a:p>
            <a:r>
              <a:rPr lang="en-US" dirty="0" smtClean="0"/>
              <a:t>Grant </a:t>
            </a:r>
            <a:r>
              <a:rPr lang="en-US" dirty="0"/>
              <a:t>called to “Maintain the position at all costs</a:t>
            </a:r>
            <a:r>
              <a:rPr lang="en-US" dirty="0" smtClean="0"/>
              <a:t>!” The </a:t>
            </a:r>
            <a:r>
              <a:rPr lang="en-US" dirty="0"/>
              <a:t>rebels led multiple charges but were unable to overtake them.  </a:t>
            </a:r>
            <a:endParaRPr lang="en-US" dirty="0" smtClean="0"/>
          </a:p>
          <a:p>
            <a:r>
              <a:rPr lang="en-US" dirty="0" smtClean="0">
                <a:solidFill>
                  <a:srgbClr val="FF0000"/>
                </a:solidFill>
              </a:rPr>
              <a:t>Johnston </a:t>
            </a:r>
            <a:r>
              <a:rPr lang="en-US" dirty="0">
                <a:solidFill>
                  <a:srgbClr val="FF0000"/>
                </a:solidFill>
              </a:rPr>
              <a:t>is mortally wounded at the end of the day </a:t>
            </a:r>
            <a:endParaRPr lang="en-US" dirty="0" smtClean="0">
              <a:solidFill>
                <a:srgbClr val="FF0000"/>
              </a:solidFill>
            </a:endParaRPr>
          </a:p>
          <a:p>
            <a:pPr lvl="1"/>
            <a:r>
              <a:rPr lang="en-US" dirty="0" smtClean="0"/>
              <a:t>stalls </a:t>
            </a:r>
            <a:r>
              <a:rPr lang="en-US" dirty="0"/>
              <a:t>the rebel efforts.  </a:t>
            </a:r>
            <a:endParaRPr lang="en-US" dirty="0" smtClean="0"/>
          </a:p>
          <a:p>
            <a:r>
              <a:rPr lang="en-US" dirty="0" smtClean="0"/>
              <a:t>That </a:t>
            </a:r>
            <a:r>
              <a:rPr lang="en-US" dirty="0"/>
              <a:t>night dying soldiers screamed in agony as the rain fell. </a:t>
            </a:r>
            <a:endParaRPr lang="en-US" dirty="0" smtClean="0"/>
          </a:p>
          <a:p>
            <a:pPr lvl="1"/>
            <a:r>
              <a:rPr lang="en-US" dirty="0" smtClean="0"/>
              <a:t>Grant’s perseverance- “Lick ‘</a:t>
            </a:r>
            <a:r>
              <a:rPr lang="en-US" dirty="0" err="1" smtClean="0"/>
              <a:t>em</a:t>
            </a:r>
            <a:r>
              <a:rPr lang="en-US" dirty="0" smtClean="0"/>
              <a:t> tomorrow.”</a:t>
            </a:r>
            <a:endParaRPr lang="en-US" dirty="0"/>
          </a:p>
          <a:p>
            <a:endParaRPr lang="en-US" dirty="0"/>
          </a:p>
        </p:txBody>
      </p:sp>
      <p:pic>
        <p:nvPicPr>
          <p:cNvPr id="3074"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92" y="1219200"/>
            <a:ext cx="3886200" cy="287866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gr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9367" y="4168438"/>
            <a:ext cx="2435225" cy="199245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General Sidney Johnst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51" y="4133519"/>
            <a:ext cx="1623849" cy="205904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48A5C28-A9AF-48F7-A492-117CD84F551A}"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2197091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Shiloh Results</a:t>
            </a:r>
            <a:endParaRPr lang="en-US" dirty="0"/>
          </a:p>
        </p:txBody>
      </p:sp>
      <p:sp>
        <p:nvSpPr>
          <p:cNvPr id="3" name="Content Placeholder 2"/>
          <p:cNvSpPr>
            <a:spLocks noGrp="1"/>
          </p:cNvSpPr>
          <p:nvPr>
            <p:ph idx="1"/>
          </p:nvPr>
        </p:nvSpPr>
        <p:spPr/>
        <p:txBody>
          <a:bodyPr>
            <a:normAutofit lnSpcReduction="10000"/>
          </a:bodyPr>
          <a:lstStyle/>
          <a:p>
            <a:r>
              <a:rPr lang="en-US" dirty="0" smtClean="0"/>
              <a:t>Before dawn, Grant </a:t>
            </a:r>
            <a:r>
              <a:rPr lang="en-US" dirty="0"/>
              <a:t>receives reinforcements </a:t>
            </a:r>
            <a:endParaRPr lang="en-US" dirty="0" smtClean="0"/>
          </a:p>
          <a:p>
            <a:pPr lvl="1"/>
            <a:r>
              <a:rPr lang="en-US" dirty="0" smtClean="0"/>
              <a:t>Outnumbers </a:t>
            </a:r>
            <a:r>
              <a:rPr lang="en-US" dirty="0"/>
              <a:t>the rebels </a:t>
            </a:r>
            <a:r>
              <a:rPr lang="en-US" dirty="0">
                <a:solidFill>
                  <a:srgbClr val="FF0000"/>
                </a:solidFill>
              </a:rPr>
              <a:t>54,000 to 30,000 </a:t>
            </a:r>
            <a:r>
              <a:rPr lang="en-US" dirty="0"/>
              <a:t>by the morning. </a:t>
            </a:r>
            <a:endParaRPr lang="en-US" dirty="0" smtClean="0"/>
          </a:p>
          <a:p>
            <a:r>
              <a:rPr lang="en-US" dirty="0" smtClean="0"/>
              <a:t>Grant </a:t>
            </a:r>
            <a:r>
              <a:rPr lang="en-US" dirty="0"/>
              <a:t>leads a counteroffensive, overpowering the Confederate forces and driving them from the field. </a:t>
            </a:r>
            <a:endParaRPr lang="en-US" dirty="0" smtClean="0"/>
          </a:p>
          <a:p>
            <a:r>
              <a:rPr lang="en-US" dirty="0" smtClean="0">
                <a:solidFill>
                  <a:srgbClr val="FF0000"/>
                </a:solidFill>
              </a:rPr>
              <a:t>Nathan </a:t>
            </a:r>
            <a:r>
              <a:rPr lang="en-US" dirty="0">
                <a:solidFill>
                  <a:srgbClr val="FF0000"/>
                </a:solidFill>
              </a:rPr>
              <a:t>Bedford Forrest </a:t>
            </a:r>
            <a:r>
              <a:rPr lang="en-US" dirty="0"/>
              <a:t>leads one last Calvary charge and his fighting becomes legendary. </a:t>
            </a:r>
          </a:p>
          <a:p>
            <a:r>
              <a:rPr lang="en-US" dirty="0"/>
              <a:t>Results: </a:t>
            </a:r>
            <a:r>
              <a:rPr lang="en-US" dirty="0" smtClean="0"/>
              <a:t>2,477 </a:t>
            </a:r>
            <a:r>
              <a:rPr lang="en-US" dirty="0"/>
              <a:t>killed, </a:t>
            </a:r>
            <a:r>
              <a:rPr lang="en-US" dirty="0">
                <a:solidFill>
                  <a:srgbClr val="FF0000"/>
                </a:solidFill>
              </a:rPr>
              <a:t>23,000 +</a:t>
            </a:r>
            <a:r>
              <a:rPr lang="en-US" dirty="0"/>
              <a:t> casualties </a:t>
            </a:r>
          </a:p>
          <a:p>
            <a:pPr lvl="1"/>
            <a:r>
              <a:rPr lang="en-US" dirty="0" smtClean="0"/>
              <a:t>Bloodiest </a:t>
            </a:r>
            <a:r>
              <a:rPr lang="en-US" dirty="0"/>
              <a:t>battle in American history to that point. </a:t>
            </a:r>
            <a:endParaRPr lang="en-US" dirty="0" smtClean="0"/>
          </a:p>
          <a:p>
            <a:pPr lvl="1"/>
            <a:r>
              <a:rPr lang="en-US" dirty="0" smtClean="0"/>
              <a:t>More </a:t>
            </a:r>
            <a:r>
              <a:rPr lang="en-US" dirty="0"/>
              <a:t>than all casualties from all the previous wars </a:t>
            </a:r>
            <a:r>
              <a:rPr lang="en-US" dirty="0" smtClean="0"/>
              <a:t>combined</a:t>
            </a:r>
            <a:endParaRPr lang="en-US" dirty="0"/>
          </a:p>
        </p:txBody>
      </p:sp>
      <p:pic>
        <p:nvPicPr>
          <p:cNvPr id="4100" name="Picture 4" descr="Image result for nathan bedford forr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792" y="1828800"/>
            <a:ext cx="2286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48A5C28-A9AF-48F7-A492-117CD84F551A}"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4256670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Arts of Death</a:t>
            </a:r>
            <a:endParaRPr lang="en-US" dirty="0"/>
          </a:p>
        </p:txBody>
      </p:sp>
      <p:sp>
        <p:nvSpPr>
          <p:cNvPr id="3" name="Content Placeholder 2"/>
          <p:cNvSpPr>
            <a:spLocks noGrp="1"/>
          </p:cNvSpPr>
          <p:nvPr>
            <p:ph idx="1"/>
          </p:nvPr>
        </p:nvSpPr>
        <p:spPr/>
        <p:txBody>
          <a:bodyPr/>
          <a:lstStyle/>
          <a:p>
            <a:r>
              <a:rPr lang="en-US" dirty="0" smtClean="0"/>
              <a:t>The </a:t>
            </a:r>
            <a:r>
              <a:rPr lang="en-US" dirty="0"/>
              <a:t>armies fighting in the Civil War were the best equip in history.  </a:t>
            </a:r>
            <a:endParaRPr lang="en-US" dirty="0" smtClean="0"/>
          </a:p>
          <a:p>
            <a:pPr lvl="1"/>
            <a:r>
              <a:rPr lang="en-US" dirty="0" smtClean="0"/>
              <a:t>It </a:t>
            </a:r>
            <a:r>
              <a:rPr lang="en-US" dirty="0"/>
              <a:t>is also the reason that casualties were so </a:t>
            </a:r>
            <a:r>
              <a:rPr lang="en-US" dirty="0" smtClean="0"/>
              <a:t>high--</a:t>
            </a:r>
          </a:p>
          <a:p>
            <a:pPr lvl="1"/>
            <a:r>
              <a:rPr lang="en-US" dirty="0" smtClean="0"/>
              <a:t>the </a:t>
            </a:r>
            <a:r>
              <a:rPr lang="en-US" dirty="0"/>
              <a:t>technology was ahead of the war tactics. </a:t>
            </a:r>
            <a:endParaRPr lang="en-US" dirty="0" smtClean="0"/>
          </a:p>
          <a:p>
            <a:r>
              <a:rPr lang="en-US" dirty="0" smtClean="0"/>
              <a:t>Along </a:t>
            </a:r>
            <a:r>
              <a:rPr lang="en-US" dirty="0"/>
              <a:t>with technology of warfare, many new inventions helped us understand war better. </a:t>
            </a:r>
          </a:p>
          <a:p>
            <a:endParaRPr lang="en-US" dirty="0"/>
          </a:p>
        </p:txBody>
      </p:sp>
      <p:pic>
        <p:nvPicPr>
          <p:cNvPr id="1032" name="Picture 8" descr="Image result for repeating rifle of civil w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14" y="1676400"/>
            <a:ext cx="3315816" cy="2438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68062" y="3886200"/>
            <a:ext cx="3313188" cy="2208792"/>
          </a:xfrm>
          <a:prstGeom prst="rect">
            <a:avLst/>
          </a:prstGeom>
        </p:spPr>
      </p:pic>
      <p:pic>
        <p:nvPicPr>
          <p:cNvPr id="1034" name="Picture 10" descr="Image result for mathew brady civil w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6930" y="4285826"/>
            <a:ext cx="1708573" cy="24526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medicine during the civil w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1183" y="4285826"/>
            <a:ext cx="3429000" cy="244792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48A5C28-A9AF-48F7-A492-117CD84F551A}"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263300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69066"/>
            <a:ext cx="3505200" cy="4952492"/>
          </a:xfrm>
        </p:spPr>
        <p:txBody>
          <a:bodyPr/>
          <a:lstStyle/>
          <a:p>
            <a:r>
              <a:rPr lang="en-US" dirty="0" smtClean="0"/>
              <a:t>1862</a:t>
            </a:r>
            <a:br>
              <a:rPr lang="en-US" dirty="0" smtClean="0"/>
            </a:br>
            <a:r>
              <a:rPr lang="en-US" dirty="0" smtClean="0"/>
              <a:t>The Civil War: Year 2.</a:t>
            </a:r>
            <a:endParaRPr lang="en-US" dirty="0"/>
          </a:p>
        </p:txBody>
      </p:sp>
      <p:sp>
        <p:nvSpPr>
          <p:cNvPr id="3" name="Content Placeholder 2"/>
          <p:cNvSpPr>
            <a:spLocks noGrp="1"/>
          </p:cNvSpPr>
          <p:nvPr>
            <p:ph idx="1"/>
          </p:nvPr>
        </p:nvSpPr>
        <p:spPr/>
        <p:txBody>
          <a:bodyPr/>
          <a:lstStyle/>
          <a:p>
            <a:r>
              <a:rPr lang="en-US" dirty="0"/>
              <a:t>As war enters into its second year, the confederacy, though victorious in battle, is struggling </a:t>
            </a:r>
            <a:r>
              <a:rPr lang="en-US" dirty="0">
                <a:solidFill>
                  <a:srgbClr val="FF0000"/>
                </a:solidFill>
              </a:rPr>
              <a:t>to feed and protect its citizens</a:t>
            </a:r>
            <a:r>
              <a:rPr lang="en-US" dirty="0"/>
              <a:t>.  </a:t>
            </a:r>
          </a:p>
          <a:p>
            <a:r>
              <a:rPr lang="en-US" dirty="0" smtClean="0"/>
              <a:t>Hoping </a:t>
            </a:r>
            <a:r>
              <a:rPr lang="en-US" dirty="0"/>
              <a:t>European’s reliance on </a:t>
            </a:r>
            <a:r>
              <a:rPr lang="en-US" dirty="0">
                <a:solidFill>
                  <a:srgbClr val="FF0000"/>
                </a:solidFill>
              </a:rPr>
              <a:t>cotton</a:t>
            </a:r>
            <a:r>
              <a:rPr lang="en-US" dirty="0"/>
              <a:t> </a:t>
            </a:r>
            <a:r>
              <a:rPr lang="en-US" dirty="0" smtClean="0"/>
              <a:t>will </a:t>
            </a:r>
            <a:r>
              <a:rPr lang="en-US" dirty="0"/>
              <a:t>get them to enter into the war on the side of the </a:t>
            </a:r>
            <a:r>
              <a:rPr lang="en-US" dirty="0" smtClean="0"/>
              <a:t>south</a:t>
            </a:r>
            <a:r>
              <a:rPr lang="en-US" dirty="0"/>
              <a:t>,</a:t>
            </a:r>
            <a:endParaRPr lang="en-US" dirty="0" smtClean="0"/>
          </a:p>
          <a:p>
            <a:pPr lvl="1"/>
            <a:r>
              <a:rPr lang="en-US" dirty="0" smtClean="0">
                <a:solidFill>
                  <a:schemeClr val="tx1"/>
                </a:solidFill>
              </a:rPr>
              <a:t>They </a:t>
            </a:r>
            <a:r>
              <a:rPr lang="en-US" dirty="0" smtClean="0">
                <a:solidFill>
                  <a:srgbClr val="FF0000"/>
                </a:solidFill>
              </a:rPr>
              <a:t>burn</a:t>
            </a:r>
            <a:r>
              <a:rPr lang="en-US" dirty="0" smtClean="0">
                <a:solidFill>
                  <a:schemeClr val="tx1"/>
                </a:solidFill>
              </a:rPr>
              <a:t> their cotton </a:t>
            </a:r>
            <a:endParaRPr lang="en-US" dirty="0">
              <a:solidFill>
                <a:schemeClr val="tx1"/>
              </a:solidFill>
            </a:endParaRPr>
          </a:p>
          <a:p>
            <a:r>
              <a:rPr lang="en-US" dirty="0"/>
              <a:t>In the north, Lincoln faces pressure to </a:t>
            </a:r>
            <a:r>
              <a:rPr lang="en-US" dirty="0">
                <a:solidFill>
                  <a:srgbClr val="FF0000"/>
                </a:solidFill>
              </a:rPr>
              <a:t>free the slaves</a:t>
            </a:r>
            <a:r>
              <a:rPr lang="en-US" dirty="0"/>
              <a:t>. He </a:t>
            </a:r>
            <a:r>
              <a:rPr lang="en-US" dirty="0" smtClean="0"/>
              <a:t>writes </a:t>
            </a:r>
            <a:r>
              <a:rPr lang="en-US" dirty="0"/>
              <a:t>the Emancipation Proclamation but must wait for </a:t>
            </a:r>
            <a:r>
              <a:rPr lang="en-US" dirty="0">
                <a:solidFill>
                  <a:srgbClr val="FF0000"/>
                </a:solidFill>
              </a:rPr>
              <a:t>a Union </a:t>
            </a:r>
            <a:r>
              <a:rPr lang="en-US" dirty="0" smtClean="0">
                <a:solidFill>
                  <a:srgbClr val="FF0000"/>
                </a:solidFill>
              </a:rPr>
              <a:t>victory </a:t>
            </a:r>
            <a:r>
              <a:rPr lang="en-US" dirty="0" smtClean="0">
                <a:solidFill>
                  <a:schemeClr val="tx1"/>
                </a:solidFill>
              </a:rPr>
              <a:t>to deliver it</a:t>
            </a:r>
            <a:r>
              <a:rPr lang="en-US" dirty="0" smtClean="0"/>
              <a:t>. </a:t>
            </a:r>
            <a:endParaRPr lang="en-US" dirty="0"/>
          </a:p>
          <a:p>
            <a:endParaRPr lang="en-US" dirty="0"/>
          </a:p>
        </p:txBody>
      </p:sp>
      <p:pic>
        <p:nvPicPr>
          <p:cNvPr id="2050" name="Picture 2" descr="Image result for civil war cot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500071"/>
            <a:ext cx="3352800" cy="272415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48A5C28-A9AF-48F7-A492-117CD84F551A}"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3102573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59678"/>
            <a:ext cx="3294530" cy="4952492"/>
          </a:xfrm>
        </p:spPr>
        <p:txBody>
          <a:bodyPr/>
          <a:lstStyle/>
          <a:p>
            <a:r>
              <a:rPr lang="en-US" dirty="0" smtClean="0"/>
              <a:t>Robert E. Lee V. McClellan</a:t>
            </a:r>
            <a:endParaRPr lang="en-US" dirty="0"/>
          </a:p>
        </p:txBody>
      </p:sp>
      <p:sp>
        <p:nvSpPr>
          <p:cNvPr id="3" name="Content Placeholder 2"/>
          <p:cNvSpPr>
            <a:spLocks noGrp="1"/>
          </p:cNvSpPr>
          <p:nvPr>
            <p:ph idx="1"/>
          </p:nvPr>
        </p:nvSpPr>
        <p:spPr/>
        <p:txBody>
          <a:bodyPr/>
          <a:lstStyle/>
          <a:p>
            <a:r>
              <a:rPr lang="en-US" dirty="0"/>
              <a:t>Rebel General Johnston is killed in action, elevating Robert E. Lee to overall commander of the Rebels.  </a:t>
            </a:r>
          </a:p>
          <a:p>
            <a:r>
              <a:rPr lang="en-US" dirty="0" smtClean="0"/>
              <a:t>Lee </a:t>
            </a:r>
            <a:r>
              <a:rPr lang="en-US" dirty="0"/>
              <a:t>surprises McClellan at Mechanicsville, </a:t>
            </a:r>
            <a:r>
              <a:rPr lang="en-US" dirty="0">
                <a:solidFill>
                  <a:srgbClr val="FF0000"/>
                </a:solidFill>
              </a:rPr>
              <a:t>dividing his force </a:t>
            </a:r>
            <a:r>
              <a:rPr lang="en-US" dirty="0"/>
              <a:t>to </a:t>
            </a:r>
            <a:r>
              <a:rPr lang="en-US" dirty="0" smtClean="0"/>
              <a:t>engage </a:t>
            </a:r>
            <a:r>
              <a:rPr lang="en-US" dirty="0"/>
              <a:t>the </a:t>
            </a:r>
            <a:r>
              <a:rPr lang="en-US" dirty="0" smtClean="0"/>
              <a:t>Union, meanwhile protecting </a:t>
            </a:r>
            <a:r>
              <a:rPr lang="en-US" dirty="0"/>
              <a:t>Richmond. </a:t>
            </a:r>
          </a:p>
          <a:p>
            <a:r>
              <a:rPr lang="en-US" dirty="0" smtClean="0"/>
              <a:t>Battle </a:t>
            </a:r>
            <a:r>
              <a:rPr lang="en-US" dirty="0"/>
              <a:t>lasts </a:t>
            </a:r>
            <a:r>
              <a:rPr lang="en-US" dirty="0">
                <a:solidFill>
                  <a:srgbClr val="FF0000"/>
                </a:solidFill>
              </a:rPr>
              <a:t>7</a:t>
            </a:r>
            <a:r>
              <a:rPr lang="en-US" dirty="0"/>
              <a:t> days.  </a:t>
            </a:r>
            <a:endParaRPr lang="en-US" dirty="0" smtClean="0"/>
          </a:p>
          <a:p>
            <a:pPr lvl="1"/>
            <a:r>
              <a:rPr lang="en-US" dirty="0" smtClean="0"/>
              <a:t>All </a:t>
            </a:r>
            <a:r>
              <a:rPr lang="en-US" dirty="0"/>
              <a:t>but one were </a:t>
            </a:r>
            <a:r>
              <a:rPr lang="en-US" dirty="0">
                <a:solidFill>
                  <a:srgbClr val="FF0000"/>
                </a:solidFill>
              </a:rPr>
              <a:t>Union victories</a:t>
            </a:r>
            <a:r>
              <a:rPr lang="en-US" dirty="0"/>
              <a:t>.  </a:t>
            </a:r>
          </a:p>
          <a:p>
            <a:r>
              <a:rPr lang="en-US" dirty="0"/>
              <a:t>Lee loses </a:t>
            </a:r>
            <a:r>
              <a:rPr lang="en-US" dirty="0">
                <a:solidFill>
                  <a:srgbClr val="FF0000"/>
                </a:solidFill>
              </a:rPr>
              <a:t>20</a:t>
            </a:r>
            <a:r>
              <a:rPr lang="en-US" dirty="0"/>
              <a:t> thousand men but unnerves McClellan who retreats, abandoning his aim on Richmond. </a:t>
            </a:r>
            <a:endParaRPr lang="en-US" dirty="0" smtClean="0"/>
          </a:p>
          <a:p>
            <a:r>
              <a:rPr lang="en-US" dirty="0" smtClean="0"/>
              <a:t>Lee’s strength</a:t>
            </a:r>
          </a:p>
          <a:p>
            <a:pPr lvl="1"/>
            <a:r>
              <a:rPr lang="en-US" dirty="0" smtClean="0">
                <a:solidFill>
                  <a:srgbClr val="FF0000"/>
                </a:solidFill>
              </a:rPr>
              <a:t>read</a:t>
            </a:r>
            <a:r>
              <a:rPr lang="en-US" dirty="0" smtClean="0"/>
              <a:t> opposing general’s mind</a:t>
            </a:r>
            <a:endParaRPr lang="en-US" dirty="0"/>
          </a:p>
          <a:p>
            <a:endParaRPr lang="en-US" dirty="0"/>
          </a:p>
        </p:txBody>
      </p:sp>
      <p:pic>
        <p:nvPicPr>
          <p:cNvPr id="3076" name="Picture 4"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83" y="2286000"/>
            <a:ext cx="3469882" cy="337857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48A5C28-A9AF-48F7-A492-117CD84F551A}"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3932381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Bull Run</a:t>
            </a:r>
            <a:endParaRPr lang="en-US" dirty="0"/>
          </a:p>
        </p:txBody>
      </p:sp>
      <p:sp>
        <p:nvSpPr>
          <p:cNvPr id="3" name="Content Placeholder 2"/>
          <p:cNvSpPr>
            <a:spLocks noGrp="1"/>
          </p:cNvSpPr>
          <p:nvPr>
            <p:ph idx="1"/>
          </p:nvPr>
        </p:nvSpPr>
        <p:spPr/>
        <p:txBody>
          <a:bodyPr>
            <a:normAutofit/>
          </a:bodyPr>
          <a:lstStyle/>
          <a:p>
            <a:r>
              <a:rPr lang="en-US" dirty="0" smtClean="0"/>
              <a:t>Lincoln Frustrated </a:t>
            </a:r>
            <a:r>
              <a:rPr lang="en-US" dirty="0"/>
              <a:t>with </a:t>
            </a:r>
            <a:r>
              <a:rPr lang="en-US" dirty="0" smtClean="0"/>
              <a:t>McClellan removes him</a:t>
            </a:r>
          </a:p>
          <a:p>
            <a:pPr lvl="1"/>
            <a:r>
              <a:rPr lang="en-US" dirty="0" smtClean="0"/>
              <a:t>Puts General </a:t>
            </a:r>
            <a:r>
              <a:rPr lang="en-US" dirty="0">
                <a:solidFill>
                  <a:srgbClr val="FF0000"/>
                </a:solidFill>
              </a:rPr>
              <a:t>Pope</a:t>
            </a:r>
            <a:r>
              <a:rPr lang="en-US" dirty="0"/>
              <a:t> in command.  </a:t>
            </a:r>
            <a:endParaRPr lang="en-US" dirty="0" smtClean="0"/>
          </a:p>
          <a:p>
            <a:r>
              <a:rPr lang="en-US" dirty="0" smtClean="0"/>
              <a:t>Pope </a:t>
            </a:r>
            <a:r>
              <a:rPr lang="en-US" dirty="0"/>
              <a:t>charges back into Virginia, setting the stage for the second Manassas/Bull Run.   </a:t>
            </a:r>
            <a:endParaRPr lang="en-US" dirty="0" smtClean="0"/>
          </a:p>
          <a:p>
            <a:pPr lvl="1"/>
            <a:r>
              <a:rPr lang="en-US" dirty="0"/>
              <a:t>A</a:t>
            </a:r>
            <a:r>
              <a:rPr lang="en-US" dirty="0" smtClean="0"/>
              <a:t>nother Union </a:t>
            </a:r>
            <a:r>
              <a:rPr lang="en-US" dirty="0"/>
              <a:t>disaster.  </a:t>
            </a:r>
            <a:endParaRPr lang="en-US" dirty="0" smtClean="0"/>
          </a:p>
          <a:p>
            <a:pPr lvl="1"/>
            <a:r>
              <a:rPr lang="en-US" dirty="0" smtClean="0"/>
              <a:t>The </a:t>
            </a:r>
            <a:r>
              <a:rPr lang="en-US" dirty="0"/>
              <a:t>union lose </a:t>
            </a:r>
            <a:r>
              <a:rPr lang="en-US" dirty="0">
                <a:solidFill>
                  <a:srgbClr val="FF0000"/>
                </a:solidFill>
              </a:rPr>
              <a:t>25</a:t>
            </a:r>
            <a:r>
              <a:rPr lang="en-US" dirty="0"/>
              <a:t> thousand men, 5 times the first battle.  </a:t>
            </a:r>
            <a:endParaRPr lang="en-US" dirty="0" smtClean="0"/>
          </a:p>
          <a:p>
            <a:r>
              <a:rPr lang="en-US" dirty="0" smtClean="0"/>
              <a:t>Lincoln </a:t>
            </a:r>
            <a:r>
              <a:rPr lang="en-US" dirty="0"/>
              <a:t>removes Pope and puts McClellan back in command.  </a:t>
            </a:r>
            <a:endParaRPr lang="en-US" dirty="0" smtClean="0"/>
          </a:p>
          <a:p>
            <a:pPr lvl="1"/>
            <a:r>
              <a:rPr lang="en-US" dirty="0" smtClean="0"/>
              <a:t>“</a:t>
            </a:r>
            <a:r>
              <a:rPr lang="en-US" dirty="0">
                <a:solidFill>
                  <a:srgbClr val="FF0000"/>
                </a:solidFill>
              </a:rPr>
              <a:t>We must use the tools we have at hand</a:t>
            </a:r>
            <a:r>
              <a:rPr lang="en-US" dirty="0"/>
              <a:t>.”</a:t>
            </a:r>
          </a:p>
          <a:p>
            <a:endParaRPr lang="en-US" dirty="0"/>
          </a:p>
        </p:txBody>
      </p:sp>
      <p:pic>
        <p:nvPicPr>
          <p:cNvPr id="4098" name="Picture 2" descr="Image result for general p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66030"/>
            <a:ext cx="1967473" cy="249398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general McClel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708696"/>
            <a:ext cx="4019550" cy="240982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48A5C28-A9AF-48F7-A492-117CD84F551A}"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3716530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3886200" y="569066"/>
            <a:ext cx="4724400" cy="5655156"/>
          </a:xfrm>
        </p:spPr>
        <p:txBody>
          <a:bodyPr/>
          <a:lstStyle/>
          <a:p>
            <a:r>
              <a:rPr lang="en-US" dirty="0">
                <a:solidFill>
                  <a:srgbClr val="FF0000"/>
                </a:solidFill>
              </a:rPr>
              <a:t>Britain</a:t>
            </a:r>
            <a:r>
              <a:rPr lang="en-US" dirty="0"/>
              <a:t> is ready to step in to recognize the Confederacy and stop the war.  </a:t>
            </a:r>
          </a:p>
          <a:p>
            <a:pPr lvl="1"/>
            <a:r>
              <a:rPr lang="en-US" dirty="0"/>
              <a:t>One more confederate victory would seal the fate.  </a:t>
            </a:r>
          </a:p>
          <a:p>
            <a:r>
              <a:rPr lang="en-US" dirty="0"/>
              <a:t>Lee Understands this and takes his army into the North.  </a:t>
            </a:r>
            <a:endParaRPr lang="en-US" dirty="0" smtClean="0"/>
          </a:p>
          <a:p>
            <a:r>
              <a:rPr lang="en-US" dirty="0" smtClean="0"/>
              <a:t>He </a:t>
            </a:r>
            <a:r>
              <a:rPr lang="en-US" dirty="0"/>
              <a:t>marches into </a:t>
            </a:r>
            <a:r>
              <a:rPr lang="en-US" dirty="0">
                <a:solidFill>
                  <a:srgbClr val="FF0000"/>
                </a:solidFill>
              </a:rPr>
              <a:t>Harrisburg, Pennsylvania</a:t>
            </a:r>
            <a:r>
              <a:rPr lang="en-US" dirty="0"/>
              <a:t>.  </a:t>
            </a:r>
            <a:endParaRPr lang="en-US" dirty="0" smtClean="0"/>
          </a:p>
          <a:p>
            <a:r>
              <a:rPr lang="en-US" dirty="0" smtClean="0"/>
              <a:t>Meanwhile, a </a:t>
            </a:r>
            <a:r>
              <a:rPr lang="en-US" dirty="0"/>
              <a:t>union soldier finds Lee’s battle plans wrapped around </a:t>
            </a:r>
            <a:r>
              <a:rPr lang="en-US" dirty="0">
                <a:solidFill>
                  <a:srgbClr val="FF0000"/>
                </a:solidFill>
              </a:rPr>
              <a:t>cigars</a:t>
            </a:r>
            <a:r>
              <a:rPr lang="en-US" dirty="0"/>
              <a:t>.  </a:t>
            </a:r>
            <a:endParaRPr lang="en-US" dirty="0" smtClean="0"/>
          </a:p>
          <a:p>
            <a:r>
              <a:rPr lang="en-US" dirty="0" smtClean="0"/>
              <a:t>McClellan </a:t>
            </a:r>
            <a:r>
              <a:rPr lang="en-US" dirty="0"/>
              <a:t>now has the key to defeat Lee… </a:t>
            </a:r>
            <a:endParaRPr lang="en-US" dirty="0" smtClean="0"/>
          </a:p>
          <a:p>
            <a:pPr lvl="1"/>
            <a:r>
              <a:rPr lang="en-US" dirty="0" smtClean="0">
                <a:solidFill>
                  <a:srgbClr val="FF0000"/>
                </a:solidFill>
              </a:rPr>
              <a:t>He does nothing</a:t>
            </a:r>
            <a:r>
              <a:rPr lang="en-US" dirty="0" smtClean="0"/>
              <a:t>...for 18 crucial hours!  </a:t>
            </a:r>
            <a:endParaRPr lang="en-US" dirty="0"/>
          </a:p>
          <a:p>
            <a:endParaRPr lang="en-US" dirty="0"/>
          </a:p>
          <a:p>
            <a:endParaRPr lang="en-US" dirty="0"/>
          </a:p>
        </p:txBody>
      </p:sp>
      <p:pic>
        <p:nvPicPr>
          <p:cNvPr id="5122" name="Picture 2" descr="Image result for cigar wrapped battle pl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821" y="3505200"/>
            <a:ext cx="2587625" cy="248977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great brita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966941" y="639707"/>
            <a:ext cx="2121386" cy="339248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48A5C28-A9AF-48F7-A492-117CD84F551A}"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538547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16684" y="1143294"/>
            <a:ext cx="7412915" cy="4268965"/>
          </a:xfrm>
        </p:spPr>
        <p:txBody>
          <a:bodyPr/>
          <a:lstStyle/>
          <a:p>
            <a:pPr algn="ctr"/>
            <a:r>
              <a:rPr lang="en-US" sz="5400" dirty="0"/>
              <a:t>Ken Burn’s </a:t>
            </a:r>
            <a:r>
              <a:rPr lang="en-US" dirty="0"/>
              <a:t/>
            </a:r>
            <a:br>
              <a:rPr lang="en-US" dirty="0"/>
            </a:br>
            <a:r>
              <a:rPr lang="en-US" dirty="0"/>
              <a:t/>
            </a:r>
            <a:br>
              <a:rPr lang="en-US" dirty="0"/>
            </a:br>
            <a:r>
              <a:rPr lang="en-US" sz="8800" dirty="0">
                <a:solidFill>
                  <a:srgbClr val="FF0000"/>
                </a:solidFill>
              </a:rPr>
              <a:t>Civil</a:t>
            </a:r>
            <a:r>
              <a:rPr lang="en-US" sz="8800" dirty="0"/>
              <a:t> </a:t>
            </a:r>
            <a:r>
              <a:rPr lang="en-US" sz="8800" dirty="0">
                <a:solidFill>
                  <a:srgbClr val="0070C0"/>
                </a:solidFill>
              </a:rPr>
              <a:t>War</a:t>
            </a:r>
            <a:endParaRPr lang="en-US" dirty="0"/>
          </a:p>
        </p:txBody>
      </p:sp>
      <p:sp>
        <p:nvSpPr>
          <p:cNvPr id="5" name="Subtitle 4"/>
          <p:cNvSpPr>
            <a:spLocks noGrp="1"/>
          </p:cNvSpPr>
          <p:nvPr>
            <p:ph type="subTitle" idx="1"/>
          </p:nvPr>
        </p:nvSpPr>
        <p:spPr/>
        <p:txBody>
          <a:bodyPr>
            <a:normAutofit/>
          </a:bodyPr>
          <a:lstStyle/>
          <a:p>
            <a:r>
              <a:rPr lang="en-US" i="0" dirty="0" smtClean="0"/>
              <a:t>Disc 2 Episode 3: Antietam (44:52-1:02:20)(17:00)</a:t>
            </a:r>
            <a:endParaRPr lang="en-US" dirty="0"/>
          </a:p>
          <a:p>
            <a:endParaRPr lang="en-US" dirty="0"/>
          </a:p>
          <a:p>
            <a:endParaRPr lang="en-US" dirty="0"/>
          </a:p>
        </p:txBody>
      </p:sp>
      <p:sp>
        <p:nvSpPr>
          <p:cNvPr id="2" name="Slide Number Placeholder 1"/>
          <p:cNvSpPr>
            <a:spLocks noGrp="1"/>
          </p:cNvSpPr>
          <p:nvPr>
            <p:ph type="sldNum" sz="quarter" idx="12"/>
          </p:nvPr>
        </p:nvSpPr>
        <p:spPr/>
        <p:txBody>
          <a:bodyPr/>
          <a:lstStyle/>
          <a:p>
            <a:fld id="{248A5C28-A9AF-48F7-A492-117CD84F551A}"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201425137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59678"/>
            <a:ext cx="3352800" cy="4952492"/>
          </a:xfrm>
        </p:spPr>
        <p:txBody>
          <a:bodyPr/>
          <a:lstStyle/>
          <a:p>
            <a:r>
              <a:rPr lang="en-US" dirty="0" smtClean="0"/>
              <a:t>Emancipation Proclamation</a:t>
            </a:r>
            <a:br>
              <a:rPr lang="en-US" dirty="0" smtClean="0"/>
            </a:br>
            <a:r>
              <a:rPr lang="en-US" dirty="0" smtClean="0"/>
              <a:t>Results</a:t>
            </a:r>
            <a:endParaRPr lang="en-US" dirty="0"/>
          </a:p>
        </p:txBody>
      </p:sp>
      <p:sp>
        <p:nvSpPr>
          <p:cNvPr id="3" name="Content Placeholder 2"/>
          <p:cNvSpPr>
            <a:spLocks noGrp="1"/>
          </p:cNvSpPr>
          <p:nvPr>
            <p:ph idx="1"/>
          </p:nvPr>
        </p:nvSpPr>
        <p:spPr/>
        <p:txBody>
          <a:bodyPr/>
          <a:lstStyle/>
          <a:p>
            <a:r>
              <a:rPr lang="en-US" dirty="0"/>
              <a:t>Lincoln Issues E.P.  Which gives a new cause </a:t>
            </a:r>
            <a:r>
              <a:rPr lang="en-US" dirty="0">
                <a:solidFill>
                  <a:srgbClr val="FF0000"/>
                </a:solidFill>
              </a:rPr>
              <a:t>for fighting the war</a:t>
            </a:r>
            <a:r>
              <a:rPr lang="en-US" dirty="0"/>
              <a:t>. This is the end of the union as it was. </a:t>
            </a:r>
          </a:p>
          <a:p>
            <a:r>
              <a:rPr lang="en-US" dirty="0" smtClean="0"/>
              <a:t>Does it really do anything? </a:t>
            </a:r>
          </a:p>
          <a:p>
            <a:r>
              <a:rPr lang="en-US" dirty="0" smtClean="0"/>
              <a:t>The </a:t>
            </a:r>
            <a:r>
              <a:rPr lang="en-US" dirty="0"/>
              <a:t>south is outraged. Also Highly unpopular with the </a:t>
            </a:r>
            <a:r>
              <a:rPr lang="en-US" dirty="0">
                <a:solidFill>
                  <a:srgbClr val="FF0000"/>
                </a:solidFill>
              </a:rPr>
              <a:t>North</a:t>
            </a:r>
            <a:r>
              <a:rPr lang="en-US" dirty="0"/>
              <a:t> who claimed they were not fighting for slaves but for the </a:t>
            </a:r>
            <a:r>
              <a:rPr lang="en-US" dirty="0">
                <a:solidFill>
                  <a:srgbClr val="FF0000"/>
                </a:solidFill>
              </a:rPr>
              <a:t>Union</a:t>
            </a:r>
            <a:r>
              <a:rPr lang="en-US" dirty="0"/>
              <a:t>. </a:t>
            </a:r>
          </a:p>
          <a:p>
            <a:r>
              <a:rPr lang="en-US" dirty="0"/>
              <a:t>The political goal of the EP works as Great Britain refused to enter into </a:t>
            </a:r>
            <a:r>
              <a:rPr lang="en-US" dirty="0">
                <a:solidFill>
                  <a:srgbClr val="FF0000"/>
                </a:solidFill>
              </a:rPr>
              <a:t>a war for freedom</a:t>
            </a:r>
            <a:r>
              <a:rPr lang="en-US" dirty="0"/>
              <a:t>. South must fight without the hope of foreign aid. </a:t>
            </a:r>
          </a:p>
          <a:p>
            <a:endParaRPr lang="en-US" dirty="0"/>
          </a:p>
        </p:txBody>
      </p:sp>
      <p:pic>
        <p:nvPicPr>
          <p:cNvPr id="717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286000"/>
            <a:ext cx="3581400"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48A5C28-A9AF-48F7-A492-117CD84F551A}"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904883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6684" y="1143294"/>
            <a:ext cx="6422315" cy="4268965"/>
          </a:xfrm>
        </p:spPr>
        <p:txBody>
          <a:bodyPr>
            <a:normAutofit fontScale="90000"/>
          </a:bodyPr>
          <a:lstStyle/>
          <a:p>
            <a:pPr algn="ctr"/>
            <a:r>
              <a:rPr lang="en-US" sz="6000" dirty="0"/>
              <a:t>Ken Burn’s </a:t>
            </a:r>
            <a:r>
              <a:rPr lang="en-US" dirty="0"/>
              <a:t/>
            </a:r>
            <a:br>
              <a:rPr lang="en-US" dirty="0"/>
            </a:br>
            <a:r>
              <a:rPr lang="en-US" dirty="0"/>
              <a:t/>
            </a:r>
            <a:br>
              <a:rPr lang="en-US" dirty="0"/>
            </a:br>
            <a:r>
              <a:rPr lang="en-US" sz="9600" dirty="0">
                <a:solidFill>
                  <a:srgbClr val="FF0000"/>
                </a:solidFill>
              </a:rPr>
              <a:t>Civil</a:t>
            </a:r>
            <a:r>
              <a:rPr lang="en-US" sz="9600" dirty="0"/>
              <a:t> </a:t>
            </a:r>
            <a:r>
              <a:rPr lang="en-US" sz="9600" dirty="0">
                <a:solidFill>
                  <a:srgbClr val="0070C0"/>
                </a:solidFill>
              </a:rPr>
              <a:t>War</a:t>
            </a:r>
            <a:r>
              <a:rPr lang="en-US" dirty="0"/>
              <a:t/>
            </a:r>
            <a:br>
              <a:rPr lang="en-US" dirty="0"/>
            </a:br>
            <a:endParaRPr lang="en-US" dirty="0"/>
          </a:p>
        </p:txBody>
      </p:sp>
      <p:sp>
        <p:nvSpPr>
          <p:cNvPr id="3" name="Subtitle 2"/>
          <p:cNvSpPr>
            <a:spLocks noGrp="1"/>
          </p:cNvSpPr>
          <p:nvPr>
            <p:ph type="subTitle" idx="1"/>
          </p:nvPr>
        </p:nvSpPr>
        <p:spPr>
          <a:xfrm>
            <a:off x="816684" y="5537926"/>
            <a:ext cx="6879515" cy="706355"/>
          </a:xfrm>
        </p:spPr>
        <p:txBody>
          <a:bodyPr>
            <a:normAutofit fontScale="62500" lnSpcReduction="20000"/>
          </a:bodyPr>
          <a:lstStyle/>
          <a:p>
            <a:pPr algn="l"/>
            <a:r>
              <a:rPr lang="en-US" dirty="0" smtClean="0"/>
              <a:t>disc 1 Prologue (10 minutes)</a:t>
            </a:r>
          </a:p>
          <a:p>
            <a:pPr algn="l"/>
            <a:endParaRPr lang="en-US" dirty="0"/>
          </a:p>
          <a:p>
            <a:pPr algn="l"/>
            <a:r>
              <a:rPr lang="en-US" sz="2900" dirty="0" smtClean="0">
                <a:solidFill>
                  <a:schemeClr val="accent2">
                    <a:lumMod val="75000"/>
                  </a:schemeClr>
                </a:solidFill>
              </a:rPr>
              <a:t>*Make sure we are following along with worksheet! </a:t>
            </a:r>
            <a:endParaRPr lang="en-US" sz="2900" dirty="0">
              <a:solidFill>
                <a:schemeClr val="accent2">
                  <a:lumMod val="75000"/>
                </a:schemeClr>
              </a:solidFill>
            </a:endParaRPr>
          </a:p>
        </p:txBody>
      </p:sp>
      <p:sp>
        <p:nvSpPr>
          <p:cNvPr id="4" name="Slide Number Placeholder 3"/>
          <p:cNvSpPr>
            <a:spLocks noGrp="1"/>
          </p:cNvSpPr>
          <p:nvPr>
            <p:ph type="sldNum" sz="quarter" idx="12"/>
          </p:nvPr>
        </p:nvSpPr>
        <p:spPr/>
        <p:txBody>
          <a:bodyPr/>
          <a:lstStyle/>
          <a:p>
            <a:fld id="{248A5C28-A9AF-48F7-A492-117CD84F551A}"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368305057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16684" y="1143294"/>
            <a:ext cx="7412915" cy="4268965"/>
          </a:xfrm>
        </p:spPr>
        <p:txBody>
          <a:bodyPr/>
          <a:lstStyle/>
          <a:p>
            <a:pPr algn="ctr"/>
            <a:r>
              <a:rPr lang="en-US" sz="5400" dirty="0"/>
              <a:t>Ken Burn’s </a:t>
            </a:r>
            <a:r>
              <a:rPr lang="en-US" dirty="0"/>
              <a:t/>
            </a:r>
            <a:br>
              <a:rPr lang="en-US" dirty="0"/>
            </a:br>
            <a:r>
              <a:rPr lang="en-US" dirty="0"/>
              <a:t/>
            </a:r>
            <a:br>
              <a:rPr lang="en-US" dirty="0"/>
            </a:br>
            <a:r>
              <a:rPr lang="en-US" sz="8800" dirty="0">
                <a:solidFill>
                  <a:srgbClr val="FF0000"/>
                </a:solidFill>
              </a:rPr>
              <a:t>Civil</a:t>
            </a:r>
            <a:r>
              <a:rPr lang="en-US" sz="8800" dirty="0"/>
              <a:t> </a:t>
            </a:r>
            <a:r>
              <a:rPr lang="en-US" sz="8800" dirty="0">
                <a:solidFill>
                  <a:srgbClr val="0070C0"/>
                </a:solidFill>
              </a:rPr>
              <a:t>War</a:t>
            </a:r>
            <a:endParaRPr lang="en-US" dirty="0"/>
          </a:p>
        </p:txBody>
      </p:sp>
      <p:sp>
        <p:nvSpPr>
          <p:cNvPr id="5" name="Subtitle 4"/>
          <p:cNvSpPr>
            <a:spLocks noGrp="1"/>
          </p:cNvSpPr>
          <p:nvPr>
            <p:ph type="subTitle" idx="1"/>
          </p:nvPr>
        </p:nvSpPr>
        <p:spPr>
          <a:xfrm>
            <a:off x="816684" y="5537926"/>
            <a:ext cx="7031915" cy="706355"/>
          </a:xfrm>
        </p:spPr>
        <p:txBody>
          <a:bodyPr>
            <a:normAutofit/>
          </a:bodyPr>
          <a:lstStyle/>
          <a:p>
            <a:r>
              <a:rPr lang="en-US" i="0" dirty="0" smtClean="0"/>
              <a:t>Disc </a:t>
            </a:r>
            <a:r>
              <a:rPr lang="en-US" i="0" dirty="0"/>
              <a:t>3</a:t>
            </a:r>
            <a:r>
              <a:rPr lang="en-US" i="0" dirty="0" smtClean="0"/>
              <a:t> Episode 4: Northern Lights (8:20-18:00)(10:00)</a:t>
            </a:r>
            <a:endParaRPr lang="en-US" dirty="0"/>
          </a:p>
          <a:p>
            <a:endParaRPr lang="en-US" dirty="0"/>
          </a:p>
          <a:p>
            <a:endParaRPr lang="en-US" dirty="0"/>
          </a:p>
        </p:txBody>
      </p:sp>
      <p:sp>
        <p:nvSpPr>
          <p:cNvPr id="2" name="Slide Number Placeholder 1"/>
          <p:cNvSpPr>
            <a:spLocks noGrp="1"/>
          </p:cNvSpPr>
          <p:nvPr>
            <p:ph type="sldNum" sz="quarter" idx="12"/>
          </p:nvPr>
        </p:nvSpPr>
        <p:spPr/>
        <p:txBody>
          <a:bodyPr/>
          <a:lstStyle/>
          <a:p>
            <a:fld id="{248A5C28-A9AF-48F7-A492-117CD84F551A}"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91152545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9678"/>
            <a:ext cx="3886200" cy="4952492"/>
          </a:xfrm>
        </p:spPr>
        <p:txBody>
          <a:bodyPr/>
          <a:lstStyle/>
          <a:p>
            <a:r>
              <a:rPr lang="en-US" dirty="0" smtClean="0"/>
              <a:t>Stalled at Chancellorsville </a:t>
            </a:r>
            <a:endParaRPr lang="en-US" dirty="0"/>
          </a:p>
        </p:txBody>
      </p:sp>
      <p:sp>
        <p:nvSpPr>
          <p:cNvPr id="3" name="Content Placeholder 2"/>
          <p:cNvSpPr>
            <a:spLocks noGrp="1"/>
          </p:cNvSpPr>
          <p:nvPr>
            <p:ph idx="1"/>
          </p:nvPr>
        </p:nvSpPr>
        <p:spPr/>
        <p:txBody>
          <a:bodyPr/>
          <a:lstStyle/>
          <a:p>
            <a:r>
              <a:rPr lang="en-US" dirty="0" smtClean="0"/>
              <a:t>The </a:t>
            </a:r>
            <a:r>
              <a:rPr lang="en-US" dirty="0"/>
              <a:t>Rebels score a partial victory but fail to take the field due to a </a:t>
            </a:r>
            <a:r>
              <a:rPr lang="en-US" dirty="0">
                <a:solidFill>
                  <a:srgbClr val="FF0000"/>
                </a:solidFill>
              </a:rPr>
              <a:t>late start</a:t>
            </a:r>
            <a:r>
              <a:rPr lang="en-US" dirty="0"/>
              <a:t>.  </a:t>
            </a:r>
            <a:endParaRPr lang="en-US" dirty="0" smtClean="0"/>
          </a:p>
          <a:p>
            <a:r>
              <a:rPr lang="en-US" dirty="0" smtClean="0"/>
              <a:t>Lee </a:t>
            </a:r>
            <a:r>
              <a:rPr lang="en-US" dirty="0"/>
              <a:t>outnumbered, </a:t>
            </a:r>
            <a:r>
              <a:rPr lang="en-US" dirty="0">
                <a:solidFill>
                  <a:srgbClr val="FF0000"/>
                </a:solidFill>
              </a:rPr>
              <a:t>divides his forces twice</a:t>
            </a:r>
            <a:r>
              <a:rPr lang="en-US" dirty="0"/>
              <a:t> in the sight of the enemy to defeat Hooker. </a:t>
            </a:r>
            <a:endParaRPr lang="en-US" dirty="0" smtClean="0"/>
          </a:p>
          <a:p>
            <a:pPr lvl="1"/>
            <a:r>
              <a:rPr lang="en-US" dirty="0" smtClean="0">
                <a:solidFill>
                  <a:schemeClr val="tx1"/>
                </a:solidFill>
              </a:rPr>
              <a:t>This </a:t>
            </a:r>
            <a:r>
              <a:rPr lang="en-US" dirty="0">
                <a:solidFill>
                  <a:schemeClr val="tx1"/>
                </a:solidFill>
              </a:rPr>
              <a:t>is Lee’s Masterpiece. </a:t>
            </a:r>
          </a:p>
          <a:p>
            <a:r>
              <a:rPr lang="en-US" dirty="0"/>
              <a:t>In the darkness while scouting for a nighttime raid, Stonewall Jackson is shot by friendly fire. </a:t>
            </a:r>
            <a:endParaRPr lang="en-US" dirty="0" smtClean="0"/>
          </a:p>
          <a:p>
            <a:pPr lvl="1"/>
            <a:r>
              <a:rPr lang="en-US" dirty="0" smtClean="0"/>
              <a:t>Lee laments “</a:t>
            </a:r>
            <a:r>
              <a:rPr lang="en-US" dirty="0" smtClean="0">
                <a:solidFill>
                  <a:srgbClr val="FF0000"/>
                </a:solidFill>
              </a:rPr>
              <a:t>He </a:t>
            </a:r>
            <a:r>
              <a:rPr lang="en-US" dirty="0">
                <a:solidFill>
                  <a:srgbClr val="FF0000"/>
                </a:solidFill>
              </a:rPr>
              <a:t>has lost his left arm, and I have lost my </a:t>
            </a:r>
            <a:r>
              <a:rPr lang="en-US" dirty="0" smtClean="0">
                <a:solidFill>
                  <a:srgbClr val="FF0000"/>
                </a:solidFill>
              </a:rPr>
              <a:t>right</a:t>
            </a:r>
            <a:r>
              <a:rPr lang="en-US" dirty="0"/>
              <a:t>.</a:t>
            </a:r>
            <a:r>
              <a:rPr lang="en-US" dirty="0" smtClean="0"/>
              <a:t>”</a:t>
            </a:r>
          </a:p>
          <a:p>
            <a:r>
              <a:rPr lang="en-US" dirty="0" smtClean="0"/>
              <a:t>He </a:t>
            </a:r>
            <a:r>
              <a:rPr lang="en-US" dirty="0"/>
              <a:t>dies on a </a:t>
            </a:r>
            <a:r>
              <a:rPr lang="en-US" dirty="0">
                <a:solidFill>
                  <a:srgbClr val="FF0000"/>
                </a:solidFill>
              </a:rPr>
              <a:t>Sunday</a:t>
            </a:r>
            <a:r>
              <a:rPr lang="en-US" dirty="0"/>
              <a:t>.  </a:t>
            </a:r>
            <a:endParaRPr lang="en-US" dirty="0" smtClean="0"/>
          </a:p>
          <a:p>
            <a:r>
              <a:rPr lang="en-US" dirty="0" smtClean="0"/>
              <a:t>Reb’s </a:t>
            </a:r>
            <a:r>
              <a:rPr lang="en-US" dirty="0"/>
              <a:t>lose 13,000 men, Union 17,000. </a:t>
            </a:r>
          </a:p>
          <a:p>
            <a:endParaRPr lang="en-US" dirty="0"/>
          </a:p>
        </p:txBody>
      </p:sp>
      <p:pic>
        <p:nvPicPr>
          <p:cNvPr id="8194" name="Picture 2" descr="Image result for chancellorsvil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381" y="1676400"/>
            <a:ext cx="3684694" cy="12954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971800"/>
            <a:ext cx="2532126" cy="316937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48A5C28-A9AF-48F7-A492-117CD84F551A}"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6787783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Image result for vicksburg sie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43000"/>
            <a:ext cx="2937843" cy="27728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97797" y="433230"/>
            <a:ext cx="2875430" cy="4952492"/>
          </a:xfrm>
        </p:spPr>
        <p:txBody>
          <a:bodyPr/>
          <a:lstStyle/>
          <a:p>
            <a:r>
              <a:rPr lang="en-US" dirty="0" smtClean="0"/>
              <a:t>Vicksburg</a:t>
            </a:r>
            <a:endParaRPr lang="en-US" dirty="0"/>
          </a:p>
        </p:txBody>
      </p:sp>
      <p:sp>
        <p:nvSpPr>
          <p:cNvPr id="3" name="Content Placeholder 2"/>
          <p:cNvSpPr>
            <a:spLocks noGrp="1"/>
          </p:cNvSpPr>
          <p:nvPr>
            <p:ph idx="1"/>
          </p:nvPr>
        </p:nvSpPr>
        <p:spPr/>
        <p:txBody>
          <a:bodyPr/>
          <a:lstStyle/>
          <a:p>
            <a:r>
              <a:rPr lang="en-US" dirty="0"/>
              <a:t>Grant’s army marches 180 miles in three weeks to surround Vicksburg by siege</a:t>
            </a:r>
            <a:r>
              <a:rPr lang="en-US" dirty="0" smtClean="0"/>
              <a:t>.</a:t>
            </a:r>
          </a:p>
          <a:p>
            <a:pPr lvl="1"/>
            <a:r>
              <a:rPr lang="en-US" dirty="0" smtClean="0">
                <a:solidFill>
                  <a:srgbClr val="FF0000"/>
                </a:solidFill>
              </a:rPr>
              <a:t>Cut off and starve the army/town</a:t>
            </a:r>
          </a:p>
          <a:p>
            <a:pPr lvl="1"/>
            <a:r>
              <a:rPr lang="en-US" dirty="0" smtClean="0">
                <a:solidFill>
                  <a:schemeClr val="tx1"/>
                </a:solidFill>
              </a:rPr>
              <a:t>Civilians dig caves</a:t>
            </a:r>
            <a:endParaRPr lang="en-US" dirty="0">
              <a:solidFill>
                <a:schemeClr val="tx1"/>
              </a:solidFill>
            </a:endParaRPr>
          </a:p>
          <a:p>
            <a:pPr lvl="1"/>
            <a:r>
              <a:rPr lang="en-US" dirty="0" smtClean="0"/>
              <a:t>When food ran short many </a:t>
            </a:r>
            <a:r>
              <a:rPr lang="en-US" dirty="0" smtClean="0">
                <a:solidFill>
                  <a:srgbClr val="FF0000"/>
                </a:solidFill>
              </a:rPr>
              <a:t>ate mules, horses, rats and even dogs</a:t>
            </a:r>
            <a:r>
              <a:rPr lang="en-US" dirty="0" smtClean="0"/>
              <a:t>. </a:t>
            </a:r>
          </a:p>
          <a:p>
            <a:r>
              <a:rPr lang="en-US" dirty="0" smtClean="0"/>
              <a:t>To </a:t>
            </a:r>
            <a:r>
              <a:rPr lang="en-US" dirty="0"/>
              <a:t>take pressure off of Vicksburg, Lee prepares another invasion of the north into </a:t>
            </a:r>
            <a:r>
              <a:rPr lang="en-US" dirty="0">
                <a:solidFill>
                  <a:srgbClr val="FF0000"/>
                </a:solidFill>
              </a:rPr>
              <a:t>Pennsylvania</a:t>
            </a:r>
            <a:r>
              <a:rPr lang="en-US" dirty="0"/>
              <a:t> where he hoped to take Washington and force Lincoln to sue for peace. </a:t>
            </a:r>
          </a:p>
          <a:p>
            <a:endParaRPr lang="en-US" dirty="0"/>
          </a:p>
        </p:txBody>
      </p:sp>
      <p:pic>
        <p:nvPicPr>
          <p:cNvPr id="9218" name="Picture 2" descr="Image result for vicksburg sie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5" y="3396644"/>
            <a:ext cx="3881535" cy="2971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5105400" y="4858896"/>
            <a:ext cx="2619375" cy="1743075"/>
          </a:xfrm>
          <a:prstGeom prst="rect">
            <a:avLst/>
          </a:prstGeom>
        </p:spPr>
      </p:pic>
      <p:sp>
        <p:nvSpPr>
          <p:cNvPr id="5" name="Slide Number Placeholder 4"/>
          <p:cNvSpPr>
            <a:spLocks noGrp="1"/>
          </p:cNvSpPr>
          <p:nvPr>
            <p:ph type="sldNum" sz="quarter" idx="12"/>
          </p:nvPr>
        </p:nvSpPr>
        <p:spPr/>
        <p:txBody>
          <a:bodyPr/>
          <a:lstStyle/>
          <a:p>
            <a:fld id="{248A5C28-A9AF-48F7-A492-117CD84F551A}"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306441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16684" y="1143294"/>
            <a:ext cx="7412915" cy="4268965"/>
          </a:xfrm>
        </p:spPr>
        <p:txBody>
          <a:bodyPr/>
          <a:lstStyle/>
          <a:p>
            <a:pPr algn="ctr"/>
            <a:r>
              <a:rPr lang="en-US" sz="5400" dirty="0"/>
              <a:t>Ken Burn’s </a:t>
            </a:r>
            <a:r>
              <a:rPr lang="en-US" dirty="0"/>
              <a:t/>
            </a:r>
            <a:br>
              <a:rPr lang="en-US" dirty="0"/>
            </a:br>
            <a:r>
              <a:rPr lang="en-US" dirty="0"/>
              <a:t/>
            </a:r>
            <a:br>
              <a:rPr lang="en-US" dirty="0"/>
            </a:br>
            <a:r>
              <a:rPr lang="en-US" sz="8800" dirty="0">
                <a:solidFill>
                  <a:srgbClr val="FF0000"/>
                </a:solidFill>
              </a:rPr>
              <a:t>Civil</a:t>
            </a:r>
            <a:r>
              <a:rPr lang="en-US" sz="8800" dirty="0"/>
              <a:t> </a:t>
            </a:r>
            <a:r>
              <a:rPr lang="en-US" sz="8800" dirty="0">
                <a:solidFill>
                  <a:srgbClr val="0070C0"/>
                </a:solidFill>
              </a:rPr>
              <a:t>War</a:t>
            </a:r>
            <a:endParaRPr lang="en-US" dirty="0"/>
          </a:p>
        </p:txBody>
      </p:sp>
      <p:sp>
        <p:nvSpPr>
          <p:cNvPr id="5" name="Subtitle 4"/>
          <p:cNvSpPr>
            <a:spLocks noGrp="1"/>
          </p:cNvSpPr>
          <p:nvPr>
            <p:ph type="subTitle" idx="1"/>
          </p:nvPr>
        </p:nvSpPr>
        <p:spPr>
          <a:xfrm>
            <a:off x="816684" y="5537926"/>
            <a:ext cx="7031915" cy="706355"/>
          </a:xfrm>
        </p:spPr>
        <p:txBody>
          <a:bodyPr>
            <a:normAutofit/>
          </a:bodyPr>
          <a:lstStyle/>
          <a:p>
            <a:r>
              <a:rPr lang="en-US" i="0" dirty="0" smtClean="0"/>
              <a:t>Disc </a:t>
            </a:r>
            <a:r>
              <a:rPr lang="en-US" i="0" dirty="0"/>
              <a:t>3</a:t>
            </a:r>
            <a:r>
              <a:rPr lang="en-US" i="0" dirty="0" smtClean="0"/>
              <a:t> Episode 5:</a:t>
            </a:r>
            <a:endParaRPr lang="en-US" dirty="0"/>
          </a:p>
          <a:p>
            <a:endParaRPr lang="en-US" dirty="0"/>
          </a:p>
        </p:txBody>
      </p:sp>
      <p:sp>
        <p:nvSpPr>
          <p:cNvPr id="2" name="Slide Number Placeholder 1"/>
          <p:cNvSpPr>
            <a:spLocks noGrp="1"/>
          </p:cNvSpPr>
          <p:nvPr>
            <p:ph type="sldNum" sz="quarter" idx="12"/>
          </p:nvPr>
        </p:nvSpPr>
        <p:spPr/>
        <p:txBody>
          <a:bodyPr/>
          <a:lstStyle/>
          <a:p>
            <a:fld id="{248A5C28-A9AF-48F7-A492-117CD84F551A}"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209833079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Vicksburg</a:t>
            </a:r>
            <a:br>
              <a:rPr lang="en-US" dirty="0" smtClean="0"/>
            </a:br>
            <a:r>
              <a:rPr lang="en-US" dirty="0" smtClean="0"/>
              <a:t>Results</a:t>
            </a:r>
            <a:endParaRPr lang="en-US" dirty="0"/>
          </a:p>
        </p:txBody>
      </p:sp>
      <p:sp>
        <p:nvSpPr>
          <p:cNvPr id="3" name="Content Placeholder 2"/>
          <p:cNvSpPr>
            <a:spLocks noGrp="1"/>
          </p:cNvSpPr>
          <p:nvPr>
            <p:ph idx="1"/>
          </p:nvPr>
        </p:nvSpPr>
        <p:spPr/>
        <p:txBody>
          <a:bodyPr/>
          <a:lstStyle/>
          <a:p>
            <a:r>
              <a:rPr lang="en-US" dirty="0"/>
              <a:t>Grants Siege is working.  </a:t>
            </a:r>
            <a:endParaRPr lang="en-US" dirty="0" smtClean="0"/>
          </a:p>
          <a:p>
            <a:r>
              <a:rPr lang="en-US" dirty="0" smtClean="0"/>
              <a:t>Continuous </a:t>
            </a:r>
            <a:r>
              <a:rPr lang="en-US" dirty="0"/>
              <a:t>firing from land and boat.  </a:t>
            </a:r>
            <a:endParaRPr lang="en-US" dirty="0" smtClean="0"/>
          </a:p>
          <a:p>
            <a:r>
              <a:rPr lang="en-US" dirty="0" smtClean="0">
                <a:solidFill>
                  <a:srgbClr val="FF0000"/>
                </a:solidFill>
              </a:rPr>
              <a:t>31,000</a:t>
            </a:r>
            <a:r>
              <a:rPr lang="en-US" dirty="0" smtClean="0"/>
              <a:t> </a:t>
            </a:r>
            <a:r>
              <a:rPr lang="en-US" dirty="0"/>
              <a:t>surrender on </a:t>
            </a:r>
            <a:r>
              <a:rPr lang="en-US" dirty="0">
                <a:solidFill>
                  <a:srgbClr val="FF0000"/>
                </a:solidFill>
              </a:rPr>
              <a:t>July 4</a:t>
            </a:r>
            <a:r>
              <a:rPr lang="en-US" baseline="30000" dirty="0">
                <a:solidFill>
                  <a:srgbClr val="FF0000"/>
                </a:solidFill>
              </a:rPr>
              <a:t>th</a:t>
            </a:r>
            <a:r>
              <a:rPr lang="en-US" dirty="0">
                <a:solidFill>
                  <a:srgbClr val="FF0000"/>
                </a:solidFill>
              </a:rPr>
              <a:t> </a:t>
            </a:r>
            <a:r>
              <a:rPr lang="en-US" dirty="0"/>
              <a:t>(same day as Gettysburg).  </a:t>
            </a:r>
            <a:endParaRPr lang="en-US" dirty="0" smtClean="0"/>
          </a:p>
          <a:p>
            <a:r>
              <a:rPr lang="en-US" dirty="0" smtClean="0"/>
              <a:t>Grant </a:t>
            </a:r>
            <a:r>
              <a:rPr lang="en-US" dirty="0"/>
              <a:t>is again a hero.  </a:t>
            </a:r>
            <a:endParaRPr lang="en-US" dirty="0" smtClean="0"/>
          </a:p>
          <a:p>
            <a:r>
              <a:rPr lang="en-US" dirty="0" smtClean="0"/>
              <a:t>Confederacy </a:t>
            </a:r>
            <a:r>
              <a:rPr lang="en-US" dirty="0"/>
              <a:t>is cut in half </a:t>
            </a:r>
            <a:r>
              <a:rPr lang="en-US" dirty="0">
                <a:solidFill>
                  <a:srgbClr val="FF0000"/>
                </a:solidFill>
              </a:rPr>
              <a:t>East and West</a:t>
            </a:r>
            <a:r>
              <a:rPr lang="en-US" dirty="0"/>
              <a:t>. </a:t>
            </a:r>
            <a:endParaRPr lang="en-US" dirty="0" smtClean="0"/>
          </a:p>
          <a:p>
            <a:r>
              <a:rPr lang="en-US" dirty="0" smtClean="0"/>
              <a:t>The </a:t>
            </a:r>
            <a:r>
              <a:rPr lang="en-US" dirty="0"/>
              <a:t>4</a:t>
            </a:r>
            <a:r>
              <a:rPr lang="en-US" baseline="30000" dirty="0"/>
              <a:t>th</a:t>
            </a:r>
            <a:r>
              <a:rPr lang="en-US" dirty="0"/>
              <a:t> of July will not be celebrated in Vicksburg for </a:t>
            </a:r>
            <a:r>
              <a:rPr lang="en-US" dirty="0">
                <a:solidFill>
                  <a:srgbClr val="FF0000"/>
                </a:solidFill>
              </a:rPr>
              <a:t>81</a:t>
            </a:r>
            <a:r>
              <a:rPr lang="en-US" dirty="0"/>
              <a:t> years. </a:t>
            </a:r>
          </a:p>
          <a:p>
            <a:endParaRPr lang="en-US" dirty="0"/>
          </a:p>
        </p:txBody>
      </p:sp>
      <p:pic>
        <p:nvPicPr>
          <p:cNvPr id="10242" name="Picture 2" descr="Image result for vicksburg vic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752600"/>
            <a:ext cx="3730625" cy="469197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vicksburg vic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1151" y="3962400"/>
            <a:ext cx="2052170" cy="336450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48A5C28-A9AF-48F7-A492-117CD84F551A}"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34181651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Union Draft</a:t>
            </a:r>
            <a:endParaRPr lang="en-US" dirty="0"/>
          </a:p>
        </p:txBody>
      </p:sp>
      <p:sp>
        <p:nvSpPr>
          <p:cNvPr id="3" name="Content Placeholder 2"/>
          <p:cNvSpPr>
            <a:spLocks noGrp="1"/>
          </p:cNvSpPr>
          <p:nvPr>
            <p:ph idx="1"/>
          </p:nvPr>
        </p:nvSpPr>
        <p:spPr/>
        <p:txBody>
          <a:bodyPr>
            <a:normAutofit fontScale="92500"/>
          </a:bodyPr>
          <a:lstStyle/>
          <a:p>
            <a:r>
              <a:rPr lang="en-US" dirty="0"/>
              <a:t>Lincoln issues the first </a:t>
            </a:r>
            <a:r>
              <a:rPr lang="en-US" dirty="0" smtClean="0"/>
              <a:t>Union </a:t>
            </a:r>
            <a:r>
              <a:rPr lang="en-US" dirty="0"/>
              <a:t>Draft </a:t>
            </a:r>
            <a:r>
              <a:rPr lang="en-US" dirty="0" smtClean="0"/>
              <a:t> </a:t>
            </a:r>
            <a:r>
              <a:rPr lang="en-US" dirty="0"/>
              <a:t>July. </a:t>
            </a:r>
          </a:p>
          <a:p>
            <a:pPr lvl="1"/>
            <a:r>
              <a:rPr lang="en-US" dirty="0" smtClean="0">
                <a:solidFill>
                  <a:srgbClr val="FF0000"/>
                </a:solidFill>
              </a:rPr>
              <a:t>Not the first</a:t>
            </a:r>
            <a:r>
              <a:rPr lang="en-US" dirty="0" smtClean="0"/>
              <a:t>. Rebels already had a draft. </a:t>
            </a:r>
          </a:p>
          <a:p>
            <a:r>
              <a:rPr lang="en-US" dirty="0" smtClean="0"/>
              <a:t>It </a:t>
            </a:r>
            <a:r>
              <a:rPr lang="en-US" dirty="0"/>
              <a:t>favored the wealthy.  </a:t>
            </a:r>
            <a:endParaRPr lang="en-US" dirty="0" smtClean="0"/>
          </a:p>
          <a:p>
            <a:pPr lvl="1"/>
            <a:r>
              <a:rPr lang="en-US" dirty="0" smtClean="0"/>
              <a:t>You </a:t>
            </a:r>
            <a:r>
              <a:rPr lang="en-US" dirty="0"/>
              <a:t>could pay $</a:t>
            </a:r>
            <a:r>
              <a:rPr lang="en-US" dirty="0">
                <a:solidFill>
                  <a:srgbClr val="FF0000"/>
                </a:solidFill>
              </a:rPr>
              <a:t>300</a:t>
            </a:r>
            <a:r>
              <a:rPr lang="en-US" dirty="0"/>
              <a:t> or hire a </a:t>
            </a:r>
            <a:r>
              <a:rPr lang="en-US" dirty="0">
                <a:solidFill>
                  <a:srgbClr val="FF0000"/>
                </a:solidFill>
              </a:rPr>
              <a:t>substitute</a:t>
            </a:r>
            <a:r>
              <a:rPr lang="en-US" dirty="0"/>
              <a:t> to be exempt.  </a:t>
            </a:r>
            <a:endParaRPr lang="en-US" dirty="0" smtClean="0"/>
          </a:p>
          <a:p>
            <a:r>
              <a:rPr lang="en-US" dirty="0" smtClean="0"/>
              <a:t>Anger </a:t>
            </a:r>
            <a:r>
              <a:rPr lang="en-US" dirty="0"/>
              <a:t>fuels the </a:t>
            </a:r>
            <a:r>
              <a:rPr lang="en-US" dirty="0">
                <a:solidFill>
                  <a:srgbClr val="FF0000"/>
                </a:solidFill>
              </a:rPr>
              <a:t>New York </a:t>
            </a:r>
            <a:r>
              <a:rPr lang="en-US" dirty="0"/>
              <a:t>Draft Riots.  </a:t>
            </a:r>
            <a:endParaRPr lang="en-US" dirty="0" smtClean="0"/>
          </a:p>
          <a:p>
            <a:r>
              <a:rPr lang="en-US" dirty="0" smtClean="0"/>
              <a:t>Immigrant </a:t>
            </a:r>
            <a:r>
              <a:rPr lang="en-US" dirty="0"/>
              <a:t>Irish take to the streets.  </a:t>
            </a:r>
            <a:endParaRPr lang="en-US" dirty="0" smtClean="0"/>
          </a:p>
          <a:p>
            <a:r>
              <a:rPr lang="en-US" dirty="0" smtClean="0"/>
              <a:t>Sunday </a:t>
            </a:r>
            <a:r>
              <a:rPr lang="en-US" dirty="0"/>
              <a:t>July 12</a:t>
            </a:r>
            <a:r>
              <a:rPr lang="en-US" baseline="30000" dirty="0"/>
              <a:t>th</a:t>
            </a:r>
            <a:r>
              <a:rPr lang="en-US" dirty="0"/>
              <a:t> is the first day the draft results are printed.  </a:t>
            </a:r>
            <a:r>
              <a:rPr lang="en-US" dirty="0" smtClean="0"/>
              <a:t>Draft office attacked.</a:t>
            </a:r>
          </a:p>
          <a:p>
            <a:r>
              <a:rPr lang="en-US" dirty="0" smtClean="0">
                <a:solidFill>
                  <a:srgbClr val="FF0000"/>
                </a:solidFill>
              </a:rPr>
              <a:t>3</a:t>
            </a:r>
            <a:r>
              <a:rPr lang="en-US" dirty="0" smtClean="0"/>
              <a:t> </a:t>
            </a:r>
            <a:r>
              <a:rPr lang="en-US" dirty="0"/>
              <a:t>days of rioting.  </a:t>
            </a:r>
            <a:endParaRPr lang="en-US" dirty="0" smtClean="0"/>
          </a:p>
          <a:p>
            <a:r>
              <a:rPr lang="en-US" dirty="0" smtClean="0">
                <a:solidFill>
                  <a:srgbClr val="FF0000"/>
                </a:solidFill>
              </a:rPr>
              <a:t>Blacks</a:t>
            </a:r>
            <a:r>
              <a:rPr lang="en-US" dirty="0" smtClean="0"/>
              <a:t> </a:t>
            </a:r>
            <a:r>
              <a:rPr lang="en-US" dirty="0"/>
              <a:t>are targeted, beat up, killed, and one is lynched. </a:t>
            </a:r>
            <a:r>
              <a:rPr lang="en-US" dirty="0">
                <a:solidFill>
                  <a:srgbClr val="FF0000"/>
                </a:solidFill>
              </a:rPr>
              <a:t>100</a:t>
            </a:r>
            <a:r>
              <a:rPr lang="en-US" dirty="0"/>
              <a:t> people died.  </a:t>
            </a:r>
            <a:endParaRPr lang="en-US" dirty="0" smtClean="0"/>
          </a:p>
          <a:p>
            <a:r>
              <a:rPr lang="en-US" dirty="0" smtClean="0"/>
              <a:t>Exhausted </a:t>
            </a:r>
            <a:r>
              <a:rPr lang="en-US" dirty="0"/>
              <a:t>soldiers from Gettysburg restore order. </a:t>
            </a:r>
          </a:p>
          <a:p>
            <a:endParaRPr lang="en-US" dirty="0"/>
          </a:p>
        </p:txBody>
      </p:sp>
      <p:pic>
        <p:nvPicPr>
          <p:cNvPr id="1126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65" y="2118010"/>
            <a:ext cx="3848100" cy="323240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new york draft rio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7875"/>
            <a:ext cx="9122979" cy="593753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48A5C28-A9AF-48F7-A492-117CD84F551A}"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297437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circle(in)">
                                      <p:cBhvr>
                                        <p:cTn id="7" dur="2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16684" y="1143294"/>
            <a:ext cx="7412915" cy="4268965"/>
          </a:xfrm>
        </p:spPr>
        <p:txBody>
          <a:bodyPr/>
          <a:lstStyle/>
          <a:p>
            <a:pPr algn="ctr"/>
            <a:r>
              <a:rPr lang="en-US" sz="5400" dirty="0"/>
              <a:t>Ken Burn’s </a:t>
            </a:r>
            <a:r>
              <a:rPr lang="en-US" dirty="0"/>
              <a:t/>
            </a:r>
            <a:br>
              <a:rPr lang="en-US" dirty="0"/>
            </a:br>
            <a:r>
              <a:rPr lang="en-US" dirty="0"/>
              <a:t/>
            </a:r>
            <a:br>
              <a:rPr lang="en-US" dirty="0"/>
            </a:br>
            <a:r>
              <a:rPr lang="en-US" sz="8800" dirty="0">
                <a:solidFill>
                  <a:srgbClr val="FF0000"/>
                </a:solidFill>
              </a:rPr>
              <a:t>Civil</a:t>
            </a:r>
            <a:r>
              <a:rPr lang="en-US" sz="8800" dirty="0"/>
              <a:t> </a:t>
            </a:r>
            <a:r>
              <a:rPr lang="en-US" sz="8800" dirty="0">
                <a:solidFill>
                  <a:srgbClr val="0070C0"/>
                </a:solidFill>
              </a:rPr>
              <a:t>War</a:t>
            </a:r>
            <a:endParaRPr lang="en-US" dirty="0"/>
          </a:p>
        </p:txBody>
      </p:sp>
      <p:sp>
        <p:nvSpPr>
          <p:cNvPr id="5" name="Subtitle 4"/>
          <p:cNvSpPr>
            <a:spLocks noGrp="1"/>
          </p:cNvSpPr>
          <p:nvPr>
            <p:ph type="subTitle" idx="1"/>
          </p:nvPr>
        </p:nvSpPr>
        <p:spPr>
          <a:xfrm>
            <a:off x="816684" y="5537926"/>
            <a:ext cx="7031915" cy="706355"/>
          </a:xfrm>
        </p:spPr>
        <p:txBody>
          <a:bodyPr>
            <a:normAutofit/>
          </a:bodyPr>
          <a:lstStyle/>
          <a:p>
            <a:r>
              <a:rPr lang="en-US" i="0" dirty="0" smtClean="0"/>
              <a:t>Disc 4 Episode 6: (Beginning-5:32)</a:t>
            </a:r>
            <a:endParaRPr lang="en-US" dirty="0"/>
          </a:p>
          <a:p>
            <a:endParaRPr lang="en-US" dirty="0"/>
          </a:p>
          <a:p>
            <a:endParaRPr lang="en-US" dirty="0"/>
          </a:p>
        </p:txBody>
      </p:sp>
      <p:sp>
        <p:nvSpPr>
          <p:cNvPr id="2" name="Slide Number Placeholder 1"/>
          <p:cNvSpPr>
            <a:spLocks noGrp="1"/>
          </p:cNvSpPr>
          <p:nvPr>
            <p:ph type="sldNum" sz="quarter" idx="12"/>
          </p:nvPr>
        </p:nvSpPr>
        <p:spPr/>
        <p:txBody>
          <a:bodyPr/>
          <a:lstStyle/>
          <a:p>
            <a:fld id="{248A5C28-A9AF-48F7-A492-117CD84F551A}"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34408182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3886200" cy="4952492"/>
          </a:xfrm>
        </p:spPr>
        <p:txBody>
          <a:bodyPr/>
          <a:lstStyle/>
          <a:p>
            <a:r>
              <a:rPr lang="en-US" dirty="0" smtClean="0"/>
              <a:t>The </a:t>
            </a:r>
            <a:br>
              <a:rPr lang="en-US" dirty="0" smtClean="0"/>
            </a:br>
            <a:r>
              <a:rPr lang="en-US" dirty="0" smtClean="0"/>
              <a:t>Wilderness of Chancellorsville</a:t>
            </a:r>
            <a:endParaRPr lang="en-US" dirty="0"/>
          </a:p>
        </p:txBody>
      </p:sp>
      <p:sp>
        <p:nvSpPr>
          <p:cNvPr id="3" name="Content Placeholder 2"/>
          <p:cNvSpPr>
            <a:spLocks noGrp="1"/>
          </p:cNvSpPr>
          <p:nvPr>
            <p:ph idx="1"/>
          </p:nvPr>
        </p:nvSpPr>
        <p:spPr>
          <a:xfrm>
            <a:off x="3812628" y="304800"/>
            <a:ext cx="4953000" cy="5655156"/>
          </a:xfrm>
        </p:spPr>
        <p:txBody>
          <a:bodyPr/>
          <a:lstStyle/>
          <a:p>
            <a:r>
              <a:rPr lang="en-US" dirty="0"/>
              <a:t>After Gettysburg, Lee refused to meet Grant in the </a:t>
            </a:r>
            <a:r>
              <a:rPr lang="en-US" dirty="0" smtClean="0"/>
              <a:t>open. </a:t>
            </a:r>
          </a:p>
          <a:p>
            <a:pPr lvl="1"/>
            <a:r>
              <a:rPr lang="en-US" dirty="0" smtClean="0"/>
              <a:t>Hiding </a:t>
            </a:r>
            <a:r>
              <a:rPr lang="en-US" dirty="0"/>
              <a:t>his lower number of soldiers.  </a:t>
            </a:r>
            <a:endParaRPr lang="en-US" dirty="0" smtClean="0"/>
          </a:p>
          <a:p>
            <a:pPr lvl="1"/>
            <a:r>
              <a:rPr lang="en-US" dirty="0" smtClean="0"/>
              <a:t>The </a:t>
            </a:r>
            <a:r>
              <a:rPr lang="en-US" dirty="0"/>
              <a:t>new goal was to </a:t>
            </a:r>
            <a:r>
              <a:rPr lang="en-US" dirty="0">
                <a:solidFill>
                  <a:srgbClr val="FF0000"/>
                </a:solidFill>
              </a:rPr>
              <a:t>outlast Lincoln </a:t>
            </a:r>
            <a:r>
              <a:rPr lang="en-US" dirty="0"/>
              <a:t>and hope for a new president in </a:t>
            </a:r>
            <a:r>
              <a:rPr lang="en-US" dirty="0" smtClean="0">
                <a:solidFill>
                  <a:srgbClr val="FF0000"/>
                </a:solidFill>
              </a:rPr>
              <a:t>1864</a:t>
            </a:r>
            <a:r>
              <a:rPr lang="en-US" dirty="0" smtClean="0"/>
              <a:t>.  </a:t>
            </a:r>
          </a:p>
          <a:p>
            <a:r>
              <a:rPr lang="en-US" dirty="0" smtClean="0"/>
              <a:t>Lee’s </a:t>
            </a:r>
            <a:r>
              <a:rPr lang="en-US" dirty="0"/>
              <a:t>60 thousand were waiting for Grant in the </a:t>
            </a:r>
            <a:r>
              <a:rPr lang="en-US" dirty="0" smtClean="0"/>
              <a:t>wilderness </a:t>
            </a:r>
            <a:endParaRPr lang="en-US" dirty="0"/>
          </a:p>
          <a:p>
            <a:r>
              <a:rPr lang="en-US" dirty="0"/>
              <a:t>Chaos ensues during battle with the Union nearly breaking the Rebels lines </a:t>
            </a:r>
            <a:endParaRPr lang="en-US" dirty="0" smtClean="0"/>
          </a:p>
          <a:p>
            <a:pPr lvl="1"/>
            <a:r>
              <a:rPr lang="en-US" dirty="0" smtClean="0">
                <a:solidFill>
                  <a:srgbClr val="FF0000"/>
                </a:solidFill>
              </a:rPr>
              <a:t>Texas</a:t>
            </a:r>
            <a:r>
              <a:rPr lang="en-US" dirty="0" smtClean="0"/>
              <a:t> </a:t>
            </a:r>
            <a:r>
              <a:rPr lang="en-US" dirty="0"/>
              <a:t>division helps to throw them back.  </a:t>
            </a:r>
            <a:endParaRPr lang="en-US" dirty="0" smtClean="0"/>
          </a:p>
          <a:p>
            <a:r>
              <a:rPr lang="en-US" dirty="0" smtClean="0">
                <a:solidFill>
                  <a:srgbClr val="FF0000"/>
                </a:solidFill>
              </a:rPr>
              <a:t>17</a:t>
            </a:r>
            <a:r>
              <a:rPr lang="en-US" dirty="0" smtClean="0"/>
              <a:t> </a:t>
            </a:r>
            <a:r>
              <a:rPr lang="en-US" dirty="0"/>
              <a:t>thousand union die.  </a:t>
            </a:r>
            <a:endParaRPr lang="en-US" dirty="0" smtClean="0"/>
          </a:p>
          <a:p>
            <a:r>
              <a:rPr lang="en-US" dirty="0" smtClean="0"/>
              <a:t>Fires </a:t>
            </a:r>
            <a:r>
              <a:rPr lang="en-US" dirty="0"/>
              <a:t>break out in the forests and burn alive those who were injured behind enemy lines. </a:t>
            </a:r>
          </a:p>
        </p:txBody>
      </p:sp>
      <p:pic>
        <p:nvPicPr>
          <p:cNvPr id="12292" name="Picture 4" descr="Image result for The Wilderness of Chancellorsvil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2200"/>
            <a:ext cx="3810000" cy="265176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48A5C28-A9AF-48F7-A492-117CD84F551A}"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val="22124409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59678"/>
            <a:ext cx="3886200" cy="4952492"/>
          </a:xfrm>
        </p:spPr>
        <p:txBody>
          <a:bodyPr/>
          <a:lstStyle/>
          <a:p>
            <a:r>
              <a:rPr lang="en-US" dirty="0" smtClean="0"/>
              <a:t>Chancellorsville Continued</a:t>
            </a:r>
            <a:endParaRPr lang="en-US" dirty="0"/>
          </a:p>
        </p:txBody>
      </p:sp>
      <p:sp>
        <p:nvSpPr>
          <p:cNvPr id="3" name="Content Placeholder 2"/>
          <p:cNvSpPr>
            <a:spLocks noGrp="1"/>
          </p:cNvSpPr>
          <p:nvPr>
            <p:ph idx="1"/>
          </p:nvPr>
        </p:nvSpPr>
        <p:spPr/>
        <p:txBody>
          <a:bodyPr/>
          <a:lstStyle/>
          <a:p>
            <a:r>
              <a:rPr lang="en-US" dirty="0"/>
              <a:t>Grant openly </a:t>
            </a:r>
            <a:r>
              <a:rPr lang="en-US" dirty="0">
                <a:solidFill>
                  <a:srgbClr val="FF0000"/>
                </a:solidFill>
              </a:rPr>
              <a:t>weeps</a:t>
            </a:r>
            <a:r>
              <a:rPr lang="en-US" dirty="0"/>
              <a:t> during the night but wakes up resolved and ready to continue fighting.  </a:t>
            </a:r>
            <a:endParaRPr lang="en-US" dirty="0" smtClean="0"/>
          </a:p>
          <a:p>
            <a:r>
              <a:rPr lang="en-US" dirty="0" smtClean="0"/>
              <a:t>He </a:t>
            </a:r>
            <a:r>
              <a:rPr lang="en-US" dirty="0"/>
              <a:t>would not retreat and could not be broken like his predecessors. </a:t>
            </a:r>
          </a:p>
          <a:p>
            <a:r>
              <a:rPr lang="en-US" dirty="0"/>
              <a:t>In the first years of war, battles were bloody but </a:t>
            </a:r>
            <a:r>
              <a:rPr lang="en-US" dirty="0">
                <a:solidFill>
                  <a:srgbClr val="FF0000"/>
                </a:solidFill>
              </a:rPr>
              <a:t>sporadic</a:t>
            </a:r>
            <a:r>
              <a:rPr lang="en-US" dirty="0"/>
              <a:t>.  From now on it would go </a:t>
            </a:r>
            <a:r>
              <a:rPr lang="en-US" dirty="0">
                <a:solidFill>
                  <a:srgbClr val="FF0000"/>
                </a:solidFill>
              </a:rPr>
              <a:t>unceasingly</a:t>
            </a:r>
            <a:r>
              <a:rPr lang="en-US" dirty="0"/>
              <a:t>.  </a:t>
            </a:r>
            <a:endParaRPr lang="en-US" dirty="0" smtClean="0"/>
          </a:p>
          <a:p>
            <a:r>
              <a:rPr lang="en-US" dirty="0" smtClean="0"/>
              <a:t>Grant </a:t>
            </a:r>
            <a:r>
              <a:rPr lang="en-US" dirty="0"/>
              <a:t>understands his mathematical advantage and knows the only way to beat the confederates is to </a:t>
            </a:r>
            <a:r>
              <a:rPr lang="en-US" dirty="0">
                <a:solidFill>
                  <a:srgbClr val="FF0000"/>
                </a:solidFill>
              </a:rPr>
              <a:t>use up their men. </a:t>
            </a:r>
          </a:p>
          <a:p>
            <a:endParaRPr lang="en-US" dirty="0"/>
          </a:p>
        </p:txBody>
      </p:sp>
      <p:pic>
        <p:nvPicPr>
          <p:cNvPr id="1331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833425"/>
            <a:ext cx="3691940" cy="35005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48A5C28-A9AF-48F7-A492-117CD84F551A}"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val="38679952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Cold Harbor &amp; Siege at Petersburg</a:t>
            </a:r>
          </a:p>
        </p:txBody>
      </p:sp>
      <p:sp>
        <p:nvSpPr>
          <p:cNvPr id="3" name="Content Placeholder 2"/>
          <p:cNvSpPr>
            <a:spLocks noGrp="1"/>
          </p:cNvSpPr>
          <p:nvPr>
            <p:ph idx="1"/>
          </p:nvPr>
        </p:nvSpPr>
        <p:spPr/>
        <p:txBody>
          <a:bodyPr/>
          <a:lstStyle/>
          <a:p>
            <a:r>
              <a:rPr lang="en-US" dirty="0"/>
              <a:t>Grant follows Lee as they head towards </a:t>
            </a:r>
            <a:r>
              <a:rPr lang="en-US" dirty="0">
                <a:solidFill>
                  <a:srgbClr val="FF0000"/>
                </a:solidFill>
              </a:rPr>
              <a:t>Richmond</a:t>
            </a:r>
            <a:r>
              <a:rPr lang="en-US" dirty="0"/>
              <a:t>.  </a:t>
            </a:r>
            <a:endParaRPr lang="en-US" dirty="0" smtClean="0"/>
          </a:p>
          <a:p>
            <a:r>
              <a:rPr lang="en-US" dirty="0" smtClean="0"/>
              <a:t>They </a:t>
            </a:r>
            <a:r>
              <a:rPr lang="en-US" dirty="0"/>
              <a:t>meet at Cold Harbor.  </a:t>
            </a:r>
            <a:endParaRPr lang="en-US" dirty="0" smtClean="0"/>
          </a:p>
          <a:p>
            <a:r>
              <a:rPr lang="en-US" dirty="0" smtClean="0"/>
              <a:t>Grant </a:t>
            </a:r>
            <a:r>
              <a:rPr lang="en-US" dirty="0"/>
              <a:t>and the Union lose </a:t>
            </a:r>
            <a:r>
              <a:rPr lang="en-US" dirty="0">
                <a:solidFill>
                  <a:srgbClr val="FF0000"/>
                </a:solidFill>
              </a:rPr>
              <a:t>seven</a:t>
            </a:r>
            <a:r>
              <a:rPr lang="en-US" dirty="0"/>
              <a:t> thousand men in </a:t>
            </a:r>
            <a:r>
              <a:rPr lang="en-US" dirty="0">
                <a:solidFill>
                  <a:srgbClr val="FF0000"/>
                </a:solidFill>
              </a:rPr>
              <a:t>20</a:t>
            </a:r>
            <a:r>
              <a:rPr lang="en-US" dirty="0"/>
              <a:t> minutes.  </a:t>
            </a:r>
            <a:endParaRPr lang="en-US" dirty="0" smtClean="0"/>
          </a:p>
          <a:p>
            <a:pPr lvl="1"/>
            <a:r>
              <a:rPr lang="en-US" dirty="0" smtClean="0"/>
              <a:t>It </a:t>
            </a:r>
            <a:r>
              <a:rPr lang="en-US" dirty="0"/>
              <a:t>was a </a:t>
            </a:r>
            <a:r>
              <a:rPr lang="en-US" dirty="0" smtClean="0"/>
              <a:t>terrible mistake.   </a:t>
            </a:r>
          </a:p>
          <a:p>
            <a:pPr lvl="1"/>
            <a:r>
              <a:rPr lang="en-US" dirty="0" smtClean="0"/>
              <a:t>Earns him the nickname: “</a:t>
            </a:r>
            <a:r>
              <a:rPr lang="en-US" dirty="0" smtClean="0">
                <a:solidFill>
                  <a:srgbClr val="FF0000"/>
                </a:solidFill>
              </a:rPr>
              <a:t>The Butcher</a:t>
            </a:r>
            <a:r>
              <a:rPr lang="en-US" dirty="0" smtClean="0"/>
              <a:t>”</a:t>
            </a:r>
          </a:p>
          <a:p>
            <a:r>
              <a:rPr lang="en-US" dirty="0" smtClean="0"/>
              <a:t>Instead of repeating his mistake, he </a:t>
            </a:r>
            <a:r>
              <a:rPr lang="en-US" dirty="0"/>
              <a:t>slips past Lee to Petersburg where both </a:t>
            </a:r>
            <a:r>
              <a:rPr lang="en-US"/>
              <a:t>sides </a:t>
            </a:r>
            <a:r>
              <a:rPr lang="en-US" smtClean="0"/>
              <a:t>dig-in </a:t>
            </a:r>
            <a:r>
              <a:rPr lang="en-US" dirty="0"/>
              <a:t>for a </a:t>
            </a:r>
            <a:r>
              <a:rPr lang="en-US" dirty="0">
                <a:solidFill>
                  <a:srgbClr val="FF0000"/>
                </a:solidFill>
              </a:rPr>
              <a:t>siege</a:t>
            </a:r>
            <a:r>
              <a:rPr lang="en-US" dirty="0"/>
              <a:t>.  </a:t>
            </a:r>
            <a:endParaRPr lang="en-US" dirty="0" smtClean="0"/>
          </a:p>
          <a:p>
            <a:pPr lvl="1"/>
            <a:r>
              <a:rPr lang="en-US" dirty="0" smtClean="0"/>
              <a:t>Lasts </a:t>
            </a:r>
            <a:r>
              <a:rPr lang="en-US" dirty="0">
                <a:solidFill>
                  <a:srgbClr val="FF0000"/>
                </a:solidFill>
              </a:rPr>
              <a:t>10</a:t>
            </a:r>
            <a:r>
              <a:rPr lang="en-US" dirty="0"/>
              <a:t> months and is a foreshadow for the trench warfare of </a:t>
            </a:r>
            <a:r>
              <a:rPr lang="en-US" dirty="0">
                <a:solidFill>
                  <a:srgbClr val="FF0000"/>
                </a:solidFill>
              </a:rPr>
              <a:t>WWI</a:t>
            </a:r>
            <a:r>
              <a:rPr lang="en-US" dirty="0"/>
              <a:t>. </a:t>
            </a:r>
          </a:p>
          <a:p>
            <a:endParaRPr lang="en-US" dirty="0"/>
          </a:p>
        </p:txBody>
      </p:sp>
      <p:sp>
        <p:nvSpPr>
          <p:cNvPr id="4" name="Slide Number Placeholder 3"/>
          <p:cNvSpPr>
            <a:spLocks noGrp="1"/>
          </p:cNvSpPr>
          <p:nvPr>
            <p:ph type="sldNum" sz="quarter" idx="12"/>
          </p:nvPr>
        </p:nvSpPr>
        <p:spPr/>
        <p:txBody>
          <a:bodyPr/>
          <a:lstStyle/>
          <a:p>
            <a:fld id="{248A5C28-A9AF-48F7-A492-117CD84F551A}"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val="3124230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Causes</a:t>
            </a:r>
            <a:endParaRPr lang="en-US" dirty="0"/>
          </a:p>
        </p:txBody>
      </p:sp>
      <p:sp>
        <p:nvSpPr>
          <p:cNvPr id="6" name="Text Placeholder 5"/>
          <p:cNvSpPr>
            <a:spLocks noGrp="1"/>
          </p:cNvSpPr>
          <p:nvPr>
            <p:ph type="body" sz="half" idx="2"/>
          </p:nvPr>
        </p:nvSpPr>
        <p:spPr>
          <a:xfrm>
            <a:off x="76200" y="1219200"/>
            <a:ext cx="4419600" cy="4953000"/>
          </a:xfrm>
        </p:spPr>
        <p:txBody>
          <a:bodyPr>
            <a:normAutofit/>
          </a:bodyPr>
          <a:lstStyle/>
          <a:p>
            <a:pPr algn="l"/>
            <a:r>
              <a:rPr lang="en-US" sz="1800" dirty="0" smtClean="0"/>
              <a:t>Many </a:t>
            </a:r>
            <a:r>
              <a:rPr lang="en-US" sz="1800" dirty="0"/>
              <a:t>people agree </a:t>
            </a:r>
            <a:r>
              <a:rPr lang="en-US" sz="1800" dirty="0" smtClean="0">
                <a:solidFill>
                  <a:srgbClr val="FF0000"/>
                </a:solidFill>
              </a:rPr>
              <a:t>slavery</a:t>
            </a:r>
            <a:r>
              <a:rPr lang="en-US" sz="1800" dirty="0" smtClean="0"/>
              <a:t> </a:t>
            </a:r>
            <a:r>
              <a:rPr lang="en-US" sz="1800" dirty="0"/>
              <a:t>was the main cause for the war. </a:t>
            </a:r>
            <a:endParaRPr lang="en-US" sz="1800" dirty="0" smtClean="0"/>
          </a:p>
          <a:p>
            <a:pPr algn="l"/>
            <a:r>
              <a:rPr lang="en-US" sz="1800" dirty="0" smtClean="0"/>
              <a:t>In </a:t>
            </a:r>
            <a:r>
              <a:rPr lang="en-US" sz="1800" dirty="0"/>
              <a:t>addition, </a:t>
            </a:r>
            <a:r>
              <a:rPr lang="en-US" sz="1800" dirty="0">
                <a:solidFill>
                  <a:srgbClr val="FF0000"/>
                </a:solidFill>
              </a:rPr>
              <a:t>sectional differences </a:t>
            </a:r>
            <a:r>
              <a:rPr lang="en-US" sz="1800" dirty="0"/>
              <a:t>led to conflicts. </a:t>
            </a:r>
            <a:endParaRPr lang="en-US" sz="1800" dirty="0" smtClean="0"/>
          </a:p>
          <a:p>
            <a:pPr algn="l"/>
            <a:r>
              <a:rPr lang="en-US" sz="1800" dirty="0" smtClean="0">
                <a:solidFill>
                  <a:srgbClr val="FF0000"/>
                </a:solidFill>
              </a:rPr>
              <a:t>Differences </a:t>
            </a:r>
            <a:r>
              <a:rPr lang="en-US" sz="1800" dirty="0">
                <a:solidFill>
                  <a:srgbClr val="FF0000"/>
                </a:solidFill>
              </a:rPr>
              <a:t>in the </a:t>
            </a:r>
            <a:r>
              <a:rPr lang="en-US" sz="1800" dirty="0" smtClean="0">
                <a:solidFill>
                  <a:srgbClr val="FF0000"/>
                </a:solidFill>
              </a:rPr>
              <a:t>economic </a:t>
            </a:r>
            <a:r>
              <a:rPr lang="en-US" sz="1800" dirty="0">
                <a:solidFill>
                  <a:srgbClr val="FF0000"/>
                </a:solidFill>
              </a:rPr>
              <a:t>life </a:t>
            </a:r>
            <a:r>
              <a:rPr lang="en-US" sz="1800" dirty="0"/>
              <a:t>of the North and the South </a:t>
            </a:r>
            <a:endParaRPr lang="en-US" sz="1800" dirty="0" smtClean="0"/>
          </a:p>
          <a:p>
            <a:pPr algn="l"/>
            <a:r>
              <a:rPr lang="en-US" sz="1800" dirty="0" smtClean="0"/>
              <a:t>The </a:t>
            </a:r>
            <a:r>
              <a:rPr lang="en-US" sz="1800" dirty="0"/>
              <a:t>North’s economy focused on </a:t>
            </a:r>
            <a:r>
              <a:rPr lang="en-US" sz="1800" dirty="0" smtClean="0">
                <a:solidFill>
                  <a:srgbClr val="FF0000"/>
                </a:solidFill>
              </a:rPr>
              <a:t>financing</a:t>
            </a:r>
            <a:r>
              <a:rPr lang="en-US" sz="1800" dirty="0" smtClean="0"/>
              <a:t> and </a:t>
            </a:r>
            <a:r>
              <a:rPr lang="en-US" sz="1800" dirty="0" smtClean="0">
                <a:solidFill>
                  <a:srgbClr val="FF0000"/>
                </a:solidFill>
              </a:rPr>
              <a:t>manufacturing</a:t>
            </a:r>
            <a:r>
              <a:rPr lang="en-US" sz="1800" dirty="0" smtClean="0"/>
              <a:t>  </a:t>
            </a:r>
            <a:r>
              <a:rPr lang="en-US" sz="1800" dirty="0"/>
              <a:t>and the South specialized in </a:t>
            </a:r>
            <a:r>
              <a:rPr lang="en-US" sz="1800" dirty="0" smtClean="0">
                <a:solidFill>
                  <a:srgbClr val="FF0000"/>
                </a:solidFill>
              </a:rPr>
              <a:t>Crops and the agricultural trade</a:t>
            </a:r>
            <a:r>
              <a:rPr lang="en-US" sz="1800" dirty="0" smtClean="0"/>
              <a:t>.  </a:t>
            </a:r>
          </a:p>
          <a:p>
            <a:pPr algn="l"/>
            <a:r>
              <a:rPr lang="en-US" sz="1800" dirty="0" smtClean="0"/>
              <a:t>Southern </a:t>
            </a:r>
            <a:r>
              <a:rPr lang="en-US" sz="1800" dirty="0"/>
              <a:t>states also began to question the extent of the </a:t>
            </a:r>
            <a:r>
              <a:rPr lang="en-US" sz="1800" dirty="0">
                <a:solidFill>
                  <a:srgbClr val="FF0000"/>
                </a:solidFill>
              </a:rPr>
              <a:t>federal government’s power</a:t>
            </a:r>
            <a:r>
              <a:rPr lang="en-US" dirty="0"/>
              <a:t>.</a:t>
            </a:r>
          </a:p>
          <a:p>
            <a:endParaRPr lang="en-US" dirty="0"/>
          </a:p>
        </p:txBody>
      </p:sp>
      <p:pic>
        <p:nvPicPr>
          <p:cNvPr id="2052" name="Picture 4" descr="Related image"/>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0237" r="10237"/>
          <a:stretch>
            <a:fillRect/>
          </a:stretch>
        </p:blipFill>
        <p:spPr bwMode="auto">
          <a:xfrm>
            <a:off x="4495800" y="36786"/>
            <a:ext cx="4166235" cy="617219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248A5C28-A9AF-48F7-A492-117CD84F551A}"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412527930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Re-election</a:t>
            </a:r>
            <a:br>
              <a:rPr lang="en-US" dirty="0" smtClean="0"/>
            </a:br>
            <a:r>
              <a:rPr lang="en-US" dirty="0" smtClean="0"/>
              <a:t>Campaign</a:t>
            </a:r>
            <a:endParaRPr lang="en-US" dirty="0"/>
          </a:p>
        </p:txBody>
      </p:sp>
      <p:sp>
        <p:nvSpPr>
          <p:cNvPr id="3" name="Content Placeholder 2"/>
          <p:cNvSpPr>
            <a:spLocks noGrp="1"/>
          </p:cNvSpPr>
          <p:nvPr>
            <p:ph idx="1"/>
          </p:nvPr>
        </p:nvSpPr>
        <p:spPr/>
        <p:txBody>
          <a:bodyPr/>
          <a:lstStyle/>
          <a:p>
            <a:r>
              <a:rPr lang="en-US" dirty="0"/>
              <a:t>No nation had ever held an election in the midst of a civil war.  </a:t>
            </a:r>
            <a:endParaRPr lang="en-US" dirty="0" smtClean="0"/>
          </a:p>
          <a:p>
            <a:r>
              <a:rPr lang="en-US" dirty="0" smtClean="0"/>
              <a:t>Many </a:t>
            </a:r>
            <a:r>
              <a:rPr lang="en-US" dirty="0"/>
              <a:t>believed that Lincoln’s reelection was an </a:t>
            </a:r>
            <a:r>
              <a:rPr lang="en-US" dirty="0">
                <a:solidFill>
                  <a:srgbClr val="FF0000"/>
                </a:solidFill>
              </a:rPr>
              <a:t>impossibility</a:t>
            </a:r>
            <a:r>
              <a:rPr lang="en-US" dirty="0"/>
              <a:t>.  </a:t>
            </a:r>
            <a:endParaRPr lang="en-US" dirty="0" smtClean="0"/>
          </a:p>
          <a:p>
            <a:r>
              <a:rPr lang="en-US" dirty="0" smtClean="0"/>
              <a:t>The </a:t>
            </a:r>
            <a:r>
              <a:rPr lang="en-US" dirty="0"/>
              <a:t>Democrats wanted an end to the war </a:t>
            </a:r>
            <a:r>
              <a:rPr lang="en-US" dirty="0">
                <a:solidFill>
                  <a:srgbClr val="FF0000"/>
                </a:solidFill>
              </a:rPr>
              <a:t>with</a:t>
            </a:r>
            <a:r>
              <a:rPr lang="en-US" dirty="0"/>
              <a:t> or </a:t>
            </a:r>
            <a:r>
              <a:rPr lang="en-US" dirty="0">
                <a:solidFill>
                  <a:srgbClr val="FF0000"/>
                </a:solidFill>
              </a:rPr>
              <a:t>without</a:t>
            </a:r>
            <a:r>
              <a:rPr lang="en-US" dirty="0"/>
              <a:t> victory.  </a:t>
            </a:r>
            <a:endParaRPr lang="en-US" dirty="0" smtClean="0"/>
          </a:p>
          <a:p>
            <a:pPr lvl="1"/>
            <a:r>
              <a:rPr lang="en-US" dirty="0" smtClean="0"/>
              <a:t>They </a:t>
            </a:r>
            <a:r>
              <a:rPr lang="en-US" dirty="0"/>
              <a:t>chose </a:t>
            </a:r>
            <a:r>
              <a:rPr lang="en-US" dirty="0">
                <a:solidFill>
                  <a:srgbClr val="FF0000"/>
                </a:solidFill>
              </a:rPr>
              <a:t>George </a:t>
            </a:r>
            <a:r>
              <a:rPr lang="en-US" dirty="0" smtClean="0">
                <a:solidFill>
                  <a:srgbClr val="FF0000"/>
                </a:solidFill>
              </a:rPr>
              <a:t>McClellan</a:t>
            </a:r>
            <a:endParaRPr lang="en-US" dirty="0"/>
          </a:p>
          <a:p>
            <a:pPr lvl="1"/>
            <a:r>
              <a:rPr lang="en-US" dirty="0" smtClean="0"/>
              <a:t>Portrayed as the man of </a:t>
            </a:r>
            <a:r>
              <a:rPr lang="en-US" dirty="0" smtClean="0">
                <a:solidFill>
                  <a:srgbClr val="FF0000"/>
                </a:solidFill>
              </a:rPr>
              <a:t>peace</a:t>
            </a:r>
          </a:p>
          <a:p>
            <a:r>
              <a:rPr lang="en-US" dirty="0" smtClean="0"/>
              <a:t>The </a:t>
            </a:r>
            <a:r>
              <a:rPr lang="en-US" dirty="0"/>
              <a:t>election turns into a referendum on </a:t>
            </a:r>
            <a:r>
              <a:rPr lang="en-US" dirty="0">
                <a:solidFill>
                  <a:srgbClr val="FF0000"/>
                </a:solidFill>
              </a:rPr>
              <a:t>the war</a:t>
            </a:r>
            <a:r>
              <a:rPr lang="en-US" dirty="0"/>
              <a:t>.  </a:t>
            </a:r>
            <a:endParaRPr lang="en-US" dirty="0" smtClean="0"/>
          </a:p>
          <a:p>
            <a:r>
              <a:rPr lang="en-US" dirty="0" smtClean="0"/>
              <a:t>Lincoln </a:t>
            </a:r>
            <a:r>
              <a:rPr lang="en-US" dirty="0"/>
              <a:t>badly needs </a:t>
            </a:r>
            <a:r>
              <a:rPr lang="en-US" dirty="0">
                <a:solidFill>
                  <a:srgbClr val="FF0000"/>
                </a:solidFill>
              </a:rPr>
              <a:t>military victories</a:t>
            </a:r>
            <a:r>
              <a:rPr lang="en-US" dirty="0"/>
              <a:t>.  </a:t>
            </a:r>
          </a:p>
          <a:p>
            <a:endParaRPr lang="en-US" dirty="0"/>
          </a:p>
        </p:txBody>
      </p:sp>
      <p:pic>
        <p:nvPicPr>
          <p:cNvPr id="1026" name="Picture 2" descr="Image result for elections of 18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17" y="1676400"/>
            <a:ext cx="1964584" cy="27201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election of 1864 mcclel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2565" y="1676400"/>
            <a:ext cx="1524000" cy="17621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election of 18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017" y="358759"/>
            <a:ext cx="8817328" cy="61595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election of 18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914" y="354439"/>
            <a:ext cx="7820585" cy="616817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48A5C28-A9AF-48F7-A492-117CD84F551A}"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val="289909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ipe(down)">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randombar(horizontal)">
                                      <p:cBhvr>
                                        <p:cTn id="12"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Promised Land:</a:t>
            </a:r>
            <a:br>
              <a:rPr lang="en-US" dirty="0" smtClean="0"/>
            </a:br>
            <a:r>
              <a:rPr lang="en-US" dirty="0" smtClean="0"/>
              <a:t>Battle for Atlanta</a:t>
            </a:r>
            <a:endParaRPr lang="en-US" dirty="0"/>
          </a:p>
        </p:txBody>
      </p:sp>
      <p:sp>
        <p:nvSpPr>
          <p:cNvPr id="3" name="Content Placeholder 2"/>
          <p:cNvSpPr>
            <a:spLocks noGrp="1"/>
          </p:cNvSpPr>
          <p:nvPr>
            <p:ph idx="1"/>
          </p:nvPr>
        </p:nvSpPr>
        <p:spPr/>
        <p:txBody>
          <a:bodyPr>
            <a:normAutofit/>
          </a:bodyPr>
          <a:lstStyle/>
          <a:p>
            <a:r>
              <a:rPr lang="en-US" dirty="0"/>
              <a:t>Sherman arrives to Atlanta, where he faced John Bell Hood who had replaced Joseph Johnston.  </a:t>
            </a:r>
            <a:endParaRPr lang="en-US" dirty="0" smtClean="0"/>
          </a:p>
          <a:p>
            <a:r>
              <a:rPr lang="en-US" dirty="0" smtClean="0"/>
              <a:t>Sherman </a:t>
            </a:r>
            <a:r>
              <a:rPr lang="en-US" dirty="0"/>
              <a:t>was </a:t>
            </a:r>
            <a:r>
              <a:rPr lang="en-US" dirty="0">
                <a:solidFill>
                  <a:srgbClr val="FF0000"/>
                </a:solidFill>
              </a:rPr>
              <a:t>delighted</a:t>
            </a:r>
            <a:r>
              <a:rPr lang="en-US" dirty="0"/>
              <a:t>, believing that finally Hood would attack.  </a:t>
            </a:r>
            <a:endParaRPr lang="en-US" dirty="0" smtClean="0"/>
          </a:p>
          <a:p>
            <a:r>
              <a:rPr lang="en-US" dirty="0" smtClean="0"/>
              <a:t>The </a:t>
            </a:r>
            <a:r>
              <a:rPr lang="en-US" dirty="0"/>
              <a:t>union army was recently armed with the newest technology of the </a:t>
            </a:r>
            <a:r>
              <a:rPr lang="en-US" dirty="0">
                <a:solidFill>
                  <a:srgbClr val="FF0000"/>
                </a:solidFill>
              </a:rPr>
              <a:t>Henry repeating rifles </a:t>
            </a:r>
            <a:r>
              <a:rPr lang="en-US" dirty="0"/>
              <a:t>that could shoot 15 shots before reloading.  </a:t>
            </a:r>
            <a:endParaRPr lang="en-US" dirty="0" smtClean="0"/>
          </a:p>
          <a:p>
            <a:endParaRPr lang="en-US" dirty="0"/>
          </a:p>
        </p:txBody>
      </p:sp>
      <p:pic>
        <p:nvPicPr>
          <p:cNvPr id="2052" name="Picture 4" descr="John Bell H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240" y="3200400"/>
            <a:ext cx="3409950" cy="27813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William T. Sher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74" y="3886200"/>
            <a:ext cx="3409950" cy="27813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48A5C28-A9AF-48F7-A492-117CD84F551A}"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41064646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Cont</a:t>
            </a:r>
            <a:r>
              <a:rPr lang="en-US" dirty="0"/>
              <a:t>.</a:t>
            </a:r>
            <a:r>
              <a:rPr lang="en-US" dirty="0" smtClean="0"/>
              <a:t> The </a:t>
            </a:r>
            <a:r>
              <a:rPr lang="en-US" dirty="0"/>
              <a:t>Promised Land:</a:t>
            </a:r>
            <a:br>
              <a:rPr lang="en-US" dirty="0"/>
            </a:br>
            <a:r>
              <a:rPr lang="en-US" dirty="0"/>
              <a:t>Battle for Atlanta</a:t>
            </a:r>
          </a:p>
        </p:txBody>
      </p:sp>
      <p:sp>
        <p:nvSpPr>
          <p:cNvPr id="3" name="Content Placeholder 2"/>
          <p:cNvSpPr>
            <a:spLocks noGrp="1"/>
          </p:cNvSpPr>
          <p:nvPr>
            <p:ph idx="1"/>
          </p:nvPr>
        </p:nvSpPr>
        <p:spPr/>
        <p:txBody>
          <a:bodyPr/>
          <a:lstStyle/>
          <a:p>
            <a:r>
              <a:rPr lang="en-US" dirty="0"/>
              <a:t>When a Union force went to cut off Atlanta from the </a:t>
            </a:r>
            <a:r>
              <a:rPr lang="en-US" dirty="0">
                <a:solidFill>
                  <a:srgbClr val="FF0000"/>
                </a:solidFill>
              </a:rPr>
              <a:t>railroad lines</a:t>
            </a:r>
            <a:r>
              <a:rPr lang="en-US" dirty="0"/>
              <a:t>, Hood attacked.  </a:t>
            </a:r>
            <a:endParaRPr lang="en-US" dirty="0" smtClean="0"/>
          </a:p>
          <a:p>
            <a:pPr lvl="1"/>
            <a:r>
              <a:rPr lang="en-US" dirty="0" smtClean="0"/>
              <a:t>It </a:t>
            </a:r>
            <a:r>
              <a:rPr lang="en-US" dirty="0"/>
              <a:t>cost the rebels </a:t>
            </a:r>
            <a:r>
              <a:rPr lang="en-US" dirty="0">
                <a:solidFill>
                  <a:srgbClr val="FF0000"/>
                </a:solidFill>
              </a:rPr>
              <a:t>20</a:t>
            </a:r>
            <a:r>
              <a:rPr lang="en-US" dirty="0"/>
              <a:t> thousand men (</a:t>
            </a:r>
            <a:r>
              <a:rPr lang="en-US" dirty="0">
                <a:solidFill>
                  <a:srgbClr val="FF0000"/>
                </a:solidFill>
              </a:rPr>
              <a:t>1/3</a:t>
            </a:r>
            <a:r>
              <a:rPr lang="en-US" dirty="0"/>
              <a:t> of their army) </a:t>
            </a:r>
            <a:endParaRPr lang="en-US" dirty="0" smtClean="0"/>
          </a:p>
          <a:p>
            <a:r>
              <a:rPr lang="en-US" dirty="0" smtClean="0"/>
              <a:t>Hood </a:t>
            </a:r>
            <a:r>
              <a:rPr lang="en-US" dirty="0"/>
              <a:t>fell back to Atlanta where they built defenses and waited for an attack.  </a:t>
            </a:r>
            <a:endParaRPr lang="en-US" dirty="0" smtClean="0"/>
          </a:p>
          <a:p>
            <a:r>
              <a:rPr lang="en-US" dirty="0" smtClean="0"/>
              <a:t>Sherman </a:t>
            </a:r>
            <a:r>
              <a:rPr lang="en-US" dirty="0"/>
              <a:t>saw no need to attack. He simply cut off their </a:t>
            </a:r>
            <a:r>
              <a:rPr lang="en-US" dirty="0">
                <a:solidFill>
                  <a:srgbClr val="FF0000"/>
                </a:solidFill>
              </a:rPr>
              <a:t>supplies</a:t>
            </a:r>
            <a:r>
              <a:rPr lang="en-US" dirty="0"/>
              <a:t> and waited.  </a:t>
            </a:r>
            <a:endParaRPr lang="en-US" dirty="0" smtClean="0"/>
          </a:p>
          <a:p>
            <a:pPr lvl="1"/>
            <a:r>
              <a:rPr lang="en-US" dirty="0" smtClean="0"/>
              <a:t>Both </a:t>
            </a:r>
            <a:r>
              <a:rPr lang="en-US" dirty="0"/>
              <a:t>sides suffered.  </a:t>
            </a:r>
            <a:endParaRPr lang="en-US" dirty="0" smtClean="0"/>
          </a:p>
          <a:p>
            <a:r>
              <a:rPr lang="en-US" dirty="0" smtClean="0"/>
              <a:t>September </a:t>
            </a:r>
            <a:r>
              <a:rPr lang="en-US" dirty="0"/>
              <a:t>1</a:t>
            </a:r>
            <a:r>
              <a:rPr lang="en-US" baseline="30000" dirty="0"/>
              <a:t>st</a:t>
            </a:r>
            <a:r>
              <a:rPr lang="en-US" dirty="0"/>
              <a:t>, 1864 Atlanta fell as Hood retreated.  </a:t>
            </a:r>
            <a:endParaRPr lang="en-US" dirty="0" smtClean="0"/>
          </a:p>
          <a:p>
            <a:pPr lvl="1"/>
            <a:r>
              <a:rPr lang="en-US" dirty="0" smtClean="0"/>
              <a:t>This </a:t>
            </a:r>
            <a:r>
              <a:rPr lang="en-US" dirty="0"/>
              <a:t>is the </a:t>
            </a:r>
            <a:r>
              <a:rPr lang="en-US" dirty="0">
                <a:solidFill>
                  <a:srgbClr val="FF0000"/>
                </a:solidFill>
              </a:rPr>
              <a:t>biggest</a:t>
            </a:r>
            <a:r>
              <a:rPr lang="en-US" dirty="0"/>
              <a:t> feat for the Union thus far. </a:t>
            </a:r>
          </a:p>
          <a:p>
            <a:endParaRPr lang="en-US" dirty="0"/>
          </a:p>
        </p:txBody>
      </p:sp>
      <p:pic>
        <p:nvPicPr>
          <p:cNvPr id="5" name="Picture 2" descr="Image result for battle for atlan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581400"/>
            <a:ext cx="38862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battle for atlan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7441" y="58558"/>
            <a:ext cx="5110944" cy="667617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48A5C28-A9AF-48F7-A492-117CD84F551A}"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77517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ircle(in)">
                                      <p:cBhvr>
                                        <p:cTn id="7"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16684" y="1143294"/>
            <a:ext cx="7412915" cy="4268965"/>
          </a:xfrm>
        </p:spPr>
        <p:txBody>
          <a:bodyPr/>
          <a:lstStyle/>
          <a:p>
            <a:pPr algn="ctr"/>
            <a:r>
              <a:rPr lang="en-US" sz="5400" dirty="0"/>
              <a:t>Ken Burn’s </a:t>
            </a:r>
            <a:r>
              <a:rPr lang="en-US" dirty="0"/>
              <a:t/>
            </a:r>
            <a:br>
              <a:rPr lang="en-US" dirty="0"/>
            </a:br>
            <a:r>
              <a:rPr lang="en-US" dirty="0"/>
              <a:t/>
            </a:r>
            <a:br>
              <a:rPr lang="en-US" dirty="0"/>
            </a:br>
            <a:r>
              <a:rPr lang="en-US" sz="8800" dirty="0">
                <a:solidFill>
                  <a:srgbClr val="FF0000"/>
                </a:solidFill>
              </a:rPr>
              <a:t>Civil</a:t>
            </a:r>
            <a:r>
              <a:rPr lang="en-US" sz="8800" dirty="0"/>
              <a:t> </a:t>
            </a:r>
            <a:r>
              <a:rPr lang="en-US" sz="8800" dirty="0">
                <a:solidFill>
                  <a:srgbClr val="0070C0"/>
                </a:solidFill>
              </a:rPr>
              <a:t>War</a:t>
            </a:r>
            <a:endParaRPr lang="en-US" dirty="0"/>
          </a:p>
        </p:txBody>
      </p:sp>
      <p:sp>
        <p:nvSpPr>
          <p:cNvPr id="5" name="Subtitle 4"/>
          <p:cNvSpPr>
            <a:spLocks noGrp="1"/>
          </p:cNvSpPr>
          <p:nvPr>
            <p:ph type="subTitle" idx="1"/>
          </p:nvPr>
        </p:nvSpPr>
        <p:spPr>
          <a:xfrm>
            <a:off x="816684" y="5537926"/>
            <a:ext cx="7031915" cy="706355"/>
          </a:xfrm>
        </p:spPr>
        <p:txBody>
          <a:bodyPr>
            <a:normAutofit/>
          </a:bodyPr>
          <a:lstStyle/>
          <a:p>
            <a:r>
              <a:rPr lang="en-US" i="0" dirty="0" smtClean="0"/>
              <a:t>Disc 4 Episode 7: (47:20-54:20)</a:t>
            </a:r>
            <a:endParaRPr lang="en-US" dirty="0"/>
          </a:p>
          <a:p>
            <a:endParaRPr lang="en-US" dirty="0"/>
          </a:p>
          <a:p>
            <a:endParaRPr lang="en-US" dirty="0"/>
          </a:p>
        </p:txBody>
      </p:sp>
      <p:sp>
        <p:nvSpPr>
          <p:cNvPr id="2" name="Slide Number Placeholder 1"/>
          <p:cNvSpPr>
            <a:spLocks noGrp="1"/>
          </p:cNvSpPr>
          <p:nvPr>
            <p:ph type="sldNum" sz="quarter" idx="12"/>
          </p:nvPr>
        </p:nvSpPr>
        <p:spPr/>
        <p:txBody>
          <a:bodyPr/>
          <a:lstStyle/>
          <a:p>
            <a:fld id="{248A5C28-A9AF-48F7-A492-117CD84F551A}"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val="1711157937"/>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Re-election of 1864</a:t>
            </a:r>
            <a:endParaRPr lang="en-US" dirty="0"/>
          </a:p>
        </p:txBody>
      </p:sp>
      <p:sp>
        <p:nvSpPr>
          <p:cNvPr id="3" name="Content Placeholder 2"/>
          <p:cNvSpPr>
            <a:spLocks noGrp="1"/>
          </p:cNvSpPr>
          <p:nvPr>
            <p:ph idx="1"/>
          </p:nvPr>
        </p:nvSpPr>
        <p:spPr/>
        <p:txBody>
          <a:bodyPr/>
          <a:lstStyle/>
          <a:p>
            <a:r>
              <a:rPr lang="en-US" dirty="0"/>
              <a:t>Lincoln wins reelection.  </a:t>
            </a:r>
            <a:endParaRPr lang="en-US" dirty="0" smtClean="0"/>
          </a:p>
          <a:p>
            <a:r>
              <a:rPr lang="en-US" dirty="0" smtClean="0"/>
              <a:t>He </a:t>
            </a:r>
            <a:r>
              <a:rPr lang="en-US" dirty="0"/>
              <a:t>wins </a:t>
            </a:r>
            <a:r>
              <a:rPr lang="en-US" dirty="0">
                <a:solidFill>
                  <a:srgbClr val="FF0000"/>
                </a:solidFill>
              </a:rPr>
              <a:t>55</a:t>
            </a:r>
            <a:r>
              <a:rPr lang="en-US" dirty="0"/>
              <a:t>% of the popular vote.  </a:t>
            </a:r>
            <a:endParaRPr lang="en-US" dirty="0" smtClean="0"/>
          </a:p>
          <a:p>
            <a:pPr lvl="1"/>
            <a:r>
              <a:rPr lang="en-US" dirty="0" smtClean="0"/>
              <a:t>Nearly </a:t>
            </a:r>
            <a:r>
              <a:rPr lang="en-US" dirty="0"/>
              <a:t>all of the </a:t>
            </a:r>
            <a:r>
              <a:rPr lang="en-US" dirty="0">
                <a:solidFill>
                  <a:srgbClr val="FF0000"/>
                </a:solidFill>
              </a:rPr>
              <a:t>army</a:t>
            </a:r>
            <a:r>
              <a:rPr lang="en-US" dirty="0"/>
              <a:t> voted for him over McClellan. </a:t>
            </a:r>
            <a:endParaRPr lang="en-US" dirty="0" smtClean="0"/>
          </a:p>
          <a:p>
            <a:r>
              <a:rPr lang="en-US" dirty="0" smtClean="0"/>
              <a:t>With </a:t>
            </a:r>
            <a:r>
              <a:rPr lang="en-US" dirty="0"/>
              <a:t>his victory, the confederacy’s outcome is becoming more certain.  </a:t>
            </a:r>
            <a:endParaRPr lang="en-US" dirty="0" smtClean="0"/>
          </a:p>
          <a:p>
            <a:r>
              <a:rPr lang="en-US" dirty="0" smtClean="0"/>
              <a:t>They </a:t>
            </a:r>
            <a:r>
              <a:rPr lang="en-US" dirty="0"/>
              <a:t>could not win the war without </a:t>
            </a:r>
            <a:r>
              <a:rPr lang="en-US" dirty="0">
                <a:solidFill>
                  <a:srgbClr val="FF0000"/>
                </a:solidFill>
              </a:rPr>
              <a:t>foreign recognition and aid </a:t>
            </a:r>
            <a:endParaRPr lang="en-US" dirty="0" smtClean="0">
              <a:solidFill>
                <a:srgbClr val="FF0000"/>
              </a:solidFill>
            </a:endParaRPr>
          </a:p>
          <a:p>
            <a:pPr lvl="1"/>
            <a:r>
              <a:rPr lang="en-US" dirty="0" smtClean="0"/>
              <a:t>Just </a:t>
            </a:r>
            <a:r>
              <a:rPr lang="en-US" dirty="0"/>
              <a:t>like in the Revolutionary </a:t>
            </a:r>
            <a:r>
              <a:rPr lang="en-US" dirty="0" smtClean="0"/>
              <a:t>War </a:t>
            </a:r>
            <a:endParaRPr lang="en-US" dirty="0"/>
          </a:p>
          <a:p>
            <a:r>
              <a:rPr lang="en-US" dirty="0"/>
              <a:t>Lincoln declares </a:t>
            </a:r>
            <a:r>
              <a:rPr lang="en-US" dirty="0">
                <a:solidFill>
                  <a:srgbClr val="FF0000"/>
                </a:solidFill>
              </a:rPr>
              <a:t>Thanksgiving</a:t>
            </a:r>
            <a:r>
              <a:rPr lang="en-US" dirty="0"/>
              <a:t> a National Holiday. </a:t>
            </a:r>
          </a:p>
          <a:p>
            <a:pPr lvl="1"/>
            <a:r>
              <a:rPr lang="en-US" dirty="0" smtClean="0">
                <a:solidFill>
                  <a:srgbClr val="FF0000"/>
                </a:solidFill>
              </a:rPr>
              <a:t>12o</a:t>
            </a:r>
            <a:r>
              <a:rPr lang="en-US" dirty="0" smtClean="0"/>
              <a:t> thousand turkeys delivered to Grant’s men at Petersburg</a:t>
            </a:r>
          </a:p>
          <a:p>
            <a:pPr lvl="2"/>
            <a:r>
              <a:rPr lang="en-US" dirty="0" smtClean="0"/>
              <a:t>Rebels hold fire out of respect</a:t>
            </a:r>
            <a:endParaRPr lang="en-US" dirty="0"/>
          </a:p>
        </p:txBody>
      </p:sp>
      <p:pic>
        <p:nvPicPr>
          <p:cNvPr id="1026" name="Picture 2" descr="Image result for re election of lincol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288" y="1644956"/>
            <a:ext cx="3665912"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hanksgiv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288" y="3702356"/>
            <a:ext cx="3628630" cy="240941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48A5C28-A9AF-48F7-A492-117CD84F551A}" type="slidenum">
              <a:rPr lang="en-US" smtClean="0">
                <a:solidFill>
                  <a:prstClr val="black">
                    <a:tint val="75000"/>
                  </a:prstClr>
                </a:solidFill>
              </a:rPr>
              <a:pPr/>
              <a:t>34</a:t>
            </a:fld>
            <a:endParaRPr lang="en-US">
              <a:solidFill>
                <a:prstClr val="black">
                  <a:tint val="75000"/>
                </a:prstClr>
              </a:solidFill>
            </a:endParaRPr>
          </a:p>
        </p:txBody>
      </p:sp>
    </p:spTree>
    <p:extLst>
      <p:ext uri="{BB962C8B-B14F-4D97-AF65-F5344CB8AC3E}">
        <p14:creationId xmlns:p14="http://schemas.microsoft.com/office/powerpoint/2010/main" val="24937523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16684" y="1143294"/>
            <a:ext cx="7412915" cy="4268965"/>
          </a:xfrm>
        </p:spPr>
        <p:txBody>
          <a:bodyPr/>
          <a:lstStyle/>
          <a:p>
            <a:pPr algn="ctr"/>
            <a:r>
              <a:rPr lang="en-US" sz="5400" dirty="0"/>
              <a:t>Ken Burn’s </a:t>
            </a:r>
            <a:r>
              <a:rPr lang="en-US" dirty="0"/>
              <a:t/>
            </a:r>
            <a:br>
              <a:rPr lang="en-US" dirty="0"/>
            </a:br>
            <a:r>
              <a:rPr lang="en-US" dirty="0"/>
              <a:t/>
            </a:r>
            <a:br>
              <a:rPr lang="en-US" dirty="0"/>
            </a:br>
            <a:r>
              <a:rPr lang="en-US" sz="8800" dirty="0">
                <a:solidFill>
                  <a:srgbClr val="FF0000"/>
                </a:solidFill>
              </a:rPr>
              <a:t>Civil</a:t>
            </a:r>
            <a:r>
              <a:rPr lang="en-US" sz="8800" dirty="0"/>
              <a:t> </a:t>
            </a:r>
            <a:r>
              <a:rPr lang="en-US" sz="8800" dirty="0">
                <a:solidFill>
                  <a:srgbClr val="0070C0"/>
                </a:solidFill>
              </a:rPr>
              <a:t>War</a:t>
            </a:r>
            <a:endParaRPr lang="en-US" dirty="0"/>
          </a:p>
        </p:txBody>
      </p:sp>
      <p:sp>
        <p:nvSpPr>
          <p:cNvPr id="5" name="Subtitle 4"/>
          <p:cNvSpPr>
            <a:spLocks noGrp="1"/>
          </p:cNvSpPr>
          <p:nvPr>
            <p:ph type="subTitle" idx="1"/>
          </p:nvPr>
        </p:nvSpPr>
        <p:spPr>
          <a:xfrm>
            <a:off x="816684" y="5537926"/>
            <a:ext cx="7031915" cy="706355"/>
          </a:xfrm>
        </p:spPr>
        <p:txBody>
          <a:bodyPr>
            <a:normAutofit/>
          </a:bodyPr>
          <a:lstStyle/>
          <a:p>
            <a:r>
              <a:rPr lang="en-US" i="0" dirty="0" smtClean="0"/>
              <a:t>Disc 5 Episode 8: Prologue (0-5:32)</a:t>
            </a:r>
            <a:endParaRPr lang="en-US" dirty="0"/>
          </a:p>
          <a:p>
            <a:endParaRPr lang="en-US" dirty="0"/>
          </a:p>
          <a:p>
            <a:endParaRPr lang="en-US" dirty="0"/>
          </a:p>
        </p:txBody>
      </p:sp>
      <p:sp>
        <p:nvSpPr>
          <p:cNvPr id="2" name="Slide Number Placeholder 1"/>
          <p:cNvSpPr>
            <a:spLocks noGrp="1"/>
          </p:cNvSpPr>
          <p:nvPr>
            <p:ph type="sldNum" sz="quarter" idx="12"/>
          </p:nvPr>
        </p:nvSpPr>
        <p:spPr/>
        <p:txBody>
          <a:bodyPr/>
          <a:lstStyle/>
          <a:p>
            <a:fld id="{248A5C28-A9AF-48F7-A492-117CD84F551A}" type="slidenum">
              <a:rPr lang="en-US" smtClean="0">
                <a:solidFill>
                  <a:prstClr val="black">
                    <a:tint val="75000"/>
                  </a:prstClr>
                </a:solidFill>
              </a:rPr>
              <a:pPr/>
              <a:t>35</a:t>
            </a:fld>
            <a:endParaRPr lang="en-US">
              <a:solidFill>
                <a:prstClr val="black">
                  <a:tint val="75000"/>
                </a:prstClr>
              </a:solidFill>
            </a:endParaRPr>
          </a:p>
        </p:txBody>
      </p:sp>
    </p:spTree>
    <p:extLst>
      <p:ext uri="{BB962C8B-B14F-4D97-AF65-F5344CB8AC3E}">
        <p14:creationId xmlns:p14="http://schemas.microsoft.com/office/powerpoint/2010/main" val="341971587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Sherman’s March to the sea</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t>
            </a:r>
            <a:r>
              <a:rPr lang="en-US" dirty="0"/>
              <a:t>Gentleman, you cannot qualify war in harsher terms than I will.  War is cruelty, and you cannot refine it; and those who brought war into our country deserve all the curses and malediction a people can pour out.” </a:t>
            </a:r>
            <a:r>
              <a:rPr lang="en-US" dirty="0" smtClean="0"/>
              <a:t>-</a:t>
            </a:r>
            <a:r>
              <a:rPr lang="en-US" dirty="0" smtClean="0">
                <a:solidFill>
                  <a:srgbClr val="FF0000"/>
                </a:solidFill>
              </a:rPr>
              <a:t>Sherman</a:t>
            </a:r>
            <a:r>
              <a:rPr lang="en-US" dirty="0" smtClean="0"/>
              <a:t> </a:t>
            </a:r>
            <a:endParaRPr lang="en-US" dirty="0"/>
          </a:p>
          <a:p>
            <a:r>
              <a:rPr lang="en-US" dirty="0"/>
              <a:t>He is the first </a:t>
            </a:r>
            <a:r>
              <a:rPr lang="en-US" dirty="0">
                <a:solidFill>
                  <a:srgbClr val="FF0000"/>
                </a:solidFill>
              </a:rPr>
              <a:t>modern general </a:t>
            </a:r>
            <a:r>
              <a:rPr lang="en-US" dirty="0"/>
              <a:t>in that he made war on </a:t>
            </a:r>
            <a:r>
              <a:rPr lang="en-US" dirty="0">
                <a:solidFill>
                  <a:srgbClr val="FF0000"/>
                </a:solidFill>
              </a:rPr>
              <a:t>civilians</a:t>
            </a:r>
            <a:r>
              <a:rPr lang="en-US" dirty="0"/>
              <a:t> because he understood the concept of </a:t>
            </a:r>
            <a:r>
              <a:rPr lang="en-US" dirty="0">
                <a:solidFill>
                  <a:srgbClr val="FF0000"/>
                </a:solidFill>
              </a:rPr>
              <a:t>total war</a:t>
            </a:r>
            <a:r>
              <a:rPr lang="en-US" dirty="0"/>
              <a:t>, which is to deprive the army of what keeps it going.  </a:t>
            </a:r>
            <a:endParaRPr lang="en-US" dirty="0" smtClean="0"/>
          </a:p>
          <a:p>
            <a:r>
              <a:rPr lang="en-US" dirty="0" smtClean="0"/>
              <a:t>Sherman </a:t>
            </a:r>
            <a:r>
              <a:rPr lang="en-US" dirty="0"/>
              <a:t>marches from Atlanta, through Georgia to Savana on the coast, living off the land.  “I can make this march, and make Georgia Howl!” </a:t>
            </a:r>
            <a:endParaRPr lang="en-US" dirty="0" smtClean="0"/>
          </a:p>
          <a:p>
            <a:r>
              <a:rPr lang="en-US" dirty="0" smtClean="0"/>
              <a:t>Before </a:t>
            </a:r>
            <a:r>
              <a:rPr lang="en-US" dirty="0"/>
              <a:t>leaving Atlanta, he </a:t>
            </a:r>
            <a:r>
              <a:rPr lang="en-US" dirty="0">
                <a:solidFill>
                  <a:srgbClr val="FF0000"/>
                </a:solidFill>
              </a:rPr>
              <a:t>lights it on fire </a:t>
            </a:r>
            <a:r>
              <a:rPr lang="en-US" dirty="0"/>
              <a:t>so it can no longer aid the south in the war. </a:t>
            </a:r>
          </a:p>
          <a:p>
            <a:pPr lvl="1"/>
            <a:r>
              <a:rPr lang="en-US" dirty="0" smtClean="0"/>
              <a:t>62 </a:t>
            </a:r>
            <a:r>
              <a:rPr lang="en-US" dirty="0"/>
              <a:t>thousand soldiers then marched, </a:t>
            </a:r>
            <a:r>
              <a:rPr lang="en-US" dirty="0">
                <a:solidFill>
                  <a:srgbClr val="FF0000"/>
                </a:solidFill>
              </a:rPr>
              <a:t>living off the land</a:t>
            </a:r>
            <a:r>
              <a:rPr lang="en-US" dirty="0"/>
              <a:t>, destroying cities, burning fields, bending railroad ties.  </a:t>
            </a:r>
            <a:endParaRPr lang="en-US" dirty="0" smtClean="0"/>
          </a:p>
          <a:p>
            <a:endParaRPr lang="en-US" dirty="0"/>
          </a:p>
        </p:txBody>
      </p:sp>
      <p:pic>
        <p:nvPicPr>
          <p:cNvPr id="2052" name="Picture 4" descr="Image result for sherman's march to the s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3" y="2209800"/>
            <a:ext cx="3810000" cy="25050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sherman's march to the s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910" y="1258952"/>
            <a:ext cx="8229600" cy="48294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44517"/>
            <a:ext cx="6726621" cy="67266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sherman's burning of atlan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086" y="783859"/>
            <a:ext cx="7689413" cy="535695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48A5C28-A9AF-48F7-A492-117CD84F551A}" type="slidenum">
              <a:rPr lang="en-US" smtClean="0">
                <a:solidFill>
                  <a:prstClr val="black">
                    <a:tint val="75000"/>
                  </a:prstClr>
                </a:solidFill>
              </a:rPr>
              <a:pPr/>
              <a:t>36</a:t>
            </a:fld>
            <a:endParaRPr lang="en-US">
              <a:solidFill>
                <a:prstClr val="black">
                  <a:tint val="75000"/>
                </a:prstClr>
              </a:solidFill>
            </a:endParaRPr>
          </a:p>
        </p:txBody>
      </p:sp>
    </p:spTree>
    <p:extLst>
      <p:ext uri="{BB962C8B-B14F-4D97-AF65-F5344CB8AC3E}">
        <p14:creationId xmlns:p14="http://schemas.microsoft.com/office/powerpoint/2010/main" val="202118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1000"/>
                                        <p:tgtEl>
                                          <p:spTgt spid="2054"/>
                                        </p:tgtEl>
                                      </p:cBhvr>
                                    </p:animEffect>
                                    <p:anim calcmode="lin" valueType="num">
                                      <p:cBhvr>
                                        <p:cTn id="8" dur="1000" fill="hold"/>
                                        <p:tgtEl>
                                          <p:spTgt spid="2054"/>
                                        </p:tgtEl>
                                        <p:attrNameLst>
                                          <p:attrName>ppt_x</p:attrName>
                                        </p:attrNameLst>
                                      </p:cBhvr>
                                      <p:tavLst>
                                        <p:tav tm="0">
                                          <p:val>
                                            <p:strVal val="#ppt_x"/>
                                          </p:val>
                                        </p:tav>
                                        <p:tav tm="100000">
                                          <p:val>
                                            <p:strVal val="#ppt_x"/>
                                          </p:val>
                                        </p:tav>
                                      </p:tavLst>
                                    </p:anim>
                                    <p:anim calcmode="lin" valueType="num">
                                      <p:cBhvr>
                                        <p:cTn id="9"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2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Sherman’s March to the Sea</a:t>
            </a:r>
            <a:endParaRPr lang="en-US" dirty="0"/>
          </a:p>
        </p:txBody>
      </p:sp>
      <p:sp>
        <p:nvSpPr>
          <p:cNvPr id="3" name="Content Placeholder 2"/>
          <p:cNvSpPr>
            <a:spLocks noGrp="1"/>
          </p:cNvSpPr>
          <p:nvPr>
            <p:ph idx="1"/>
          </p:nvPr>
        </p:nvSpPr>
        <p:spPr/>
        <p:txBody>
          <a:bodyPr>
            <a:normAutofit/>
          </a:bodyPr>
          <a:lstStyle/>
          <a:p>
            <a:r>
              <a:rPr lang="en-US" dirty="0" smtClean="0"/>
              <a:t>Sherman’s Army </a:t>
            </a:r>
            <a:r>
              <a:rPr lang="en-US" dirty="0"/>
              <a:t>crossed </a:t>
            </a:r>
            <a:r>
              <a:rPr lang="en-US" dirty="0">
                <a:solidFill>
                  <a:srgbClr val="FF0000"/>
                </a:solidFill>
              </a:rPr>
              <a:t>425</a:t>
            </a:r>
            <a:r>
              <a:rPr lang="en-US" dirty="0"/>
              <a:t> miles and caused </a:t>
            </a:r>
            <a:r>
              <a:rPr lang="en-US" dirty="0">
                <a:solidFill>
                  <a:srgbClr val="FF0000"/>
                </a:solidFill>
              </a:rPr>
              <a:t>100</a:t>
            </a:r>
            <a:r>
              <a:rPr lang="en-US" dirty="0"/>
              <a:t> million dollars of damage. </a:t>
            </a:r>
          </a:p>
          <a:p>
            <a:r>
              <a:rPr lang="en-US" dirty="0"/>
              <a:t>The south would never forget. </a:t>
            </a:r>
          </a:p>
          <a:p>
            <a:r>
              <a:rPr lang="en-US" dirty="0"/>
              <a:t>Sherman’s army emerges at </a:t>
            </a:r>
            <a:r>
              <a:rPr lang="en-US" dirty="0">
                <a:solidFill>
                  <a:srgbClr val="FF0000"/>
                </a:solidFill>
              </a:rPr>
              <a:t>Savanah</a:t>
            </a:r>
            <a:r>
              <a:rPr lang="en-US" dirty="0"/>
              <a:t> on Christmas.  </a:t>
            </a:r>
          </a:p>
          <a:p>
            <a:r>
              <a:rPr lang="en-US" dirty="0"/>
              <a:t>He then heads through South Carolina.  </a:t>
            </a:r>
          </a:p>
          <a:p>
            <a:r>
              <a:rPr lang="en-US" dirty="0"/>
              <a:t>They get even worse treatment from Sherman </a:t>
            </a:r>
            <a:r>
              <a:rPr lang="en-US" dirty="0" smtClean="0"/>
              <a:t>because:</a:t>
            </a:r>
          </a:p>
          <a:p>
            <a:pPr lvl="1"/>
            <a:r>
              <a:rPr lang="en-US" dirty="0" smtClean="0"/>
              <a:t>“</a:t>
            </a:r>
            <a:r>
              <a:rPr lang="en-US" dirty="0" smtClean="0">
                <a:solidFill>
                  <a:srgbClr val="FF0000"/>
                </a:solidFill>
              </a:rPr>
              <a:t>This </a:t>
            </a:r>
            <a:r>
              <a:rPr lang="en-US" dirty="0">
                <a:solidFill>
                  <a:srgbClr val="FF0000"/>
                </a:solidFill>
              </a:rPr>
              <a:t>is where treason began</a:t>
            </a:r>
            <a:r>
              <a:rPr lang="en-US" dirty="0"/>
              <a:t>.” </a:t>
            </a:r>
            <a:endParaRPr lang="en-US" dirty="0" smtClean="0"/>
          </a:p>
          <a:p>
            <a:pPr lvl="1"/>
            <a:r>
              <a:rPr lang="en-US" dirty="0" smtClean="0"/>
              <a:t>He </a:t>
            </a:r>
            <a:r>
              <a:rPr lang="en-US" dirty="0"/>
              <a:t>burned </a:t>
            </a:r>
            <a:r>
              <a:rPr lang="en-US" dirty="0">
                <a:solidFill>
                  <a:srgbClr val="FF0000"/>
                </a:solidFill>
              </a:rPr>
              <a:t>Charleston</a:t>
            </a:r>
            <a:r>
              <a:rPr lang="en-US" dirty="0"/>
              <a:t> to the ground.  </a:t>
            </a:r>
            <a:endParaRPr lang="en-US" dirty="0" smtClean="0"/>
          </a:p>
          <a:p>
            <a:r>
              <a:rPr lang="en-US" dirty="0" smtClean="0"/>
              <a:t>Thousands </a:t>
            </a:r>
            <a:r>
              <a:rPr lang="en-US" dirty="0"/>
              <a:t>of Confederate civilians turn into refugees and flee to </a:t>
            </a:r>
            <a:r>
              <a:rPr lang="en-US" dirty="0">
                <a:solidFill>
                  <a:srgbClr val="FF0000"/>
                </a:solidFill>
              </a:rPr>
              <a:t>Texas</a:t>
            </a:r>
            <a:r>
              <a:rPr lang="en-US" dirty="0"/>
              <a:t> to start a new life. </a:t>
            </a:r>
          </a:p>
          <a:p>
            <a:endParaRPr lang="en-US" dirty="0"/>
          </a:p>
        </p:txBody>
      </p:sp>
      <p:pic>
        <p:nvPicPr>
          <p:cNvPr id="3074" name="Picture 2" descr="Image result for sherman burns charles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206" y="584832"/>
            <a:ext cx="8020050" cy="56864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48A5C28-A9AF-48F7-A492-117CD84F551A}" type="slidenum">
              <a:rPr lang="en-US" smtClean="0">
                <a:solidFill>
                  <a:prstClr val="black">
                    <a:tint val="75000"/>
                  </a:prstClr>
                </a:solidFill>
              </a:rPr>
              <a:pPr/>
              <a:t>37</a:t>
            </a:fld>
            <a:endParaRPr lang="en-US">
              <a:solidFill>
                <a:prstClr val="black">
                  <a:tint val="75000"/>
                </a:prstClr>
              </a:solidFill>
            </a:endParaRPr>
          </a:p>
        </p:txBody>
      </p:sp>
    </p:spTree>
    <p:extLst>
      <p:ext uri="{BB962C8B-B14F-4D97-AF65-F5344CB8AC3E}">
        <p14:creationId xmlns:p14="http://schemas.microsoft.com/office/powerpoint/2010/main" val="88993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Situations for slaves’ changes</a:t>
            </a:r>
            <a:endParaRPr lang="en-US" dirty="0"/>
          </a:p>
        </p:txBody>
      </p:sp>
      <p:sp>
        <p:nvSpPr>
          <p:cNvPr id="3" name="Content Placeholder 2"/>
          <p:cNvSpPr>
            <a:spLocks noGrp="1"/>
          </p:cNvSpPr>
          <p:nvPr>
            <p:ph idx="1"/>
          </p:nvPr>
        </p:nvSpPr>
        <p:spPr/>
        <p:txBody>
          <a:bodyPr/>
          <a:lstStyle/>
          <a:p>
            <a:r>
              <a:rPr lang="en-US" dirty="0"/>
              <a:t>Low on supplies and men, </a:t>
            </a:r>
            <a:endParaRPr lang="en-US" dirty="0" smtClean="0"/>
          </a:p>
          <a:p>
            <a:pPr lvl="1"/>
            <a:r>
              <a:rPr lang="en-US" dirty="0" smtClean="0"/>
              <a:t>Hundreds desert each day= </a:t>
            </a:r>
            <a:r>
              <a:rPr lang="en-US" dirty="0" smtClean="0">
                <a:solidFill>
                  <a:srgbClr val="FF0000"/>
                </a:solidFill>
              </a:rPr>
              <a:t>Sherman</a:t>
            </a:r>
          </a:p>
          <a:p>
            <a:r>
              <a:rPr lang="en-US" dirty="0" smtClean="0"/>
              <a:t>Lee </a:t>
            </a:r>
            <a:r>
              <a:rPr lang="en-US" dirty="0"/>
              <a:t>asks </a:t>
            </a:r>
            <a:r>
              <a:rPr lang="en-US" dirty="0" smtClean="0"/>
              <a:t>the Confederate Congress </a:t>
            </a:r>
            <a:r>
              <a:rPr lang="en-US" dirty="0"/>
              <a:t>to </a:t>
            </a:r>
            <a:r>
              <a:rPr lang="en-US" dirty="0">
                <a:solidFill>
                  <a:srgbClr val="FF0000"/>
                </a:solidFill>
              </a:rPr>
              <a:t>arm </a:t>
            </a:r>
            <a:r>
              <a:rPr lang="en-US" dirty="0" smtClean="0">
                <a:solidFill>
                  <a:srgbClr val="FF0000"/>
                </a:solidFill>
              </a:rPr>
              <a:t>their slaves</a:t>
            </a:r>
            <a:r>
              <a:rPr lang="en-US" dirty="0">
                <a:solidFill>
                  <a:srgbClr val="FF0000"/>
                </a:solidFill>
              </a:rPr>
              <a:t>.  </a:t>
            </a:r>
            <a:endParaRPr lang="en-US" dirty="0" smtClean="0">
              <a:solidFill>
                <a:srgbClr val="FF0000"/>
              </a:solidFill>
            </a:endParaRPr>
          </a:p>
          <a:p>
            <a:r>
              <a:rPr lang="en-US" dirty="0" smtClean="0"/>
              <a:t>They </a:t>
            </a:r>
            <a:r>
              <a:rPr lang="en-US" dirty="0" smtClean="0">
                <a:solidFill>
                  <a:schemeClr val="tx1"/>
                </a:solidFill>
              </a:rPr>
              <a:t>reluctantly </a:t>
            </a:r>
            <a:r>
              <a:rPr lang="en-US" dirty="0" smtClean="0">
                <a:solidFill>
                  <a:srgbClr val="FF0000"/>
                </a:solidFill>
              </a:rPr>
              <a:t>agree</a:t>
            </a:r>
            <a:r>
              <a:rPr lang="en-US" dirty="0"/>
              <a:t>.  </a:t>
            </a:r>
            <a:endParaRPr lang="en-US" dirty="0" smtClean="0"/>
          </a:p>
          <a:p>
            <a:r>
              <a:rPr lang="en-US" dirty="0" smtClean="0"/>
              <a:t>At </a:t>
            </a:r>
            <a:r>
              <a:rPr lang="en-US" dirty="0"/>
              <a:t>the same time, Lincoln passes the </a:t>
            </a:r>
            <a:r>
              <a:rPr lang="en-US" dirty="0" smtClean="0">
                <a:solidFill>
                  <a:srgbClr val="FF0000"/>
                </a:solidFill>
              </a:rPr>
              <a:t>13</a:t>
            </a:r>
            <a:r>
              <a:rPr lang="en-US" baseline="30000" dirty="0" smtClean="0">
                <a:solidFill>
                  <a:srgbClr val="FF0000"/>
                </a:solidFill>
              </a:rPr>
              <a:t>th</a:t>
            </a:r>
            <a:r>
              <a:rPr lang="en-US" dirty="0" smtClean="0">
                <a:solidFill>
                  <a:srgbClr val="FF0000"/>
                </a:solidFill>
              </a:rPr>
              <a:t> amendment</a:t>
            </a:r>
          </a:p>
          <a:p>
            <a:pPr lvl="1"/>
            <a:r>
              <a:rPr lang="en-US" dirty="0" smtClean="0"/>
              <a:t>abolishing </a:t>
            </a:r>
            <a:r>
              <a:rPr lang="en-US" dirty="0"/>
              <a:t>slavery in the Union forever. </a:t>
            </a:r>
          </a:p>
          <a:p>
            <a:endParaRPr lang="en-US" dirty="0"/>
          </a:p>
        </p:txBody>
      </p:sp>
      <p:pic>
        <p:nvPicPr>
          <p:cNvPr id="1026" name="Picture 2" descr="Image result for which amendment abolished slav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5074" y="3396644"/>
            <a:ext cx="6067425" cy="3419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onfederates arm sla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4" y="2438400"/>
            <a:ext cx="2286000" cy="209550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48A5C28-A9AF-48F7-A492-117CD84F551A}" type="slidenum">
              <a:rPr lang="en-US" smtClean="0">
                <a:solidFill>
                  <a:prstClr val="black">
                    <a:tint val="75000"/>
                  </a:prstClr>
                </a:solidFill>
              </a:rPr>
              <a:pPr/>
              <a:t>38</a:t>
            </a:fld>
            <a:endParaRPr lang="en-US">
              <a:solidFill>
                <a:prstClr val="black">
                  <a:tint val="75000"/>
                </a:prstClr>
              </a:solidFill>
            </a:endParaRPr>
          </a:p>
        </p:txBody>
      </p:sp>
    </p:spTree>
    <p:extLst>
      <p:ext uri="{BB962C8B-B14F-4D97-AF65-F5344CB8AC3E}">
        <p14:creationId xmlns:p14="http://schemas.microsoft.com/office/powerpoint/2010/main" val="41560342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Lincoln’s Second Inaugural Address</a:t>
            </a:r>
            <a:endParaRPr lang="en-US" dirty="0"/>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8256" y="2362200"/>
            <a:ext cx="5382185" cy="430574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p:txBody>
          <a:bodyPr/>
          <a:lstStyle/>
          <a:p>
            <a:r>
              <a:rPr lang="en-US" dirty="0" smtClean="0"/>
              <a:t>As Lincoln gives his second inaugural address, John Wilkes Booth and friends listen and Booth turns to a friend and acclaims that it will be the last speech he ever makes!</a:t>
            </a:r>
            <a:endParaRPr lang="en-US" dirty="0"/>
          </a:p>
        </p:txBody>
      </p:sp>
      <p:pic>
        <p:nvPicPr>
          <p:cNvPr id="3076" name="Picture 4" descr="Image result for lincoln's second inaugural address john wilkes boo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42051"/>
            <a:ext cx="5219179" cy="393858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248A5C28-A9AF-48F7-A492-117CD84F551A}" type="slidenum">
              <a:rPr lang="en-US" smtClean="0">
                <a:solidFill>
                  <a:prstClr val="black">
                    <a:tint val="75000"/>
                  </a:prstClr>
                </a:solidFill>
              </a:rPr>
              <a:pPr/>
              <a:t>39</a:t>
            </a:fld>
            <a:endParaRPr lang="en-US">
              <a:solidFill>
                <a:prstClr val="black">
                  <a:tint val="75000"/>
                </a:prstClr>
              </a:solidFill>
            </a:endParaRPr>
          </a:p>
        </p:txBody>
      </p:sp>
    </p:spTree>
    <p:extLst>
      <p:ext uri="{BB962C8B-B14F-4D97-AF65-F5344CB8AC3E}">
        <p14:creationId xmlns:p14="http://schemas.microsoft.com/office/powerpoint/2010/main" val="277488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down)">
                                      <p:cBhvr>
                                        <p:cTn id="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816684" y="1143294"/>
            <a:ext cx="7336716" cy="4268965"/>
          </a:xfrm>
        </p:spPr>
        <p:txBody>
          <a:bodyPr/>
          <a:lstStyle/>
          <a:p>
            <a:pPr algn="ctr"/>
            <a:r>
              <a:rPr lang="en-US" sz="4400" dirty="0" smtClean="0"/>
              <a:t>Ken Burn’s </a:t>
            </a:r>
            <a:r>
              <a:rPr lang="en-US" dirty="0" smtClean="0"/>
              <a:t/>
            </a:r>
            <a:br>
              <a:rPr lang="en-US" dirty="0" smtClean="0"/>
            </a:br>
            <a:r>
              <a:rPr lang="en-US" dirty="0"/>
              <a:t/>
            </a:r>
            <a:br>
              <a:rPr lang="en-US" dirty="0"/>
            </a:br>
            <a:r>
              <a:rPr lang="en-US" sz="7200" dirty="0" smtClean="0">
                <a:solidFill>
                  <a:srgbClr val="FF0000"/>
                </a:solidFill>
              </a:rPr>
              <a:t>Civil</a:t>
            </a:r>
            <a:r>
              <a:rPr lang="en-US" sz="7200" dirty="0" smtClean="0"/>
              <a:t> </a:t>
            </a:r>
            <a:r>
              <a:rPr lang="en-US" sz="7200" dirty="0" smtClean="0">
                <a:solidFill>
                  <a:srgbClr val="0070C0"/>
                </a:solidFill>
              </a:rPr>
              <a:t>War</a:t>
            </a:r>
            <a:r>
              <a:rPr lang="en-US" dirty="0" smtClean="0"/>
              <a:t/>
            </a:r>
            <a:br>
              <a:rPr lang="en-US" dirty="0" smtClean="0"/>
            </a:br>
            <a:endParaRPr lang="en-US" dirty="0"/>
          </a:p>
        </p:txBody>
      </p:sp>
      <p:sp>
        <p:nvSpPr>
          <p:cNvPr id="8" name="Subtitle 7"/>
          <p:cNvSpPr>
            <a:spLocks noGrp="1"/>
          </p:cNvSpPr>
          <p:nvPr>
            <p:ph type="subTitle" idx="1"/>
          </p:nvPr>
        </p:nvSpPr>
        <p:spPr/>
        <p:txBody>
          <a:bodyPr/>
          <a:lstStyle/>
          <a:p>
            <a:r>
              <a:rPr lang="en-US" dirty="0" smtClean="0"/>
              <a:t>Disc 1 Scene 2: The Cause/All Night Forever (10:30)</a:t>
            </a:r>
            <a:endParaRPr lang="en-US" dirty="0"/>
          </a:p>
        </p:txBody>
      </p:sp>
      <p:sp>
        <p:nvSpPr>
          <p:cNvPr id="2" name="Slide Number Placeholder 1"/>
          <p:cNvSpPr>
            <a:spLocks noGrp="1"/>
          </p:cNvSpPr>
          <p:nvPr>
            <p:ph type="sldNum" sz="quarter" idx="12"/>
          </p:nvPr>
        </p:nvSpPr>
        <p:spPr/>
        <p:txBody>
          <a:bodyPr/>
          <a:lstStyle/>
          <a:p>
            <a:fld id="{248A5C28-A9AF-48F7-A492-117CD84F551A}"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2618145649"/>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fall of Richmond</a:t>
            </a:r>
            <a:br>
              <a:rPr lang="en-US" dirty="0"/>
            </a:br>
            <a:endParaRPr lang="en-US" dirty="0"/>
          </a:p>
        </p:txBody>
      </p:sp>
      <p:sp>
        <p:nvSpPr>
          <p:cNvPr id="3" name="Content Placeholder 2"/>
          <p:cNvSpPr>
            <a:spLocks noGrp="1"/>
          </p:cNvSpPr>
          <p:nvPr>
            <p:ph idx="1"/>
          </p:nvPr>
        </p:nvSpPr>
        <p:spPr/>
        <p:txBody>
          <a:bodyPr/>
          <a:lstStyle/>
          <a:p>
            <a:r>
              <a:rPr lang="en-US" dirty="0">
                <a:solidFill>
                  <a:srgbClr val="FF0000"/>
                </a:solidFill>
              </a:rPr>
              <a:t>March 25, 1865</a:t>
            </a:r>
            <a:r>
              <a:rPr lang="en-US" dirty="0"/>
              <a:t>, Grant finally wins Petersburg and has access to Richmond. </a:t>
            </a:r>
            <a:endParaRPr lang="en-US" dirty="0" smtClean="0"/>
          </a:p>
          <a:p>
            <a:r>
              <a:rPr lang="en-US" dirty="0" smtClean="0">
                <a:solidFill>
                  <a:srgbClr val="FF0000"/>
                </a:solidFill>
              </a:rPr>
              <a:t>90</a:t>
            </a:r>
            <a:r>
              <a:rPr lang="en-US" dirty="0" smtClean="0"/>
              <a:t> </a:t>
            </a:r>
            <a:r>
              <a:rPr lang="en-US" dirty="0"/>
              <a:t>thousand confederates deserted in the 9 month siege. </a:t>
            </a:r>
            <a:endParaRPr lang="en-US" dirty="0" smtClean="0"/>
          </a:p>
          <a:p>
            <a:r>
              <a:rPr lang="en-US" dirty="0" smtClean="0"/>
              <a:t>April </a:t>
            </a:r>
            <a:r>
              <a:rPr lang="en-US" dirty="0"/>
              <a:t>3, 1865 As the confederates retreat out of Richmond, they </a:t>
            </a:r>
            <a:r>
              <a:rPr lang="en-US" dirty="0">
                <a:solidFill>
                  <a:srgbClr val="FF0000"/>
                </a:solidFill>
              </a:rPr>
              <a:t>light it on fire </a:t>
            </a:r>
            <a:r>
              <a:rPr lang="en-US" dirty="0"/>
              <a:t>so it can be no use to Yankees. </a:t>
            </a:r>
            <a:endParaRPr lang="en-US" dirty="0" smtClean="0"/>
          </a:p>
          <a:p>
            <a:r>
              <a:rPr lang="en-US" dirty="0" smtClean="0"/>
              <a:t>Lee </a:t>
            </a:r>
            <a:r>
              <a:rPr lang="en-US" dirty="0"/>
              <a:t>flees west and Grant stays right behind him. </a:t>
            </a:r>
          </a:p>
          <a:p>
            <a:endParaRPr lang="en-US" dirty="0"/>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1000"/>
            <a:ext cx="7904776" cy="59721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76018"/>
            <a:ext cx="8606668" cy="484125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48A5C28-A9AF-48F7-A492-117CD84F551A}" type="slidenum">
              <a:rPr lang="en-US" smtClean="0">
                <a:solidFill>
                  <a:prstClr val="black">
                    <a:tint val="75000"/>
                  </a:prstClr>
                </a:solidFill>
              </a:rPr>
              <a:pPr/>
              <a:t>40</a:t>
            </a:fld>
            <a:endParaRPr lang="en-US">
              <a:solidFill>
                <a:prstClr val="black">
                  <a:tint val="75000"/>
                </a:prstClr>
              </a:solidFill>
            </a:endParaRPr>
          </a:p>
        </p:txBody>
      </p:sp>
    </p:spTree>
    <p:extLst>
      <p:ext uri="{BB962C8B-B14F-4D97-AF65-F5344CB8AC3E}">
        <p14:creationId xmlns:p14="http://schemas.microsoft.com/office/powerpoint/2010/main" val="134401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barn(inVertical)">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Night They Drove Old Dixie Down</a:t>
            </a:r>
            <a:br>
              <a:rPr lang="en-US" dirty="0" smtClean="0"/>
            </a:br>
            <a:r>
              <a:rPr lang="en-US" dirty="0"/>
              <a:t/>
            </a:r>
            <a:br>
              <a:rPr lang="en-US" dirty="0"/>
            </a:br>
            <a:r>
              <a:rPr lang="en-US" dirty="0" smtClean="0"/>
              <a:t>By The Band</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2362200" y="4648200"/>
            <a:ext cx="5486400" cy="369332"/>
          </a:xfrm>
          <a:prstGeom prst="rect">
            <a:avLst/>
          </a:prstGeom>
        </p:spPr>
        <p:txBody>
          <a:bodyPr wrap="square">
            <a:spAutoFit/>
          </a:bodyPr>
          <a:lstStyle/>
          <a:p>
            <a:r>
              <a:rPr lang="en-US" dirty="0">
                <a:hlinkClick r:id="rId2"/>
              </a:rPr>
              <a:t>https://</a:t>
            </a:r>
            <a:r>
              <a:rPr lang="en-US" dirty="0" smtClean="0">
                <a:hlinkClick r:id="rId2"/>
              </a:rPr>
              <a:t>www.youtube.com/watch?v=v3JaosE-gZE</a:t>
            </a:r>
            <a:r>
              <a:rPr lang="en-US" dirty="0" smtClean="0"/>
              <a:t> </a:t>
            </a:r>
            <a:endParaRPr lang="en-US" dirty="0"/>
          </a:p>
        </p:txBody>
      </p:sp>
      <p:sp>
        <p:nvSpPr>
          <p:cNvPr id="5" name="Slide Number Placeholder 4"/>
          <p:cNvSpPr>
            <a:spLocks noGrp="1"/>
          </p:cNvSpPr>
          <p:nvPr>
            <p:ph type="sldNum" sz="quarter" idx="12"/>
          </p:nvPr>
        </p:nvSpPr>
        <p:spPr/>
        <p:txBody>
          <a:bodyPr/>
          <a:lstStyle/>
          <a:p>
            <a:fld id="{248A5C28-A9AF-48F7-A492-117CD84F551A}"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val="39936462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16684" y="1143294"/>
            <a:ext cx="7412915" cy="4268965"/>
          </a:xfrm>
        </p:spPr>
        <p:txBody>
          <a:bodyPr/>
          <a:lstStyle/>
          <a:p>
            <a:pPr algn="ctr"/>
            <a:r>
              <a:rPr lang="en-US" sz="5400" dirty="0"/>
              <a:t>Ken Burn’s </a:t>
            </a:r>
            <a:r>
              <a:rPr lang="en-US" dirty="0"/>
              <a:t/>
            </a:r>
            <a:br>
              <a:rPr lang="en-US" dirty="0"/>
            </a:br>
            <a:r>
              <a:rPr lang="en-US" dirty="0"/>
              <a:t/>
            </a:r>
            <a:br>
              <a:rPr lang="en-US" dirty="0"/>
            </a:br>
            <a:r>
              <a:rPr lang="en-US" sz="8800" dirty="0">
                <a:solidFill>
                  <a:srgbClr val="FF0000"/>
                </a:solidFill>
              </a:rPr>
              <a:t>Civil</a:t>
            </a:r>
            <a:r>
              <a:rPr lang="en-US" sz="8800" dirty="0"/>
              <a:t> </a:t>
            </a:r>
            <a:r>
              <a:rPr lang="en-US" sz="8800" dirty="0">
                <a:solidFill>
                  <a:srgbClr val="0070C0"/>
                </a:solidFill>
              </a:rPr>
              <a:t>War</a:t>
            </a:r>
            <a:endParaRPr lang="en-US" dirty="0"/>
          </a:p>
        </p:txBody>
      </p:sp>
      <p:sp>
        <p:nvSpPr>
          <p:cNvPr id="5" name="Subtitle 4"/>
          <p:cNvSpPr>
            <a:spLocks noGrp="1"/>
          </p:cNvSpPr>
          <p:nvPr>
            <p:ph type="subTitle" idx="1"/>
          </p:nvPr>
        </p:nvSpPr>
        <p:spPr>
          <a:xfrm>
            <a:off x="816684" y="5537926"/>
            <a:ext cx="7031915" cy="706355"/>
          </a:xfrm>
        </p:spPr>
        <p:txBody>
          <a:bodyPr>
            <a:normAutofit/>
          </a:bodyPr>
          <a:lstStyle/>
          <a:p>
            <a:r>
              <a:rPr lang="en-US" i="0" dirty="0" smtClean="0"/>
              <a:t>Disc 5 Episode 8: Appomattox (</a:t>
            </a:r>
            <a:r>
              <a:rPr lang="en-US" i="0" dirty="0"/>
              <a:t>49:26-1:04:00</a:t>
            </a:r>
            <a:r>
              <a:rPr lang="en-US" i="0" dirty="0" smtClean="0"/>
              <a:t>)</a:t>
            </a:r>
            <a:endParaRPr lang="en-US" dirty="0"/>
          </a:p>
          <a:p>
            <a:endParaRPr lang="en-US" dirty="0"/>
          </a:p>
          <a:p>
            <a:endParaRPr lang="en-US" dirty="0"/>
          </a:p>
        </p:txBody>
      </p:sp>
      <p:sp>
        <p:nvSpPr>
          <p:cNvPr id="2" name="Slide Number Placeholder 1"/>
          <p:cNvSpPr>
            <a:spLocks noGrp="1"/>
          </p:cNvSpPr>
          <p:nvPr>
            <p:ph type="sldNum" sz="quarter" idx="12"/>
          </p:nvPr>
        </p:nvSpPr>
        <p:spPr/>
        <p:txBody>
          <a:bodyPr/>
          <a:lstStyle/>
          <a:p>
            <a:fld id="{248A5C28-A9AF-48F7-A492-117CD84F551A}" type="slidenum">
              <a:rPr lang="en-US" smtClean="0">
                <a:solidFill>
                  <a:prstClr val="black">
                    <a:tint val="75000"/>
                  </a:prstClr>
                </a:solidFill>
              </a:rPr>
              <a:pPr/>
              <a:t>42</a:t>
            </a:fld>
            <a:endParaRPr lang="en-US">
              <a:solidFill>
                <a:prstClr val="black">
                  <a:tint val="75000"/>
                </a:prstClr>
              </a:solidFill>
            </a:endParaRPr>
          </a:p>
        </p:txBody>
      </p:sp>
    </p:spTree>
    <p:extLst>
      <p:ext uri="{BB962C8B-B14F-4D97-AF65-F5344CB8AC3E}">
        <p14:creationId xmlns:p14="http://schemas.microsoft.com/office/powerpoint/2010/main" val="3618178572"/>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Villain of the War</a:t>
            </a:r>
            <a:endParaRPr lang="en-US" dirty="0"/>
          </a:p>
        </p:txBody>
      </p:sp>
      <p:sp>
        <p:nvSpPr>
          <p:cNvPr id="3" name="Content Placeholder 2"/>
          <p:cNvSpPr>
            <a:spLocks noGrp="1"/>
          </p:cNvSpPr>
          <p:nvPr>
            <p:ph idx="1"/>
          </p:nvPr>
        </p:nvSpPr>
        <p:spPr/>
        <p:txBody>
          <a:bodyPr/>
          <a:lstStyle/>
          <a:p>
            <a:r>
              <a:rPr lang="en-US" dirty="0"/>
              <a:t>After the surrender at Appomattox, </a:t>
            </a:r>
            <a:r>
              <a:rPr lang="en-US" dirty="0">
                <a:solidFill>
                  <a:srgbClr val="FF0000"/>
                </a:solidFill>
              </a:rPr>
              <a:t>Jefferson Davis </a:t>
            </a:r>
            <a:r>
              <a:rPr lang="en-US" dirty="0"/>
              <a:t>is still defiant, flees south, but is captured. </a:t>
            </a:r>
            <a:endParaRPr lang="en-US" dirty="0" smtClean="0"/>
          </a:p>
          <a:p>
            <a:r>
              <a:rPr lang="en-US" dirty="0" smtClean="0"/>
              <a:t>Rumored </a:t>
            </a:r>
            <a:r>
              <a:rPr lang="en-US" dirty="0"/>
              <a:t>to be wearing </a:t>
            </a:r>
            <a:r>
              <a:rPr lang="en-US" dirty="0">
                <a:solidFill>
                  <a:srgbClr val="FF0000"/>
                </a:solidFill>
              </a:rPr>
              <a:t>women’s clothing.  </a:t>
            </a:r>
            <a:endParaRPr lang="en-US" dirty="0" smtClean="0">
              <a:solidFill>
                <a:srgbClr val="FF0000"/>
              </a:solidFill>
            </a:endParaRPr>
          </a:p>
          <a:p>
            <a:r>
              <a:rPr lang="en-US" dirty="0" smtClean="0">
                <a:solidFill>
                  <a:srgbClr val="FF0000"/>
                </a:solidFill>
              </a:rPr>
              <a:t>N </a:t>
            </a:r>
            <a:r>
              <a:rPr lang="en-US" dirty="0">
                <a:solidFill>
                  <a:srgbClr val="FF0000"/>
                </a:solidFill>
              </a:rPr>
              <a:t>and S</a:t>
            </a:r>
            <a:r>
              <a:rPr lang="en-US" dirty="0"/>
              <a:t>, he becomes the chief villain of the war.  </a:t>
            </a:r>
            <a:endParaRPr lang="en-US" dirty="0" smtClean="0"/>
          </a:p>
          <a:p>
            <a:r>
              <a:rPr lang="en-US" dirty="0" smtClean="0"/>
              <a:t>South </a:t>
            </a:r>
            <a:r>
              <a:rPr lang="en-US" dirty="0"/>
              <a:t>does not want to blame their </a:t>
            </a:r>
            <a:r>
              <a:rPr lang="en-US" dirty="0">
                <a:solidFill>
                  <a:srgbClr val="FF0000"/>
                </a:solidFill>
              </a:rPr>
              <a:t>generals</a:t>
            </a:r>
            <a:r>
              <a:rPr lang="en-US" dirty="0"/>
              <a:t>, so Davis becomes scapegoat. </a:t>
            </a:r>
          </a:p>
          <a:p>
            <a:endParaRPr lang="en-US" dirty="0"/>
          </a:p>
        </p:txBody>
      </p:sp>
      <p:pic>
        <p:nvPicPr>
          <p:cNvPr id="4098" name="Picture 2" descr="Image result for jefferson davis in womens cloth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611312"/>
            <a:ext cx="3979788" cy="52466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10" y="304800"/>
            <a:ext cx="8949865" cy="643273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48A5C28-A9AF-48F7-A492-117CD84F551A}" type="slidenum">
              <a:rPr lang="en-US" smtClean="0">
                <a:solidFill>
                  <a:prstClr val="black">
                    <a:tint val="75000"/>
                  </a:prstClr>
                </a:solidFill>
              </a:rPr>
              <a:pPr/>
              <a:t>43</a:t>
            </a:fld>
            <a:endParaRPr lang="en-US">
              <a:solidFill>
                <a:prstClr val="black">
                  <a:tint val="75000"/>
                </a:prstClr>
              </a:solidFill>
            </a:endParaRPr>
          </a:p>
        </p:txBody>
      </p:sp>
    </p:spTree>
    <p:extLst>
      <p:ext uri="{BB962C8B-B14F-4D97-AF65-F5344CB8AC3E}">
        <p14:creationId xmlns:p14="http://schemas.microsoft.com/office/powerpoint/2010/main" val="155507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circle(in)">
                                      <p:cBhvr>
                                        <p:cTn id="7"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the war</a:t>
            </a:r>
          </a:p>
        </p:txBody>
      </p:sp>
      <p:sp>
        <p:nvSpPr>
          <p:cNvPr id="3" name="Content Placeholder 2"/>
          <p:cNvSpPr>
            <a:spLocks noGrp="1"/>
          </p:cNvSpPr>
          <p:nvPr>
            <p:ph idx="1"/>
          </p:nvPr>
        </p:nvSpPr>
        <p:spPr/>
        <p:txBody>
          <a:bodyPr/>
          <a:lstStyle/>
          <a:p>
            <a:r>
              <a:rPr lang="en-US" dirty="0">
                <a:solidFill>
                  <a:srgbClr val="FF0000"/>
                </a:solidFill>
              </a:rPr>
              <a:t>3.5</a:t>
            </a:r>
            <a:r>
              <a:rPr lang="en-US" dirty="0"/>
              <a:t> million went to </a:t>
            </a:r>
            <a:r>
              <a:rPr lang="en-US" dirty="0" smtClean="0"/>
              <a:t>war </a:t>
            </a:r>
          </a:p>
          <a:p>
            <a:r>
              <a:rPr lang="en-US" dirty="0" smtClean="0">
                <a:solidFill>
                  <a:srgbClr val="FF0000"/>
                </a:solidFill>
              </a:rPr>
              <a:t>620</a:t>
            </a:r>
            <a:r>
              <a:rPr lang="en-US" dirty="0" smtClean="0"/>
              <a:t> </a:t>
            </a:r>
            <a:r>
              <a:rPr lang="en-US" dirty="0"/>
              <a:t>K were killed.  </a:t>
            </a:r>
            <a:endParaRPr lang="en-US" dirty="0" smtClean="0"/>
          </a:p>
          <a:p>
            <a:r>
              <a:rPr lang="en-US" dirty="0" smtClean="0"/>
              <a:t>More </a:t>
            </a:r>
            <a:r>
              <a:rPr lang="en-US" dirty="0"/>
              <a:t>than all other American wars combined.  </a:t>
            </a:r>
            <a:endParaRPr lang="en-US" dirty="0" smtClean="0"/>
          </a:p>
          <a:p>
            <a:r>
              <a:rPr lang="en-US" dirty="0" smtClean="0">
                <a:solidFill>
                  <a:srgbClr val="FF0000"/>
                </a:solidFill>
              </a:rPr>
              <a:t>¼</a:t>
            </a:r>
            <a:r>
              <a:rPr lang="en-US" dirty="0" smtClean="0"/>
              <a:t> </a:t>
            </a:r>
            <a:r>
              <a:rPr lang="en-US" dirty="0"/>
              <a:t>of white southern men are dead.  </a:t>
            </a:r>
            <a:endParaRPr lang="en-US" dirty="0" smtClean="0"/>
          </a:p>
          <a:p>
            <a:r>
              <a:rPr lang="en-US" dirty="0" smtClean="0"/>
              <a:t>In </a:t>
            </a:r>
            <a:r>
              <a:rPr lang="en-US" dirty="0"/>
              <a:t>Mississippi in 1866, 1/5 of the state budget was spent on </a:t>
            </a:r>
            <a:r>
              <a:rPr lang="en-US" dirty="0">
                <a:solidFill>
                  <a:srgbClr val="FF0000"/>
                </a:solidFill>
              </a:rPr>
              <a:t>artificial limbs</a:t>
            </a:r>
            <a:r>
              <a:rPr lang="en-US" dirty="0"/>
              <a:t>. </a:t>
            </a:r>
          </a:p>
          <a:p>
            <a:r>
              <a:rPr lang="en-US" dirty="0"/>
              <a:t>The war made the country an </a:t>
            </a:r>
            <a:r>
              <a:rPr lang="en-US" dirty="0">
                <a:solidFill>
                  <a:srgbClr val="FF0000"/>
                </a:solidFill>
              </a:rPr>
              <a:t>actuality</a:t>
            </a:r>
            <a:r>
              <a:rPr lang="en-US" dirty="0"/>
              <a:t>.  </a:t>
            </a:r>
            <a:endParaRPr lang="en-US" dirty="0" smtClean="0"/>
          </a:p>
          <a:p>
            <a:pPr lvl="1"/>
            <a:r>
              <a:rPr lang="en-US" dirty="0" smtClean="0"/>
              <a:t>Boys </a:t>
            </a:r>
            <a:r>
              <a:rPr lang="en-US" dirty="0"/>
              <a:t>who had never left home had traveled the country, seen the land and now understand they have this great country because they had been there, and experienced it. </a:t>
            </a:r>
          </a:p>
          <a:p>
            <a:endParaRPr lang="en-US"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1626686"/>
            <a:ext cx="3654425" cy="2818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ivil war amputated lim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75" y="4363196"/>
            <a:ext cx="3654425" cy="22159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48A5C28-A9AF-48F7-A492-117CD84F551A}" type="slidenum">
              <a:rPr lang="en-US" smtClean="0">
                <a:solidFill>
                  <a:prstClr val="black">
                    <a:tint val="75000"/>
                  </a:prstClr>
                </a:solidFill>
              </a:rPr>
              <a:pPr/>
              <a:t>44</a:t>
            </a:fld>
            <a:endParaRPr lang="en-US">
              <a:solidFill>
                <a:prstClr val="black">
                  <a:tint val="75000"/>
                </a:prstClr>
              </a:solidFill>
            </a:endParaRPr>
          </a:p>
        </p:txBody>
      </p:sp>
    </p:spTree>
    <p:extLst>
      <p:ext uri="{BB962C8B-B14F-4D97-AF65-F5344CB8AC3E}">
        <p14:creationId xmlns:p14="http://schemas.microsoft.com/office/powerpoint/2010/main" val="7849039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the war</a:t>
            </a:r>
          </a:p>
        </p:txBody>
      </p:sp>
      <p:sp>
        <p:nvSpPr>
          <p:cNvPr id="3" name="Content Placeholder 2"/>
          <p:cNvSpPr>
            <a:spLocks noGrp="1"/>
          </p:cNvSpPr>
          <p:nvPr>
            <p:ph idx="1"/>
          </p:nvPr>
        </p:nvSpPr>
        <p:spPr/>
        <p:txBody>
          <a:bodyPr/>
          <a:lstStyle/>
          <a:p>
            <a:r>
              <a:rPr lang="en-US" dirty="0" smtClean="0"/>
              <a:t>Jefferson </a:t>
            </a:r>
            <a:r>
              <a:rPr lang="en-US" dirty="0"/>
              <a:t>Davis spent </a:t>
            </a:r>
            <a:r>
              <a:rPr lang="en-US" dirty="0">
                <a:solidFill>
                  <a:srgbClr val="FF0000"/>
                </a:solidFill>
              </a:rPr>
              <a:t>2</a:t>
            </a:r>
            <a:r>
              <a:rPr lang="en-US" dirty="0"/>
              <a:t> </a:t>
            </a:r>
            <a:r>
              <a:rPr lang="en-US" dirty="0">
                <a:solidFill>
                  <a:srgbClr val="FF0000"/>
                </a:solidFill>
              </a:rPr>
              <a:t>years</a:t>
            </a:r>
            <a:r>
              <a:rPr lang="en-US" dirty="0"/>
              <a:t> in prison. </a:t>
            </a:r>
            <a:endParaRPr lang="en-US" dirty="0" smtClean="0"/>
          </a:p>
          <a:p>
            <a:r>
              <a:rPr lang="en-US" dirty="0" smtClean="0"/>
              <a:t>He </a:t>
            </a:r>
            <a:r>
              <a:rPr lang="en-US" dirty="0"/>
              <a:t>was released on bond and worked on his memoirs: </a:t>
            </a:r>
            <a:endParaRPr lang="en-US" dirty="0" smtClean="0"/>
          </a:p>
          <a:p>
            <a:pPr lvl="1"/>
            <a:r>
              <a:rPr lang="en-US" dirty="0" smtClean="0"/>
              <a:t>“</a:t>
            </a:r>
            <a:r>
              <a:rPr lang="en-US" dirty="0">
                <a:solidFill>
                  <a:srgbClr val="FF0000"/>
                </a:solidFill>
              </a:rPr>
              <a:t>The Rise and Fall of the Confederacy</a:t>
            </a:r>
            <a:r>
              <a:rPr lang="en-US" dirty="0"/>
              <a:t>.” </a:t>
            </a:r>
          </a:p>
          <a:p>
            <a:r>
              <a:rPr lang="en-US" dirty="0"/>
              <a:t>Mary Todd Lincoln </a:t>
            </a:r>
            <a:r>
              <a:rPr lang="en-US" dirty="0" smtClean="0"/>
              <a:t>entered a  deep depression </a:t>
            </a:r>
            <a:r>
              <a:rPr lang="en-US" dirty="0"/>
              <a:t>and eventually was put into a </a:t>
            </a:r>
            <a:r>
              <a:rPr lang="en-US" dirty="0">
                <a:solidFill>
                  <a:srgbClr val="FF0000"/>
                </a:solidFill>
              </a:rPr>
              <a:t>mental hospital</a:t>
            </a:r>
            <a:r>
              <a:rPr lang="en-US" dirty="0"/>
              <a:t>. </a:t>
            </a:r>
          </a:p>
          <a:p>
            <a:endParaRPr lang="en-US" dirty="0"/>
          </a:p>
        </p:txBody>
      </p:sp>
      <p:pic>
        <p:nvPicPr>
          <p:cNvPr id="2050" name="Picture 2" descr="Image result for mary todd lincol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3581400"/>
            <a:ext cx="2740025" cy="29213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jefferson davis in pri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465" y="1987919"/>
            <a:ext cx="3619500" cy="352425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48A5C28-A9AF-48F7-A492-117CD84F551A}" type="slidenum">
              <a:rPr lang="en-US" smtClean="0">
                <a:solidFill>
                  <a:prstClr val="black">
                    <a:tint val="75000"/>
                  </a:prstClr>
                </a:solidFill>
              </a:rPr>
              <a:pPr/>
              <a:t>45</a:t>
            </a:fld>
            <a:endParaRPr lang="en-US">
              <a:solidFill>
                <a:prstClr val="black">
                  <a:tint val="75000"/>
                </a:prstClr>
              </a:solidFill>
            </a:endParaRPr>
          </a:p>
        </p:txBody>
      </p:sp>
    </p:spTree>
    <p:extLst>
      <p:ext uri="{BB962C8B-B14F-4D97-AF65-F5344CB8AC3E}">
        <p14:creationId xmlns:p14="http://schemas.microsoft.com/office/powerpoint/2010/main" val="18629138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the war</a:t>
            </a:r>
          </a:p>
        </p:txBody>
      </p:sp>
      <p:sp>
        <p:nvSpPr>
          <p:cNvPr id="3" name="Content Placeholder 2"/>
          <p:cNvSpPr>
            <a:spLocks noGrp="1"/>
          </p:cNvSpPr>
          <p:nvPr>
            <p:ph idx="1"/>
          </p:nvPr>
        </p:nvSpPr>
        <p:spPr/>
        <p:txBody>
          <a:bodyPr>
            <a:normAutofit/>
          </a:bodyPr>
          <a:lstStyle/>
          <a:p>
            <a:r>
              <a:rPr lang="en-US" dirty="0"/>
              <a:t>Robert E Lee swears allegiance to the </a:t>
            </a:r>
            <a:r>
              <a:rPr lang="en-US" dirty="0" smtClean="0"/>
              <a:t>Union </a:t>
            </a:r>
          </a:p>
          <a:p>
            <a:r>
              <a:rPr lang="en-US" dirty="0" smtClean="0"/>
              <a:t>Later becomes </a:t>
            </a:r>
            <a:r>
              <a:rPr lang="en-US" dirty="0"/>
              <a:t>the president of </a:t>
            </a:r>
            <a:r>
              <a:rPr lang="en-US" dirty="0">
                <a:solidFill>
                  <a:srgbClr val="FF0000"/>
                </a:solidFill>
              </a:rPr>
              <a:t>Washington College</a:t>
            </a:r>
            <a:r>
              <a:rPr lang="en-US" dirty="0"/>
              <a:t>. </a:t>
            </a:r>
            <a:endParaRPr lang="en-US" dirty="0" smtClean="0"/>
          </a:p>
          <a:p>
            <a:r>
              <a:rPr lang="en-US" dirty="0" smtClean="0"/>
              <a:t>His statues would rise all over southern states in the early </a:t>
            </a:r>
            <a:r>
              <a:rPr lang="en-US" dirty="0" smtClean="0">
                <a:solidFill>
                  <a:srgbClr val="FF0000"/>
                </a:solidFill>
              </a:rPr>
              <a:t>nineteen hundreds</a:t>
            </a:r>
            <a:r>
              <a:rPr lang="en-US" dirty="0" smtClean="0"/>
              <a:t>, and later be the center of debate before being removed in </a:t>
            </a:r>
            <a:r>
              <a:rPr lang="en-US" dirty="0" smtClean="0">
                <a:solidFill>
                  <a:srgbClr val="FF0000"/>
                </a:solidFill>
              </a:rPr>
              <a:t>2017</a:t>
            </a:r>
            <a:r>
              <a:rPr lang="en-US" dirty="0" smtClean="0"/>
              <a:t>. </a:t>
            </a:r>
            <a:endParaRPr lang="en-US" dirty="0"/>
          </a:p>
          <a:p>
            <a:endParaRPr lang="en-US" dirty="0"/>
          </a:p>
        </p:txBody>
      </p:sp>
      <p:pic>
        <p:nvPicPr>
          <p:cNvPr id="3074" name="Picture 2" descr="Image result for statues of robert e le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2014" y="3657600"/>
            <a:ext cx="3854669" cy="28910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robert e l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35" y="3035924"/>
            <a:ext cx="3764359" cy="215987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1146" y="0"/>
            <a:ext cx="5239407" cy="688550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48A5C28-A9AF-48F7-A492-117CD84F551A}" type="slidenum">
              <a:rPr lang="en-US" smtClean="0">
                <a:solidFill>
                  <a:prstClr val="black">
                    <a:tint val="75000"/>
                  </a:prstClr>
                </a:solidFill>
              </a:rPr>
              <a:pPr/>
              <a:t>46</a:t>
            </a:fld>
            <a:endParaRPr lang="en-US">
              <a:solidFill>
                <a:prstClr val="black">
                  <a:tint val="75000"/>
                </a:prstClr>
              </a:solidFill>
            </a:endParaRPr>
          </a:p>
        </p:txBody>
      </p:sp>
    </p:spTree>
    <p:extLst>
      <p:ext uri="{BB962C8B-B14F-4D97-AF65-F5344CB8AC3E}">
        <p14:creationId xmlns:p14="http://schemas.microsoft.com/office/powerpoint/2010/main" val="319337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p:cTn id="7" dur="1000" fill="hold"/>
                                        <p:tgtEl>
                                          <p:spTgt spid="3078"/>
                                        </p:tgtEl>
                                        <p:attrNameLst>
                                          <p:attrName>ppt_w</p:attrName>
                                        </p:attrNameLst>
                                      </p:cBhvr>
                                      <p:tavLst>
                                        <p:tav tm="0">
                                          <p:val>
                                            <p:fltVal val="0"/>
                                          </p:val>
                                        </p:tav>
                                        <p:tav tm="100000">
                                          <p:val>
                                            <p:strVal val="#ppt_w"/>
                                          </p:val>
                                        </p:tav>
                                      </p:tavLst>
                                    </p:anim>
                                    <p:anim calcmode="lin" valueType="num">
                                      <p:cBhvr>
                                        <p:cTn id="8" dur="1000" fill="hold"/>
                                        <p:tgtEl>
                                          <p:spTgt spid="3078"/>
                                        </p:tgtEl>
                                        <p:attrNameLst>
                                          <p:attrName>ppt_h</p:attrName>
                                        </p:attrNameLst>
                                      </p:cBhvr>
                                      <p:tavLst>
                                        <p:tav tm="0">
                                          <p:val>
                                            <p:fltVal val="0"/>
                                          </p:val>
                                        </p:tav>
                                        <p:tav tm="100000">
                                          <p:val>
                                            <p:strVal val="#ppt_h"/>
                                          </p:val>
                                        </p:tav>
                                      </p:tavLst>
                                    </p:anim>
                                    <p:anim calcmode="lin" valueType="num">
                                      <p:cBhvr>
                                        <p:cTn id="9" dur="1000" fill="hold"/>
                                        <p:tgtEl>
                                          <p:spTgt spid="3078"/>
                                        </p:tgtEl>
                                        <p:attrNameLst>
                                          <p:attrName>style.rotation</p:attrName>
                                        </p:attrNameLst>
                                      </p:cBhvr>
                                      <p:tavLst>
                                        <p:tav tm="0">
                                          <p:val>
                                            <p:fltVal val="90"/>
                                          </p:val>
                                        </p:tav>
                                        <p:tav tm="100000">
                                          <p:val>
                                            <p:fltVal val="0"/>
                                          </p:val>
                                        </p:tav>
                                      </p:tavLst>
                                    </p:anim>
                                    <p:animEffect transition="in" filter="fade">
                                      <p:cBhvr>
                                        <p:cTn id="10" dur="1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the war</a:t>
            </a:r>
          </a:p>
        </p:txBody>
      </p:sp>
      <p:sp>
        <p:nvSpPr>
          <p:cNvPr id="3" name="Content Placeholder 2"/>
          <p:cNvSpPr>
            <a:spLocks noGrp="1"/>
          </p:cNvSpPr>
          <p:nvPr>
            <p:ph idx="1"/>
          </p:nvPr>
        </p:nvSpPr>
        <p:spPr/>
        <p:txBody>
          <a:bodyPr/>
          <a:lstStyle/>
          <a:p>
            <a:r>
              <a:rPr lang="en-US" dirty="0" smtClean="0">
                <a:solidFill>
                  <a:schemeClr val="tx1"/>
                </a:solidFill>
              </a:rPr>
              <a:t>Hero of the war, </a:t>
            </a:r>
            <a:r>
              <a:rPr lang="en-US" dirty="0" smtClean="0">
                <a:solidFill>
                  <a:srgbClr val="FF0000"/>
                </a:solidFill>
              </a:rPr>
              <a:t>Grant</a:t>
            </a:r>
            <a:r>
              <a:rPr lang="en-US" dirty="0" smtClean="0"/>
              <a:t> </a:t>
            </a:r>
            <a:r>
              <a:rPr lang="en-US" dirty="0"/>
              <a:t>became </a:t>
            </a:r>
            <a:r>
              <a:rPr lang="en-US" dirty="0" smtClean="0"/>
              <a:t>18</a:t>
            </a:r>
            <a:r>
              <a:rPr lang="en-US" baseline="30000" dirty="0" smtClean="0"/>
              <a:t>th</a:t>
            </a:r>
            <a:r>
              <a:rPr lang="en-US" dirty="0" smtClean="0"/>
              <a:t> President</a:t>
            </a:r>
            <a:r>
              <a:rPr lang="en-US" dirty="0"/>
              <a:t>.  </a:t>
            </a:r>
          </a:p>
          <a:p>
            <a:pPr lvl="1"/>
            <a:r>
              <a:rPr lang="en-US" dirty="0"/>
              <a:t>His administration </a:t>
            </a:r>
            <a:r>
              <a:rPr lang="en-US" dirty="0" smtClean="0"/>
              <a:t>very </a:t>
            </a:r>
            <a:r>
              <a:rPr lang="en-US" dirty="0">
                <a:solidFill>
                  <a:srgbClr val="FF0000"/>
                </a:solidFill>
              </a:rPr>
              <a:t>corrupt</a:t>
            </a:r>
            <a:r>
              <a:rPr lang="en-US" dirty="0"/>
              <a:t>. </a:t>
            </a:r>
          </a:p>
          <a:p>
            <a:r>
              <a:rPr lang="en-US" dirty="0"/>
              <a:t>He is </a:t>
            </a:r>
            <a:r>
              <a:rPr lang="en-US" dirty="0">
                <a:solidFill>
                  <a:srgbClr val="FF0000"/>
                </a:solidFill>
              </a:rPr>
              <a:t>bankrupted</a:t>
            </a:r>
            <a:r>
              <a:rPr lang="en-US" dirty="0"/>
              <a:t> after the white house and has cancer of the </a:t>
            </a:r>
            <a:r>
              <a:rPr lang="en-US" dirty="0">
                <a:solidFill>
                  <a:srgbClr val="FF0000"/>
                </a:solidFill>
              </a:rPr>
              <a:t>throat</a:t>
            </a:r>
            <a:r>
              <a:rPr lang="en-US" dirty="0"/>
              <a:t>.  </a:t>
            </a:r>
          </a:p>
          <a:p>
            <a:r>
              <a:rPr lang="en-US" dirty="0"/>
              <a:t>Wrote his memoirs to provide for his </a:t>
            </a:r>
            <a:r>
              <a:rPr lang="en-US" dirty="0" smtClean="0"/>
              <a:t>family and restore his name. </a:t>
            </a:r>
            <a:endParaRPr lang="en-US" dirty="0"/>
          </a:p>
          <a:p>
            <a:pPr lvl="1"/>
            <a:r>
              <a:rPr lang="en-US" dirty="0"/>
              <a:t>Died a week after he finished. </a:t>
            </a:r>
          </a:p>
          <a:p>
            <a:endParaRPr lang="en-US" dirty="0"/>
          </a:p>
        </p:txBody>
      </p:sp>
      <p:pic>
        <p:nvPicPr>
          <p:cNvPr id="4098" name="Picture 2" descr="Image result for grant as presid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2822" y="4114800"/>
            <a:ext cx="4979677" cy="209745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grant as presid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746" y="1828800"/>
            <a:ext cx="2533054" cy="312181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48A5C28-A9AF-48F7-A492-117CD84F551A}" type="slidenum">
              <a:rPr lang="en-US" smtClean="0">
                <a:solidFill>
                  <a:prstClr val="black">
                    <a:tint val="75000"/>
                  </a:prstClr>
                </a:solidFill>
              </a:rPr>
              <a:pPr/>
              <a:t>47</a:t>
            </a:fld>
            <a:endParaRPr lang="en-US">
              <a:solidFill>
                <a:prstClr val="black">
                  <a:tint val="75000"/>
                </a:prstClr>
              </a:solidFill>
            </a:endParaRPr>
          </a:p>
        </p:txBody>
      </p:sp>
    </p:spTree>
    <p:extLst>
      <p:ext uri="{BB962C8B-B14F-4D97-AF65-F5344CB8AC3E}">
        <p14:creationId xmlns:p14="http://schemas.microsoft.com/office/powerpoint/2010/main" val="29883689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the war</a:t>
            </a:r>
          </a:p>
        </p:txBody>
      </p:sp>
      <p:sp>
        <p:nvSpPr>
          <p:cNvPr id="3" name="Content Placeholder 2"/>
          <p:cNvSpPr>
            <a:spLocks noGrp="1"/>
          </p:cNvSpPr>
          <p:nvPr>
            <p:ph idx="1"/>
          </p:nvPr>
        </p:nvSpPr>
        <p:spPr/>
        <p:txBody>
          <a:bodyPr/>
          <a:lstStyle/>
          <a:p>
            <a:r>
              <a:rPr lang="en-US" dirty="0"/>
              <a:t>The </a:t>
            </a:r>
            <a:r>
              <a:rPr lang="en-US" dirty="0" smtClean="0"/>
              <a:t>Union </a:t>
            </a:r>
            <a:r>
              <a:rPr lang="en-US" dirty="0"/>
              <a:t>won the </a:t>
            </a:r>
            <a:r>
              <a:rPr lang="en-US" dirty="0" smtClean="0"/>
              <a:t>war but…</a:t>
            </a:r>
          </a:p>
          <a:p>
            <a:pPr lvl="1"/>
            <a:r>
              <a:rPr lang="en-US" dirty="0" smtClean="0">
                <a:solidFill>
                  <a:srgbClr val="FF0000"/>
                </a:solidFill>
              </a:rPr>
              <a:t>Was </a:t>
            </a:r>
            <a:r>
              <a:rPr lang="en-US" smtClean="0">
                <a:solidFill>
                  <a:srgbClr val="FF0000"/>
                </a:solidFill>
              </a:rPr>
              <a:t>fiercely divided.</a:t>
            </a:r>
            <a:endParaRPr lang="en-US" dirty="0" smtClean="0">
              <a:solidFill>
                <a:srgbClr val="FF0000"/>
              </a:solidFill>
            </a:endParaRPr>
          </a:p>
          <a:p>
            <a:r>
              <a:rPr lang="en-US" dirty="0" smtClean="0"/>
              <a:t>Slaves </a:t>
            </a:r>
            <a:r>
              <a:rPr lang="en-US" dirty="0"/>
              <a:t>got their </a:t>
            </a:r>
            <a:r>
              <a:rPr lang="en-US" dirty="0" smtClean="0"/>
              <a:t>freedom but… </a:t>
            </a:r>
          </a:p>
          <a:p>
            <a:pPr lvl="1"/>
            <a:r>
              <a:rPr lang="en-US" dirty="0" smtClean="0">
                <a:solidFill>
                  <a:srgbClr val="FF0000"/>
                </a:solidFill>
              </a:rPr>
              <a:t>Jim </a:t>
            </a:r>
            <a:r>
              <a:rPr lang="en-US" dirty="0">
                <a:solidFill>
                  <a:srgbClr val="FF0000"/>
                </a:solidFill>
              </a:rPr>
              <a:t>Crow Laws </a:t>
            </a:r>
            <a:r>
              <a:rPr lang="en-US" dirty="0" smtClean="0">
                <a:solidFill>
                  <a:srgbClr val="FF0000"/>
                </a:solidFill>
              </a:rPr>
              <a:t>keep </a:t>
            </a:r>
            <a:r>
              <a:rPr lang="en-US" dirty="0">
                <a:solidFill>
                  <a:srgbClr val="FF0000"/>
                </a:solidFill>
              </a:rPr>
              <a:t>them as second class citizens.  </a:t>
            </a:r>
            <a:endParaRPr lang="en-US" dirty="0" smtClean="0">
              <a:solidFill>
                <a:srgbClr val="FF0000"/>
              </a:solidFill>
            </a:endParaRPr>
          </a:p>
          <a:p>
            <a:r>
              <a:rPr lang="en-US" dirty="0" smtClean="0"/>
              <a:t>This </a:t>
            </a:r>
            <a:r>
              <a:rPr lang="en-US" dirty="0" smtClean="0">
                <a:solidFill>
                  <a:srgbClr val="FF0000"/>
                </a:solidFill>
              </a:rPr>
              <a:t>racial</a:t>
            </a:r>
            <a:r>
              <a:rPr lang="en-US" dirty="0" smtClean="0"/>
              <a:t> battle </a:t>
            </a:r>
            <a:r>
              <a:rPr lang="en-US" dirty="0"/>
              <a:t>still rages today. </a:t>
            </a:r>
          </a:p>
          <a:p>
            <a:endParaRPr lang="en-US" dirty="0"/>
          </a:p>
        </p:txBody>
      </p:sp>
      <p:pic>
        <p:nvPicPr>
          <p:cNvPr id="5122" name="Picture 2" descr="Image result for jim crow la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647" y="1600200"/>
            <a:ext cx="3755136" cy="24384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210" y="4038600"/>
            <a:ext cx="3291355" cy="273538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38" y="3352800"/>
            <a:ext cx="8570812" cy="342118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48A5C28-A9AF-48F7-A492-117CD84F551A}" type="slidenum">
              <a:rPr lang="en-US" smtClean="0">
                <a:solidFill>
                  <a:prstClr val="black">
                    <a:tint val="75000"/>
                  </a:prstClr>
                </a:solidFill>
              </a:rPr>
              <a:pPr/>
              <a:t>48</a:t>
            </a:fld>
            <a:endParaRPr lang="en-US">
              <a:solidFill>
                <a:prstClr val="black">
                  <a:tint val="75000"/>
                </a:prstClr>
              </a:solidFill>
            </a:endParaRPr>
          </a:p>
        </p:txBody>
      </p:sp>
    </p:spTree>
    <p:extLst>
      <p:ext uri="{BB962C8B-B14F-4D97-AF65-F5344CB8AC3E}">
        <p14:creationId xmlns:p14="http://schemas.microsoft.com/office/powerpoint/2010/main" val="426205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The Meteor</a:t>
            </a:r>
            <a:endParaRPr lang="en-US" dirty="0"/>
          </a:p>
        </p:txBody>
      </p:sp>
      <p:sp>
        <p:nvSpPr>
          <p:cNvPr id="3" name="Content Placeholder 2"/>
          <p:cNvSpPr>
            <a:spLocks noGrp="1"/>
          </p:cNvSpPr>
          <p:nvPr>
            <p:ph idx="1"/>
          </p:nvPr>
        </p:nvSpPr>
        <p:spPr/>
        <p:txBody>
          <a:bodyPr/>
          <a:lstStyle/>
          <a:p>
            <a:r>
              <a:rPr lang="en-US" dirty="0" smtClean="0"/>
              <a:t>Abolitionist- Someone who favors the destruction of slavery. </a:t>
            </a:r>
          </a:p>
          <a:p>
            <a:r>
              <a:rPr lang="en-US" dirty="0" smtClean="0"/>
              <a:t>John Brown led the raid on Harper’s Ferry on Oct. 16, 1859</a:t>
            </a:r>
          </a:p>
          <a:p>
            <a:r>
              <a:rPr lang="en-US" dirty="0" smtClean="0"/>
              <a:t>This raid failed and he was executed for treason. </a:t>
            </a:r>
          </a:p>
          <a:p>
            <a:pPr lvl="1"/>
            <a:r>
              <a:rPr lang="en-US" dirty="0" smtClean="0"/>
              <a:t>His execution split the nation with the North looking at him as a martyr and the South as a representation of the hostile North. </a:t>
            </a:r>
          </a:p>
          <a:p>
            <a:r>
              <a:rPr lang="en-US" dirty="0" smtClean="0"/>
              <a:t>“I John Brown, am quite certain that this guilty land’s crimes will never be cleaned or purged away but with blood.”</a:t>
            </a:r>
            <a:endParaRPr lang="en-US" dirty="0"/>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210" y="2142152"/>
            <a:ext cx="3291355" cy="250898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48A5C28-A9AF-48F7-A492-117CD84F551A}"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2417206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16684" y="1143294"/>
            <a:ext cx="7336715" cy="4268965"/>
          </a:xfrm>
        </p:spPr>
        <p:txBody>
          <a:bodyPr/>
          <a:lstStyle/>
          <a:p>
            <a:pPr algn="ctr"/>
            <a:r>
              <a:rPr lang="en-US" sz="6000" dirty="0"/>
              <a:t>Ken Burn’s </a:t>
            </a:r>
            <a:r>
              <a:rPr lang="en-US" dirty="0"/>
              <a:t/>
            </a:r>
            <a:br>
              <a:rPr lang="en-US" dirty="0"/>
            </a:br>
            <a:r>
              <a:rPr lang="en-US" dirty="0"/>
              <a:t/>
            </a:r>
            <a:br>
              <a:rPr lang="en-US" dirty="0"/>
            </a:br>
            <a:r>
              <a:rPr lang="en-US" sz="9600" dirty="0">
                <a:solidFill>
                  <a:srgbClr val="FF0000"/>
                </a:solidFill>
              </a:rPr>
              <a:t>Civil</a:t>
            </a:r>
            <a:r>
              <a:rPr lang="en-US" sz="9600" dirty="0"/>
              <a:t> </a:t>
            </a:r>
            <a:r>
              <a:rPr lang="en-US" sz="9600" dirty="0">
                <a:solidFill>
                  <a:srgbClr val="0070C0"/>
                </a:solidFill>
              </a:rPr>
              <a:t>War</a:t>
            </a:r>
            <a:endParaRPr lang="en-US" dirty="0"/>
          </a:p>
        </p:txBody>
      </p:sp>
      <p:sp>
        <p:nvSpPr>
          <p:cNvPr id="5" name="Subtitle 4"/>
          <p:cNvSpPr>
            <a:spLocks noGrp="1"/>
          </p:cNvSpPr>
          <p:nvPr>
            <p:ph type="subTitle" idx="1"/>
          </p:nvPr>
        </p:nvSpPr>
        <p:spPr/>
        <p:txBody>
          <a:bodyPr/>
          <a:lstStyle/>
          <a:p>
            <a:r>
              <a:rPr lang="en-US" dirty="0" smtClean="0"/>
              <a:t>Disc 1 Scene 5: Secessionistis (15:00)</a:t>
            </a:r>
            <a:endParaRPr lang="en-US" dirty="0"/>
          </a:p>
        </p:txBody>
      </p:sp>
      <p:sp>
        <p:nvSpPr>
          <p:cNvPr id="2" name="Slide Number Placeholder 1"/>
          <p:cNvSpPr>
            <a:spLocks noGrp="1"/>
          </p:cNvSpPr>
          <p:nvPr>
            <p:ph type="sldNum" sz="quarter" idx="12"/>
          </p:nvPr>
        </p:nvSpPr>
        <p:spPr/>
        <p:txBody>
          <a:bodyPr/>
          <a:lstStyle/>
          <a:p>
            <a:fld id="{248A5C28-A9AF-48F7-A492-117CD84F551A}"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113519989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of the Civil War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4:30 </a:t>
            </a:r>
            <a:r>
              <a:rPr lang="en-US" dirty="0"/>
              <a:t>AM April 12, 18</a:t>
            </a:r>
            <a:r>
              <a:rPr lang="en-US" dirty="0">
                <a:solidFill>
                  <a:srgbClr val="FF0000"/>
                </a:solidFill>
              </a:rPr>
              <a:t>61</a:t>
            </a:r>
            <a:r>
              <a:rPr lang="en-US" dirty="0"/>
              <a:t> </a:t>
            </a:r>
            <a:r>
              <a:rPr lang="en-US" dirty="0" smtClean="0"/>
              <a:t>-The </a:t>
            </a:r>
            <a:r>
              <a:rPr lang="en-US" dirty="0"/>
              <a:t>shelling of </a:t>
            </a:r>
            <a:r>
              <a:rPr lang="en-US" dirty="0">
                <a:solidFill>
                  <a:srgbClr val="FF0000"/>
                </a:solidFill>
              </a:rPr>
              <a:t>Fort Sumter </a:t>
            </a:r>
          </a:p>
          <a:p>
            <a:r>
              <a:rPr lang="en-US" dirty="0"/>
              <a:t>Rebels capture the </a:t>
            </a:r>
            <a:r>
              <a:rPr lang="en-US" dirty="0" smtClean="0"/>
              <a:t>fort</a:t>
            </a:r>
            <a:endParaRPr lang="en-US" dirty="0"/>
          </a:p>
          <a:p>
            <a:r>
              <a:rPr lang="en-US" dirty="0" smtClean="0">
                <a:solidFill>
                  <a:srgbClr val="FF0000"/>
                </a:solidFill>
              </a:rPr>
              <a:t>Bloodless</a:t>
            </a:r>
            <a:r>
              <a:rPr lang="en-US" dirty="0" smtClean="0"/>
              <a:t> </a:t>
            </a:r>
            <a:r>
              <a:rPr lang="en-US" dirty="0"/>
              <a:t>beginning to the bloodiest war in American history. </a:t>
            </a:r>
            <a:endParaRPr lang="en-US" dirty="0" smtClean="0"/>
          </a:p>
          <a:p>
            <a:r>
              <a:rPr lang="en-US" dirty="0" smtClean="0"/>
              <a:t>Both </a:t>
            </a:r>
            <a:r>
              <a:rPr lang="en-US" dirty="0"/>
              <a:t>sides call men to </a:t>
            </a:r>
            <a:r>
              <a:rPr lang="en-US" dirty="0" smtClean="0"/>
              <a:t>enlist</a:t>
            </a:r>
            <a:r>
              <a:rPr lang="en-US" dirty="0"/>
              <a:t> </a:t>
            </a:r>
            <a:r>
              <a:rPr lang="en-US" dirty="0" smtClean="0"/>
              <a:t>but neither is ready to fight.</a:t>
            </a:r>
            <a:endParaRPr lang="en-US" dirty="0"/>
          </a:p>
          <a:p>
            <a:r>
              <a:rPr lang="en-US" dirty="0"/>
              <a:t>Soldiers respond, </a:t>
            </a:r>
            <a:r>
              <a:rPr lang="en-US" dirty="0">
                <a:solidFill>
                  <a:srgbClr val="FF0000"/>
                </a:solidFill>
              </a:rPr>
              <a:t>seeking </a:t>
            </a:r>
            <a:r>
              <a:rPr lang="en-US" dirty="0" smtClean="0">
                <a:solidFill>
                  <a:srgbClr val="FF0000"/>
                </a:solidFill>
              </a:rPr>
              <a:t>adventure.</a:t>
            </a:r>
          </a:p>
          <a:p>
            <a:pPr lvl="1"/>
            <a:r>
              <a:rPr lang="en-US" dirty="0" smtClean="0">
                <a:solidFill>
                  <a:srgbClr val="FF0000"/>
                </a:solidFill>
              </a:rPr>
              <a:t>Many </a:t>
            </a:r>
            <a:r>
              <a:rPr lang="en-US" dirty="0">
                <a:solidFill>
                  <a:srgbClr val="FF0000"/>
                </a:solidFill>
              </a:rPr>
              <a:t>had never left home. </a:t>
            </a:r>
          </a:p>
          <a:p>
            <a:r>
              <a:rPr lang="en-US" dirty="0"/>
              <a:t>The south had a population of </a:t>
            </a:r>
            <a:r>
              <a:rPr lang="en-US" dirty="0">
                <a:solidFill>
                  <a:srgbClr val="FF0000"/>
                </a:solidFill>
              </a:rPr>
              <a:t>9</a:t>
            </a:r>
            <a:r>
              <a:rPr lang="en-US" dirty="0"/>
              <a:t> </a:t>
            </a:r>
            <a:r>
              <a:rPr lang="en-US" dirty="0" smtClean="0"/>
              <a:t>million</a:t>
            </a:r>
          </a:p>
          <a:p>
            <a:pPr lvl="1"/>
            <a:r>
              <a:rPr lang="en-US" dirty="0" smtClean="0"/>
              <a:t> </a:t>
            </a:r>
            <a:r>
              <a:rPr lang="en-US" dirty="0">
                <a:solidFill>
                  <a:srgbClr val="FF0000"/>
                </a:solidFill>
              </a:rPr>
              <a:t>4</a:t>
            </a:r>
            <a:r>
              <a:rPr lang="en-US" dirty="0"/>
              <a:t> million were slaves. </a:t>
            </a:r>
          </a:p>
          <a:p>
            <a:r>
              <a:rPr lang="en-US" dirty="0"/>
              <a:t>The north had a population of </a:t>
            </a:r>
            <a:r>
              <a:rPr lang="en-US" dirty="0">
                <a:solidFill>
                  <a:srgbClr val="FF0000"/>
                </a:solidFill>
              </a:rPr>
              <a:t>21</a:t>
            </a:r>
            <a:r>
              <a:rPr lang="en-US" dirty="0"/>
              <a:t> million</a:t>
            </a:r>
          </a:p>
          <a:p>
            <a:r>
              <a:rPr lang="en-US" dirty="0"/>
              <a:t>Lincoln offers the leadership of the army of the Potomac to General Robert E. Lee </a:t>
            </a:r>
            <a:endParaRPr lang="en-US" dirty="0" smtClean="0"/>
          </a:p>
          <a:p>
            <a:pPr lvl="1"/>
            <a:r>
              <a:rPr lang="en-US" dirty="0" smtClean="0">
                <a:solidFill>
                  <a:srgbClr val="FF0000"/>
                </a:solidFill>
              </a:rPr>
              <a:t>He would not bear arms against Virginia</a:t>
            </a:r>
            <a:r>
              <a:rPr lang="en-US" dirty="0" smtClean="0"/>
              <a:t>. </a:t>
            </a:r>
            <a:endParaRPr lang="en-US" dirty="0"/>
          </a:p>
          <a:p>
            <a:endParaRPr lang="en-US" dirty="0"/>
          </a:p>
        </p:txBody>
      </p:sp>
      <p:pic>
        <p:nvPicPr>
          <p:cNvPr id="4098" name="Picture 2" descr="Image result for fort sumter bat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25" y="1676400"/>
            <a:ext cx="365998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Robert e l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313" y="3928239"/>
            <a:ext cx="2261803" cy="22022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48A5C28-A9AF-48F7-A492-117CD84F551A}"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1952675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352" y="228600"/>
            <a:ext cx="3065930" cy="4952492"/>
          </a:xfrm>
        </p:spPr>
        <p:txBody>
          <a:bodyPr/>
          <a:lstStyle/>
          <a:p>
            <a:r>
              <a:rPr lang="en-US" dirty="0" smtClean="0"/>
              <a:t>First Battle of Bull Run/ Manassas</a:t>
            </a:r>
            <a:endParaRPr lang="en-US" dirty="0"/>
          </a:p>
        </p:txBody>
      </p:sp>
      <p:sp>
        <p:nvSpPr>
          <p:cNvPr id="3" name="Content Placeholder 2"/>
          <p:cNvSpPr>
            <a:spLocks noGrp="1"/>
          </p:cNvSpPr>
          <p:nvPr>
            <p:ph idx="1"/>
          </p:nvPr>
        </p:nvSpPr>
        <p:spPr/>
        <p:txBody>
          <a:bodyPr>
            <a:normAutofit fontScale="85000" lnSpcReduction="20000"/>
          </a:bodyPr>
          <a:lstStyle/>
          <a:p>
            <a:r>
              <a:rPr lang="en-US" dirty="0">
                <a:solidFill>
                  <a:srgbClr val="0070C0"/>
                </a:solidFill>
              </a:rPr>
              <a:t>Union </a:t>
            </a:r>
            <a:r>
              <a:rPr lang="en-US" dirty="0" smtClean="0">
                <a:solidFill>
                  <a:srgbClr val="0070C0"/>
                </a:solidFill>
              </a:rPr>
              <a:t>goal</a:t>
            </a:r>
            <a:r>
              <a:rPr lang="en-US" dirty="0" smtClean="0"/>
              <a:t>: </a:t>
            </a:r>
            <a:r>
              <a:rPr lang="en-US" dirty="0" smtClean="0">
                <a:solidFill>
                  <a:srgbClr val="FF0000"/>
                </a:solidFill>
              </a:rPr>
              <a:t>Cut </a:t>
            </a:r>
            <a:r>
              <a:rPr lang="en-US" dirty="0">
                <a:solidFill>
                  <a:srgbClr val="FF0000"/>
                </a:solidFill>
              </a:rPr>
              <a:t>the </a:t>
            </a:r>
            <a:r>
              <a:rPr lang="en-US" dirty="0" smtClean="0">
                <a:solidFill>
                  <a:srgbClr val="FF0000"/>
                </a:solidFill>
              </a:rPr>
              <a:t>railroad &amp; move </a:t>
            </a:r>
            <a:r>
              <a:rPr lang="en-US" dirty="0">
                <a:solidFill>
                  <a:srgbClr val="FF0000"/>
                </a:solidFill>
              </a:rPr>
              <a:t>on to </a:t>
            </a:r>
            <a:r>
              <a:rPr lang="en-US" dirty="0" smtClean="0">
                <a:solidFill>
                  <a:srgbClr val="FF0000"/>
                </a:solidFill>
              </a:rPr>
              <a:t>Richmond the rebel capital.  </a:t>
            </a:r>
          </a:p>
          <a:p>
            <a:r>
              <a:rPr lang="en-US" dirty="0" smtClean="0"/>
              <a:t>Battle </a:t>
            </a:r>
            <a:r>
              <a:rPr lang="en-US" dirty="0"/>
              <a:t>site is less than </a:t>
            </a:r>
            <a:r>
              <a:rPr lang="en-US" dirty="0">
                <a:solidFill>
                  <a:srgbClr val="FF0000"/>
                </a:solidFill>
              </a:rPr>
              <a:t>25</a:t>
            </a:r>
            <a:r>
              <a:rPr lang="en-US" dirty="0"/>
              <a:t> miles from Washington DC </a:t>
            </a:r>
            <a:endParaRPr lang="en-US" dirty="0" smtClean="0"/>
          </a:p>
          <a:p>
            <a:pPr lvl="1"/>
            <a:r>
              <a:rPr lang="en-US" dirty="0" smtClean="0"/>
              <a:t>Many bring </a:t>
            </a:r>
            <a:r>
              <a:rPr lang="en-US" dirty="0"/>
              <a:t>picnic baskets to enjoy the fight. </a:t>
            </a:r>
          </a:p>
          <a:p>
            <a:r>
              <a:rPr lang="en-US" dirty="0"/>
              <a:t>The Union overpowers the Rebels, who retreat </a:t>
            </a:r>
            <a:r>
              <a:rPr lang="en-US" dirty="0" smtClean="0"/>
              <a:t>until…</a:t>
            </a:r>
          </a:p>
          <a:p>
            <a:r>
              <a:rPr lang="en-US" dirty="0" smtClean="0"/>
              <a:t>Gen. </a:t>
            </a:r>
            <a:r>
              <a:rPr lang="en-US" dirty="0"/>
              <a:t>Jackson arrives: </a:t>
            </a:r>
            <a:endParaRPr lang="en-US" dirty="0" smtClean="0"/>
          </a:p>
          <a:p>
            <a:pPr lvl="1"/>
            <a:r>
              <a:rPr lang="en-US" dirty="0" smtClean="0"/>
              <a:t>“</a:t>
            </a:r>
            <a:r>
              <a:rPr lang="en-US" dirty="0"/>
              <a:t>There’s Jackson with his Virginians standing like a stone wall!” the nickname sticks. </a:t>
            </a:r>
            <a:endParaRPr lang="en-US" dirty="0" smtClean="0"/>
          </a:p>
          <a:p>
            <a:r>
              <a:rPr lang="en-US" dirty="0" smtClean="0">
                <a:solidFill>
                  <a:srgbClr val="FF0000"/>
                </a:solidFill>
              </a:rPr>
              <a:t>“Stonewall” Jackson </a:t>
            </a:r>
            <a:r>
              <a:rPr lang="en-US" dirty="0"/>
              <a:t>tells him men to “yell like furies!” thus beginning the famous </a:t>
            </a:r>
            <a:r>
              <a:rPr lang="en-US" dirty="0" smtClean="0">
                <a:solidFill>
                  <a:srgbClr val="FF0000"/>
                </a:solidFill>
              </a:rPr>
              <a:t>rebel yell</a:t>
            </a:r>
            <a:r>
              <a:rPr lang="en-US" dirty="0" smtClean="0"/>
              <a:t>. </a:t>
            </a:r>
          </a:p>
          <a:p>
            <a:r>
              <a:rPr lang="en-US" dirty="0" smtClean="0"/>
              <a:t>The </a:t>
            </a:r>
            <a:r>
              <a:rPr lang="en-US" dirty="0"/>
              <a:t>rebels retake the field as the Union retreats.  </a:t>
            </a:r>
            <a:endParaRPr lang="en-US" dirty="0" smtClean="0"/>
          </a:p>
          <a:p>
            <a:r>
              <a:rPr lang="en-US" dirty="0" smtClean="0"/>
              <a:t>Fort </a:t>
            </a:r>
            <a:r>
              <a:rPr lang="en-US" dirty="0"/>
              <a:t>the next week, men wander back into DC, drunk, muddy and discouraged.  </a:t>
            </a:r>
            <a:endParaRPr lang="en-US" dirty="0" smtClean="0"/>
          </a:p>
          <a:p>
            <a:pPr lvl="1"/>
            <a:r>
              <a:rPr lang="en-US" dirty="0" smtClean="0">
                <a:solidFill>
                  <a:srgbClr val="FF0000"/>
                </a:solidFill>
              </a:rPr>
              <a:t>The Great Skedaddle</a:t>
            </a:r>
            <a:r>
              <a:rPr lang="en-US" dirty="0" smtClean="0"/>
              <a:t> </a:t>
            </a:r>
          </a:p>
          <a:p>
            <a:pPr lvl="1"/>
            <a:r>
              <a:rPr lang="en-US" dirty="0" smtClean="0"/>
              <a:t>The </a:t>
            </a:r>
            <a:r>
              <a:rPr lang="en-US" dirty="0"/>
              <a:t>horror of death is now a reality for those adventure seeking soldiers. </a:t>
            </a:r>
          </a:p>
          <a:p>
            <a:endParaRPr lang="en-US" dirty="0"/>
          </a:p>
        </p:txBody>
      </p:sp>
      <p:pic>
        <p:nvPicPr>
          <p:cNvPr id="1026" name="Picture 2" descr="Image result for the first battle of manass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57" y="1899729"/>
            <a:ext cx="2943225" cy="19526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TONEWALL JACK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852354"/>
            <a:ext cx="2067881" cy="231602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48A5C28-A9AF-48F7-A492-117CD84F551A}"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2234248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3657600" cy="4952492"/>
          </a:xfrm>
        </p:spPr>
        <p:txBody>
          <a:bodyPr/>
          <a:lstStyle/>
          <a:p>
            <a:r>
              <a:rPr lang="en-US" dirty="0" smtClean="0"/>
              <a:t>Results of First Bull Run/ Manassas</a:t>
            </a:r>
            <a:endParaRPr lang="en-US" dirty="0"/>
          </a:p>
        </p:txBody>
      </p:sp>
      <p:sp>
        <p:nvSpPr>
          <p:cNvPr id="3" name="Content Placeholder 2"/>
          <p:cNvSpPr>
            <a:spLocks noGrp="1"/>
          </p:cNvSpPr>
          <p:nvPr>
            <p:ph idx="1"/>
          </p:nvPr>
        </p:nvSpPr>
        <p:spPr>
          <a:xfrm>
            <a:off x="3886200" y="569066"/>
            <a:ext cx="5181600" cy="5907934"/>
          </a:xfrm>
        </p:spPr>
        <p:txBody>
          <a:bodyPr>
            <a:normAutofit lnSpcReduction="10000"/>
          </a:bodyPr>
          <a:lstStyle/>
          <a:p>
            <a:r>
              <a:rPr lang="en-US" dirty="0" smtClean="0">
                <a:solidFill>
                  <a:srgbClr val="FF0000"/>
                </a:solidFill>
              </a:rPr>
              <a:t>5</a:t>
            </a:r>
            <a:r>
              <a:rPr lang="en-US" dirty="0" smtClean="0"/>
              <a:t> </a:t>
            </a:r>
            <a:r>
              <a:rPr lang="en-US" dirty="0"/>
              <a:t>thousand </a:t>
            </a:r>
            <a:r>
              <a:rPr lang="en-US" dirty="0" smtClean="0"/>
              <a:t>+ die </a:t>
            </a:r>
            <a:r>
              <a:rPr lang="en-US" dirty="0"/>
              <a:t>for the Union </a:t>
            </a:r>
            <a:endParaRPr lang="en-US" dirty="0" smtClean="0"/>
          </a:p>
          <a:p>
            <a:pPr lvl="1"/>
            <a:r>
              <a:rPr lang="en-US" dirty="0" smtClean="0"/>
              <a:t>killed </a:t>
            </a:r>
            <a:r>
              <a:rPr lang="en-US" dirty="0"/>
              <a:t>the notion that it </a:t>
            </a:r>
            <a:r>
              <a:rPr lang="en-US" dirty="0" smtClean="0"/>
              <a:t>would </a:t>
            </a:r>
            <a:r>
              <a:rPr lang="en-US" dirty="0"/>
              <a:t>be a </a:t>
            </a:r>
            <a:r>
              <a:rPr lang="en-US" dirty="0" smtClean="0">
                <a:solidFill>
                  <a:srgbClr val="FF0000"/>
                </a:solidFill>
              </a:rPr>
              <a:t>90-day</a:t>
            </a:r>
            <a:r>
              <a:rPr lang="en-US" dirty="0" smtClean="0"/>
              <a:t> </a:t>
            </a:r>
            <a:r>
              <a:rPr lang="en-US" dirty="0"/>
              <a:t>war. </a:t>
            </a:r>
          </a:p>
          <a:p>
            <a:r>
              <a:rPr lang="en-US" dirty="0" smtClean="0"/>
              <a:t>Lincoln </a:t>
            </a:r>
            <a:r>
              <a:rPr lang="en-US" dirty="0"/>
              <a:t>places </a:t>
            </a:r>
            <a:r>
              <a:rPr lang="en-US" dirty="0">
                <a:solidFill>
                  <a:srgbClr val="FF0000"/>
                </a:solidFill>
              </a:rPr>
              <a:t>George McClellan </a:t>
            </a:r>
            <a:r>
              <a:rPr lang="en-US" dirty="0"/>
              <a:t>as General Chief of Command of the Union Army.  </a:t>
            </a:r>
            <a:endParaRPr lang="en-US" dirty="0" smtClean="0"/>
          </a:p>
          <a:p>
            <a:pPr lvl="1"/>
            <a:r>
              <a:rPr lang="en-US" dirty="0" smtClean="0"/>
              <a:t>Master </a:t>
            </a:r>
            <a:r>
              <a:rPr lang="en-US" dirty="0"/>
              <a:t>driller and prepares men.  </a:t>
            </a:r>
            <a:endParaRPr lang="en-US" dirty="0" smtClean="0"/>
          </a:p>
          <a:p>
            <a:pPr lvl="1"/>
            <a:r>
              <a:rPr lang="en-US" dirty="0" smtClean="0"/>
              <a:t>Called </a:t>
            </a:r>
            <a:r>
              <a:rPr lang="en-US" dirty="0"/>
              <a:t>“Young Napoleon” and “Little Mac</a:t>
            </a:r>
            <a:r>
              <a:rPr lang="en-US" dirty="0" smtClean="0"/>
              <a:t>.”  </a:t>
            </a:r>
          </a:p>
          <a:p>
            <a:r>
              <a:rPr lang="en-US" dirty="0" smtClean="0"/>
              <a:t>He </a:t>
            </a:r>
            <a:r>
              <a:rPr lang="en-US" dirty="0"/>
              <a:t>suggests the </a:t>
            </a:r>
            <a:r>
              <a:rPr lang="en-US" dirty="0">
                <a:solidFill>
                  <a:srgbClr val="FF0000"/>
                </a:solidFill>
              </a:rPr>
              <a:t>Anaconda Plan </a:t>
            </a:r>
            <a:r>
              <a:rPr lang="en-US" dirty="0"/>
              <a:t>which has three phases: </a:t>
            </a:r>
          </a:p>
          <a:p>
            <a:pPr lvl="1"/>
            <a:r>
              <a:rPr lang="en-US" dirty="0"/>
              <a:t>Drive into Virginia to take </a:t>
            </a:r>
            <a:r>
              <a:rPr lang="en-US" dirty="0">
                <a:solidFill>
                  <a:srgbClr val="FF0000"/>
                </a:solidFill>
              </a:rPr>
              <a:t>Richmond</a:t>
            </a:r>
          </a:p>
          <a:p>
            <a:pPr lvl="1"/>
            <a:r>
              <a:rPr lang="en-US" dirty="0" smtClean="0"/>
              <a:t>From </a:t>
            </a:r>
            <a:r>
              <a:rPr lang="en-US" dirty="0"/>
              <a:t>Richmond, drive down into Kentucky, Tennessee and into Alabama</a:t>
            </a:r>
          </a:p>
          <a:p>
            <a:pPr lvl="1"/>
            <a:r>
              <a:rPr lang="en-US" dirty="0"/>
              <a:t>Surround the Confederacy by </a:t>
            </a:r>
            <a:r>
              <a:rPr lang="en-US" dirty="0">
                <a:solidFill>
                  <a:srgbClr val="FF0000"/>
                </a:solidFill>
              </a:rPr>
              <a:t>sea</a:t>
            </a:r>
            <a:r>
              <a:rPr lang="en-US" dirty="0"/>
              <a:t>, chocking off any chance of reinforcements /supplies</a:t>
            </a:r>
          </a:p>
          <a:p>
            <a:r>
              <a:rPr lang="en-US" dirty="0" smtClean="0"/>
              <a:t>“</a:t>
            </a:r>
            <a:r>
              <a:rPr lang="en-US" dirty="0"/>
              <a:t>I can do it all</a:t>
            </a:r>
            <a:r>
              <a:rPr lang="en-US" dirty="0" smtClean="0"/>
              <a:t>!”… yet he </a:t>
            </a:r>
            <a:r>
              <a:rPr lang="en-US" dirty="0"/>
              <a:t>does nothing all summer and fall.  </a:t>
            </a:r>
          </a:p>
          <a:p>
            <a:endParaRPr lang="en-US" dirty="0"/>
          </a:p>
        </p:txBody>
      </p:sp>
      <p:pic>
        <p:nvPicPr>
          <p:cNvPr id="2050" name="Picture 2" descr="Image result for George McClell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042" y="1905000"/>
            <a:ext cx="2206625" cy="22342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anaconda 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5" y="3933137"/>
            <a:ext cx="3886200" cy="294588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48A5C28-A9AF-48F7-A492-117CD84F551A}"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2900532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D5C41E8-B092-4922-A6CC-2AB24793D8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TM10001103[[fn=Headlines]]</Template>
  <TotalTime>1796</TotalTime>
  <Words>5612</Words>
  <Application>Microsoft Office PowerPoint</Application>
  <PresentationFormat>On-screen Show (4:3)</PresentationFormat>
  <Paragraphs>470</Paragraphs>
  <Slides>48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Castellar</vt:lpstr>
      <vt:lpstr>Century Schoolbook</vt:lpstr>
      <vt:lpstr>Corbel</vt:lpstr>
      <vt:lpstr>Headlines</vt:lpstr>
      <vt:lpstr>PowerPoint Presentation</vt:lpstr>
      <vt:lpstr>Ken Burn’s   Civil War </vt:lpstr>
      <vt:lpstr>Causes</vt:lpstr>
      <vt:lpstr>Ken Burn’s   Civil War </vt:lpstr>
      <vt:lpstr> The Meteor</vt:lpstr>
      <vt:lpstr>Ken Burn’s   Civil War</vt:lpstr>
      <vt:lpstr>Start of the Civil War</vt:lpstr>
      <vt:lpstr>First Battle of Bull Run/ Manassas</vt:lpstr>
      <vt:lpstr>Results of First Bull Run/ Manassas</vt:lpstr>
      <vt:lpstr>Ken Burn’s   Civil War</vt:lpstr>
      <vt:lpstr>The Battle of Shiloh</vt:lpstr>
      <vt:lpstr>Shiloh Results</vt:lpstr>
      <vt:lpstr>The Arts of Death</vt:lpstr>
      <vt:lpstr>1862 The Civil War: Year 2.</vt:lpstr>
      <vt:lpstr>Robert E. Lee V. McClellan</vt:lpstr>
      <vt:lpstr>Second Bull Run</vt:lpstr>
      <vt:lpstr>Results</vt:lpstr>
      <vt:lpstr>Ken Burn’s   Civil War</vt:lpstr>
      <vt:lpstr>Emancipation Proclamation Results</vt:lpstr>
      <vt:lpstr>Ken Burn’s   Civil War</vt:lpstr>
      <vt:lpstr>Stalled at Chancellorsville </vt:lpstr>
      <vt:lpstr>Vicksburg</vt:lpstr>
      <vt:lpstr>Ken Burn’s   Civil War</vt:lpstr>
      <vt:lpstr>Vicksburg Results</vt:lpstr>
      <vt:lpstr>Union Draft</vt:lpstr>
      <vt:lpstr>Ken Burn’s   Civil War</vt:lpstr>
      <vt:lpstr>The  Wilderness of Chancellorsville</vt:lpstr>
      <vt:lpstr>Chancellorsville Continued</vt:lpstr>
      <vt:lpstr>Cold Harbor &amp; Siege at Petersburg</vt:lpstr>
      <vt:lpstr>Re-election Campaign</vt:lpstr>
      <vt:lpstr>The Promised Land: Battle for Atlanta</vt:lpstr>
      <vt:lpstr>Cont. The Promised Land: Battle for Atlanta</vt:lpstr>
      <vt:lpstr>Ken Burn’s   Civil War</vt:lpstr>
      <vt:lpstr>Re-election of 1864</vt:lpstr>
      <vt:lpstr>Ken Burn’s   Civil War</vt:lpstr>
      <vt:lpstr>Sherman’s March to the sea </vt:lpstr>
      <vt:lpstr>Sherman’s March to the Sea</vt:lpstr>
      <vt:lpstr>Situations for slaves’ changes</vt:lpstr>
      <vt:lpstr>Lincoln’s Second Inaugural Address</vt:lpstr>
      <vt:lpstr>The fall of Richmond </vt:lpstr>
      <vt:lpstr>The Night They Drove Old Dixie Down  By The Band</vt:lpstr>
      <vt:lpstr>Ken Burn’s   Civil War</vt:lpstr>
      <vt:lpstr>The Villain of the War</vt:lpstr>
      <vt:lpstr>Effects of the war</vt:lpstr>
      <vt:lpstr>Effects of the war</vt:lpstr>
      <vt:lpstr>Effects of the war</vt:lpstr>
      <vt:lpstr>Effects of the war</vt:lpstr>
      <vt:lpstr>Effects of the war</vt:lpstr>
    </vt:vector>
  </TitlesOfParts>
  <Company>G9SBKB2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Dail</dc:creator>
  <cp:keywords/>
  <cp:lastModifiedBy>Aaron Dail</cp:lastModifiedBy>
  <cp:revision>94</cp:revision>
  <dcterms:created xsi:type="dcterms:W3CDTF">2017-10-03T18:25:37Z</dcterms:created>
  <dcterms:modified xsi:type="dcterms:W3CDTF">2019-11-15T19:58:32Z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TC018814299991</vt:lpwstr>
  </property>
</Properties>
</file>